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05" r:id="rId3"/>
    <p:sldId id="306" r:id="rId4"/>
    <p:sldId id="307" r:id="rId5"/>
    <p:sldId id="308" r:id="rId6"/>
    <p:sldId id="323" r:id="rId7"/>
    <p:sldId id="259" r:id="rId8"/>
    <p:sldId id="258" r:id="rId9"/>
    <p:sldId id="311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784FE56-1ACC-4853-900C-373C1D4F986A}" type="datetimeFigureOut">
              <a:rPr lang="ja-JP" altLang="en-US"/>
              <a:pPr>
                <a:defRPr/>
              </a:pPr>
              <a:t>2015/8/28</a:t>
            </a:fld>
            <a:endParaRPr lang="en-US" altLang="ja-JP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A6DA2BF-1F95-4509-B57D-FD17803062CB}" type="slidenum">
              <a:rPr lang="ja-JP" altLang="en-US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72358-87E7-442A-9947-0ED80D4A03C0}" type="datetimeFigureOut">
              <a:rPr lang="ja-JP" altLang="en-US"/>
              <a:pPr>
                <a:defRPr/>
              </a:pPr>
              <a:t>2015/8/28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22243-0F8E-47DC-9597-6F112C4FEB1E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144FA-780C-4840-A190-3542FFD4623B}" type="datetimeFigureOut">
              <a:rPr lang="ja-JP" altLang="en-US"/>
              <a:pPr>
                <a:defRPr/>
              </a:pPr>
              <a:t>2015/8/28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98AB5-A481-4DBF-8145-1E1B4A308B3E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49CA1-93EC-4D42-A09F-0E3B7A91F9F8}" type="datetimeFigureOut">
              <a:rPr lang="ja-JP" altLang="en-US"/>
              <a:pPr>
                <a:defRPr/>
              </a:pPr>
              <a:t>2015/8/28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772CA-AC03-4FB9-9402-6F9B95F6FAC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7605E-6CE6-4640-BBEE-C5B56EA11305}" type="datetimeFigureOut">
              <a:rPr lang="ja-JP" altLang="en-US"/>
              <a:pPr>
                <a:defRPr/>
              </a:pPr>
              <a:t>2015/8/28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5DD52-DC4F-46A0-B709-8E8B791FD312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60DC1-F535-4E64-BDFF-737D69E80640}" type="datetimeFigureOut">
              <a:rPr lang="ja-JP" altLang="en-US"/>
              <a:pPr>
                <a:defRPr/>
              </a:pPr>
              <a:t>2015/8/28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A3D4-AC34-4A64-96FD-BFE5496CEAA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500E1-E68B-48F4-8462-EB6ABD3CB271}" type="datetimeFigureOut">
              <a:rPr lang="ja-JP" altLang="en-US"/>
              <a:pPr>
                <a:defRPr/>
              </a:pPr>
              <a:t>2015/8/28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71A38-398A-419F-A271-E0C3BA0CED0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7E71A-420B-4A26-BB4D-2A558496DD21}" type="datetimeFigureOut">
              <a:rPr lang="ja-JP" altLang="en-US"/>
              <a:pPr>
                <a:defRPr/>
              </a:pPr>
              <a:t>2015/8/28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7773C-C407-4EF1-9FE0-64BC65721DE1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5241E-3696-40F2-B4D9-10756174C785}" type="datetimeFigureOut">
              <a:rPr lang="ja-JP" altLang="en-US"/>
              <a:pPr>
                <a:defRPr/>
              </a:pPr>
              <a:t>2015/8/28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9E8D3-CB16-47BF-8D1B-2989D4259DAB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A4254-48EF-4116-A098-9B049D64150B}" type="datetimeFigureOut">
              <a:rPr lang="ja-JP" altLang="en-US"/>
              <a:pPr>
                <a:defRPr/>
              </a:pPr>
              <a:t>2015/8/28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C0DDB-DC1E-4871-9139-B397A00BE09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72177-B3BF-4A20-AE2D-DBD7FCD1F654}" type="datetimeFigureOut">
              <a:rPr lang="ja-JP" altLang="en-US"/>
              <a:pPr>
                <a:defRPr/>
              </a:pPr>
              <a:t>2015/8/28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3A9D0-414C-4277-95AE-ECE9487CA167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A38D6-6151-495F-8460-D0C0613CEB0D}" type="datetimeFigureOut">
              <a:rPr lang="ja-JP" altLang="en-US"/>
              <a:pPr>
                <a:defRPr/>
              </a:pPr>
              <a:t>2015/8/28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7B3AF-8EDF-4213-8F32-044D775658AB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78D6835-D383-4795-AC10-4E3DD97D4E04}" type="datetimeFigureOut">
              <a:rPr lang="ja-JP" altLang="en-US"/>
              <a:pPr>
                <a:defRPr/>
              </a:pPr>
              <a:t>2015/8/28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9346407-BD1C-48F9-B4EE-3003026CEA1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ctrTitle"/>
          </p:nvPr>
        </p:nvSpPr>
        <p:spPr>
          <a:xfrm>
            <a:off x="1000100" y="1714488"/>
            <a:ext cx="7772400" cy="1470025"/>
          </a:xfrm>
        </p:spPr>
        <p:txBody>
          <a:bodyPr/>
          <a:lstStyle/>
          <a:p>
            <a:pPr eaLnBrk="1" hangingPunct="1"/>
            <a:r>
              <a:rPr lang="ja-JP" altLang="en-US" sz="7200" dirty="0" smtClean="0"/>
              <a:t>なぜ今</a:t>
            </a:r>
            <a:r>
              <a:rPr lang="en-US" altLang="ja-JP" sz="7200" dirty="0" smtClean="0"/>
              <a:t>Python</a:t>
            </a:r>
            <a:r>
              <a:rPr lang="ja-JP" altLang="en-US" sz="7200" dirty="0" smtClean="0"/>
              <a:t>か？</a:t>
            </a:r>
            <a:r>
              <a:rPr lang="en-US" altLang="ja-JP" sz="11500" dirty="0" smtClean="0"/>
              <a:t/>
            </a:r>
            <a:br>
              <a:rPr lang="en-US" altLang="ja-JP" sz="11500" dirty="0" smtClean="0"/>
            </a:br>
            <a:r>
              <a:rPr lang="en-US" altLang="ja-JP" sz="3200" dirty="0" smtClean="0"/>
              <a:t>Python</a:t>
            </a:r>
            <a:r>
              <a:rPr lang="ja-JP" altLang="en-US" sz="3200" dirty="0" smtClean="0"/>
              <a:t>をお薦めする</a:t>
            </a:r>
            <a:r>
              <a:rPr lang="en-US" altLang="ja-JP" sz="3200" dirty="0" smtClean="0"/>
              <a:t>18</a:t>
            </a:r>
            <a:r>
              <a:rPr lang="ja-JP" altLang="en-US" sz="3200" dirty="0" smtClean="0"/>
              <a:t>の理由</a:t>
            </a:r>
            <a:endParaRPr lang="ja-JP" altLang="en-US" sz="11500" dirty="0" smtClean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714480" y="4786322"/>
            <a:ext cx="6143668" cy="135732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/>
              <a:t>久保 幹雄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ja-JP" altLang="en-US" dirty="0" smtClean="0"/>
              <a:t>東京海洋大学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ja-JP" alt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5" y="3645024"/>
            <a:ext cx="253446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Why Python (9)?</a:t>
            </a:r>
            <a:endParaRPr lang="ja-JP" altLang="en-US" dirty="0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/>
              <a:t>変数の宣言必要なし</a:t>
            </a:r>
            <a:endParaRPr lang="en-US" altLang="ja-JP" dirty="0" smtClean="0"/>
          </a:p>
        </p:txBody>
      </p:sp>
      <p:pic>
        <p:nvPicPr>
          <p:cNvPr id="221186" name="Picture 2" descr="http://officetanaka.net/excel/vba/variable/02-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500306"/>
            <a:ext cx="4500594" cy="3876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000240"/>
            <a:ext cx="5125837" cy="362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Why Python (10)?</a:t>
            </a:r>
            <a:endParaRPr lang="ja-JP" altLang="en-US" dirty="0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/>
              <a:t>インタープリタ（コンパイルする必要なし）</a:t>
            </a:r>
            <a:endParaRPr lang="en-US" altLang="ja-JP" dirty="0" smtClean="0"/>
          </a:p>
        </p:txBody>
      </p:sp>
      <p:pic>
        <p:nvPicPr>
          <p:cNvPr id="2191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928934"/>
            <a:ext cx="4143404" cy="310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914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786322"/>
            <a:ext cx="3929090" cy="302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テキスト ボックス 6"/>
          <p:cNvSpPr txBox="1"/>
          <p:nvPr/>
        </p:nvSpPr>
        <p:spPr>
          <a:xfrm>
            <a:off x="3707904" y="227687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solidFill>
                  <a:srgbClr val="FF0000"/>
                </a:solidFill>
              </a:rPr>
              <a:t>巷の声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Why Python (11)?</a:t>
            </a:r>
            <a:endParaRPr lang="ja-JP" altLang="en-US" dirty="0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/>
              <a:t>メモリ</a:t>
            </a:r>
            <a:r>
              <a:rPr lang="ja-JP" altLang="en-US" dirty="0"/>
              <a:t>管理も</a:t>
            </a:r>
            <a:r>
              <a:rPr lang="ja-JP" altLang="en-US" dirty="0" smtClean="0"/>
              <a:t>必要</a:t>
            </a:r>
            <a:r>
              <a:rPr lang="ja-JP" altLang="en-US" dirty="0" smtClean="0"/>
              <a:t>なし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（自動ガーベッジ</a:t>
            </a:r>
            <a:r>
              <a:rPr lang="ja-JP" altLang="en-US" dirty="0" smtClean="0"/>
              <a:t>・コレクション）</a:t>
            </a:r>
            <a:endParaRPr lang="en-US" altLang="ja-JP" dirty="0" smtClean="0"/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00438"/>
            <a:ext cx="294086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70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1678" y="3512132"/>
            <a:ext cx="5656602" cy="306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Why Python (12)?</a:t>
            </a:r>
            <a:endParaRPr lang="ja-JP" altLang="en-US" dirty="0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/>
              <a:t>多く</a:t>
            </a:r>
            <a:r>
              <a:rPr lang="ja-JP" altLang="en-US" dirty="0"/>
              <a:t>のプラットフォームで</a:t>
            </a:r>
            <a:r>
              <a:rPr lang="ja-JP" altLang="en-US" dirty="0" smtClean="0"/>
              <a:t>動作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</a:t>
            </a:r>
            <a:r>
              <a:rPr lang="en-US" altLang="ja-JP" dirty="0" smtClean="0"/>
              <a:t>Windows, Mac, Linux</a:t>
            </a:r>
            <a:r>
              <a:rPr lang="ja-JP" altLang="en-US" dirty="0" err="1" smtClean="0"/>
              <a:t>，</a:t>
            </a:r>
            <a:r>
              <a:rPr lang="en-US" altLang="ja-JP" dirty="0" err="1" smtClean="0"/>
              <a:t>iphone</a:t>
            </a:r>
            <a:r>
              <a:rPr lang="en-US" altLang="ja-JP" dirty="0" smtClean="0"/>
              <a:t>, ... )</a:t>
            </a:r>
            <a:endParaRPr lang="en-US" altLang="ja-JP" dirty="0"/>
          </a:p>
        </p:txBody>
      </p:sp>
      <p:pic>
        <p:nvPicPr>
          <p:cNvPr id="2150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714620"/>
            <a:ext cx="3318178" cy="215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1" y="2928934"/>
            <a:ext cx="5112261" cy="373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3" y="5000637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5572140"/>
            <a:ext cx="550884" cy="48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Why Python (13)?</a:t>
            </a:r>
            <a:endParaRPr lang="ja-JP" altLang="en-US" dirty="0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/>
              <a:t>オブジェクト指向（すべてがオブジェクト）</a:t>
            </a:r>
            <a:endParaRPr lang="en-US" altLang="ja-JP" dirty="0"/>
          </a:p>
        </p:txBody>
      </p:sp>
      <p:pic>
        <p:nvPicPr>
          <p:cNvPr id="2129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204865"/>
            <a:ext cx="5336716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Why Python (14)?</a:t>
            </a:r>
            <a:endParaRPr lang="ja-JP" altLang="en-US" dirty="0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/>
              <a:t>しかも</a:t>
            </a:r>
            <a:r>
              <a:rPr lang="ja-JP" altLang="en-US" dirty="0"/>
              <a:t>フリーソフト</a:t>
            </a:r>
          </a:p>
        </p:txBody>
      </p:sp>
      <p:pic>
        <p:nvPicPr>
          <p:cNvPr id="2109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571612"/>
            <a:ext cx="1963607" cy="205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09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925854"/>
            <a:ext cx="6572264" cy="493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正方形/長方形 7"/>
          <p:cNvSpPr/>
          <p:nvPr/>
        </p:nvSpPr>
        <p:spPr>
          <a:xfrm>
            <a:off x="6929454" y="5572140"/>
            <a:ext cx="22145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Drawn by </a:t>
            </a:r>
          </a:p>
          <a:p>
            <a:r>
              <a:rPr lang="en-US" dirty="0" smtClean="0"/>
              <a:t>Steven Hilton in 2006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Why Python (15)?</a:t>
            </a:r>
            <a:endParaRPr lang="ja-JP" altLang="en-US" dirty="0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/>
              <a:t>インストールが簡単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Python IDLE</a:t>
            </a:r>
            <a:r>
              <a:rPr lang="ja-JP" altLang="en-US" dirty="0" smtClean="0"/>
              <a:t>付き</a:t>
            </a:r>
            <a:r>
              <a:rPr lang="en-US" altLang="ja-JP" dirty="0" smtClean="0"/>
              <a:t> (Windows, Mac, Linux)</a:t>
            </a:r>
            <a:br>
              <a:rPr lang="en-US" altLang="ja-JP" dirty="0" smtClean="0"/>
            </a:br>
            <a:r>
              <a:rPr lang="en-US" altLang="ja-JP" dirty="0" smtClean="0"/>
              <a:t>Batteries Included!   </a:t>
            </a:r>
            <a:br>
              <a:rPr lang="en-US" altLang="ja-JP" dirty="0" smtClean="0"/>
            </a:b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  <a:p>
            <a:pPr eaLnBrk="1" hangingPunct="1">
              <a:defRPr/>
            </a:pPr>
            <a:endParaRPr lang="en-US" altLang="ja-JP" dirty="0" smtClean="0"/>
          </a:p>
        </p:txBody>
      </p:sp>
      <p:sp>
        <p:nvSpPr>
          <p:cNvPr id="208898" name="AutoShape 2" descr="「battery included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8900" name="AutoShape 4" descr="「battery included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8902" name="AutoShape 6" descr="「battery included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089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143248"/>
            <a:ext cx="5214974" cy="347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Why Python (16)?</a:t>
            </a:r>
            <a:endParaRPr lang="ja-JP" altLang="en-US" dirty="0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/>
              <a:t>追加モジュールのインストールも簡単</a:t>
            </a:r>
            <a:endParaRPr lang="en-US" altLang="ja-JP" dirty="0" smtClean="0"/>
          </a:p>
          <a:p>
            <a:pPr eaLnBrk="1" hangingPunct="1">
              <a:buNone/>
              <a:defRPr/>
            </a:pPr>
            <a:r>
              <a:rPr lang="ja-JP" altLang="en-US" dirty="0" smtClean="0"/>
              <a:t>お薦め：</a:t>
            </a:r>
            <a:r>
              <a:rPr lang="en-US" altLang="ja-JP" dirty="0" smtClean="0"/>
              <a:t>Anaconda  </a:t>
            </a:r>
          </a:p>
          <a:p>
            <a:pPr eaLnBrk="1" hangingPunct="1">
              <a:buFontTx/>
              <a:buNone/>
              <a:defRPr/>
            </a:pPr>
            <a:r>
              <a:rPr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https://store.continuum.io/cshop/anaconda</a:t>
            </a:r>
            <a:r>
              <a:rPr lang="en-US" altLang="ja-JP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無料版で十分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100</a:t>
            </a:r>
            <a:r>
              <a:rPr lang="ja-JP" altLang="en-US" dirty="0" smtClean="0"/>
              <a:t>以上の便利なモジュールを含む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Mac, Linux, Windows</a:t>
            </a:r>
            <a:r>
              <a:rPr lang="ja-JP" altLang="en-US" dirty="0" smtClean="0"/>
              <a:t>をサポート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ja-JP" dirty="0" smtClean="0"/>
          </a:p>
        </p:txBody>
      </p:sp>
      <p:sp>
        <p:nvSpPr>
          <p:cNvPr id="208898" name="AutoShape 2" descr="「battery included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8900" name="AutoShape 4" descr="「battery included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8902" name="AutoShape 6" descr="「battery included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273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286256"/>
            <a:ext cx="2228319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Why Python (17)?</a:t>
            </a:r>
            <a:endParaRPr lang="ja-JP" altLang="en-US" dirty="0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ja-JP" dirty="0" smtClean="0"/>
              <a:t>C</a:t>
            </a:r>
            <a:r>
              <a:rPr lang="ja-JP" altLang="en-US" dirty="0" smtClean="0"/>
              <a:t>や</a:t>
            </a:r>
            <a:r>
              <a:rPr lang="en-US" altLang="ja-JP" dirty="0" smtClean="0"/>
              <a:t>FORTRAN</a:t>
            </a:r>
            <a:r>
              <a:rPr lang="ja-JP" altLang="en-US" dirty="0" smtClean="0"/>
              <a:t>との接続が容易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/>
              <a:t>過去のプログラム遺産を再利用するための糊の役目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/>
              <a:t>高速化が必要な部分を </a:t>
            </a:r>
            <a:r>
              <a:rPr lang="en-US" altLang="ja-JP" dirty="0" smtClean="0"/>
              <a:t>C,FORTRAN </a:t>
            </a:r>
            <a:r>
              <a:rPr lang="ja-JP" altLang="en-US" dirty="0" smtClean="0"/>
              <a:t>で，インターフェイスは</a:t>
            </a:r>
            <a:r>
              <a:rPr lang="en-US" altLang="ja-JP" dirty="0" smtClean="0"/>
              <a:t>Python</a:t>
            </a:r>
            <a:r>
              <a:rPr lang="ja-JP" altLang="en-US" dirty="0" smtClean="0"/>
              <a:t>で</a:t>
            </a: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ja-JP" dirty="0" smtClean="0"/>
          </a:p>
        </p:txBody>
      </p:sp>
      <p:sp>
        <p:nvSpPr>
          <p:cNvPr id="208898" name="AutoShape 2" descr="「battery included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8900" name="AutoShape 4" descr="「battery included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8902" name="AutoShape 6" descr="「battery included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293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000504"/>
            <a:ext cx="1643074" cy="265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Why Python (18)?</a:t>
            </a:r>
            <a:endParaRPr lang="ja-JP" altLang="en-US" dirty="0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/>
              <a:t>ビジネス解析の</a:t>
            </a:r>
            <a:r>
              <a:rPr lang="ja-JP" altLang="en-US" dirty="0" smtClean="0"/>
              <a:t>ためのモジュールが豊富</a:t>
            </a:r>
            <a:endParaRPr lang="en-US" altLang="ja-JP" dirty="0" smtClean="0"/>
          </a:p>
        </p:txBody>
      </p:sp>
      <p:sp>
        <p:nvSpPr>
          <p:cNvPr id="208898" name="AutoShape 2" descr="「battery included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8900" name="AutoShape 4" descr="「battery included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8902" name="AutoShape 6" descr="「battery included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304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9" y="2306450"/>
            <a:ext cx="7000924" cy="455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ja-JP" smtClean="0"/>
              <a:t>Why Python (1) 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676400"/>
            <a:ext cx="4464496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800" dirty="0" smtClean="0"/>
              <a:t>モジュールを</a:t>
            </a:r>
            <a:r>
              <a:rPr lang="en-US" altLang="ja-JP" sz="2800" dirty="0" smtClean="0"/>
              <a:t>import</a:t>
            </a:r>
            <a:r>
              <a:rPr lang="ja-JP" altLang="en-US" sz="2800" dirty="0" smtClean="0"/>
              <a:t>すれば何でもできる</a:t>
            </a:r>
            <a:r>
              <a:rPr lang="en-US" altLang="ja-JP" sz="2800" dirty="0" smtClean="0"/>
              <a:t>!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400" dirty="0" smtClean="0"/>
              <a:t>最適化</a:t>
            </a:r>
            <a:endParaRPr lang="en-US" altLang="ja-JP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ja-JP" altLang="en-US" sz="2400" dirty="0" smtClean="0"/>
              <a:t>データ解析</a:t>
            </a:r>
            <a:endParaRPr lang="en-US" altLang="ja-JP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ja-JP" altLang="en-US" sz="2400" dirty="0" smtClean="0"/>
              <a:t>統計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endParaRPr lang="en-US" altLang="ja-JP" sz="2400" dirty="0" smtClean="0"/>
          </a:p>
          <a:p>
            <a:pPr eaLnBrk="1" hangingPunct="1">
              <a:lnSpc>
                <a:spcPct val="90000"/>
              </a:lnSpc>
            </a:pPr>
            <a:r>
              <a:rPr lang="ja-JP" altLang="en-US" sz="2800" dirty="0" smtClean="0"/>
              <a:t>飛ぶこともできる </a:t>
            </a:r>
            <a:r>
              <a:rPr lang="en-US" altLang="ja-JP" sz="2800" dirty="0" smtClean="0"/>
              <a:t>!?  </a:t>
            </a:r>
            <a:br>
              <a:rPr lang="en-US" altLang="ja-JP" sz="2800" dirty="0" smtClean="0"/>
            </a:br>
            <a:r>
              <a:rPr lang="en-US" altLang="ja-JP" sz="2800" dirty="0" smtClean="0"/>
              <a:t>  import antigravity </a:t>
            </a:r>
            <a:r>
              <a:rPr lang="en-US" altLang="ja-JP" sz="2800" dirty="0" smtClean="0">
                <a:sym typeface="Wingdings" pitchFamily="2" charset="2"/>
              </a:rPr>
              <a:t> </a:t>
            </a:r>
            <a:br>
              <a:rPr lang="en-US" altLang="ja-JP" sz="2800" dirty="0" smtClean="0">
                <a:sym typeface="Wingdings" pitchFamily="2" charset="2"/>
              </a:rPr>
            </a:br>
            <a:r>
              <a:rPr lang="en-US" altLang="ja-JP" sz="28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800" dirty="0" smtClean="0"/>
              <a:t>Programming is fun again! </a:t>
            </a:r>
          </a:p>
          <a:p>
            <a:pPr eaLnBrk="1" hangingPunct="1">
              <a:lnSpc>
                <a:spcPct val="90000"/>
              </a:lnSpc>
            </a:pPr>
            <a:endParaRPr lang="en-US" altLang="ja-JP" sz="2800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41624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371600" y="6172200"/>
            <a:ext cx="170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/>
              <a:t>http://xkcd.com/353</a:t>
            </a:r>
            <a:r>
              <a:rPr lang="en-US" altLang="ja-JP"/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ja-JP" smtClean="0"/>
              <a:t>Why Python (2) 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15181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800" dirty="0" smtClean="0"/>
              <a:t>米国計算機科学科で採用数</a:t>
            </a:r>
            <a:r>
              <a:rPr lang="en-US" altLang="ja-JP" sz="2800" dirty="0" smtClean="0"/>
              <a:t>No.1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800" dirty="0" smtClean="0"/>
              <a:t>もちろん</a:t>
            </a:r>
            <a:r>
              <a:rPr lang="en-US" altLang="ja-JP" sz="2800" dirty="0" smtClean="0"/>
              <a:t>MIT</a:t>
            </a:r>
            <a:r>
              <a:rPr lang="ja-JP" altLang="en-US" sz="2800" dirty="0" smtClean="0"/>
              <a:t>も！</a:t>
            </a:r>
            <a:r>
              <a:rPr lang="en-US" altLang="ja-JP" sz="2800" dirty="0" smtClean="0"/>
              <a:t> (Introduction to </a:t>
            </a:r>
            <a:br>
              <a:rPr lang="en-US" altLang="ja-JP" sz="2800" dirty="0" smtClean="0"/>
            </a:br>
            <a:r>
              <a:rPr lang="en-US" altLang="ja-JP" sz="2800" dirty="0" smtClean="0"/>
              <a:t>Computer Science and Programming</a:t>
            </a:r>
            <a:br>
              <a:rPr lang="en-US" altLang="ja-JP" sz="2800" dirty="0" smtClean="0"/>
            </a:br>
            <a:r>
              <a:rPr lang="en-US" altLang="ja-JP" sz="2800" dirty="0" smtClean="0"/>
              <a:t> Using Python by John </a:t>
            </a:r>
            <a:r>
              <a:rPr lang="en-US" altLang="ja-JP" sz="2800" dirty="0" err="1" smtClean="0"/>
              <a:t>Guttag</a:t>
            </a:r>
            <a:r>
              <a:rPr lang="en-US" altLang="ja-JP" sz="28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altLang="ja-JP" sz="2800" dirty="0" smtClean="0"/>
          </a:p>
        </p:txBody>
      </p:sp>
      <p:pic>
        <p:nvPicPr>
          <p:cNvPr id="5124" name="Picture 2" descr="http://cacm.acm.org/system/assets/0001/6722/Top39-700.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141663"/>
            <a:ext cx="5099050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AutoShape 6" descr="data:image/jpeg;base64,/9j/4AAQSkZJRgABAQAAAQABAAD/2wBDAAoHBwgHBgoICAgLCgoLDhgQDg0NDh0VFhEYIx8lJCIfIiEmKzcvJik0KSEiMEExNDk7Pj4+JS5ESUM8SDc9Pjv/2wBDAQoLCw4NDhwQEBw7KCIoOzs7Ozs7Ozs7Ozs7Ozs7Ozs7Ozs7Ozs7Ozs7Ozs7Ozs7Ozs7Ozs7Ozs7Ozs7Ozs7Ozv/wAARCAFQAQQDASIAAhEBAxEB/8QAGwAAAQUBAQAAAAAAAAAAAAAABAABAgMFBgf/xABDEAACAQMCAwUFBQcDAwQCAwABAgMABBEFIRIxQQYTIlFhFDJxgZEjQlJioRUzcrHB0eFDU5IHgvAWJCXxNGNzorL/xAAaAQADAQEBAQAAAAAAAAAAAAAAAQIDBAYF/8QAMREAAgIBAwIEBAYCAwEAAAAAAAECEQMEEiExQRMiMlEFYXGRI0JSgaHwsdEUMzTB/9oADAMBAAIRAxEAPwDqrieVJX4opSoJwY3Iqg3ycva5Ij5Sg/zprm3vkuJHQngLEjw9M+Yqjv5z4ZIVk/hw36HBryGoy5N75Mi8T3YJaGcS/wAL5/Q1JdYlQ8FygHqRw/qKDMdq7eKIxv8ANTV6QlUwl6Uz92dONa5PHmuNzHyXtLFdDKXE8R/LKSKg0F+B9jfFx5Pz+tUtZzA8TWscn5rZ+H9DTLxp7ty8B/DOhH61PiZV0kwshJcalbHLLKR5q/EPoasj7QMuBKp+YxVq3N9GMmBZ1842zUWvdOmPDdW7Qt+dcUeNNrm39GBfHqdvP/qMjejmiEH3luH+ZrP/AGVZXHitrkD0BzUDp99bHMeHUdVbFR4sn0m0Pk1uKU/fB+P+KXeuNjn5b1mLfXEZAlT/AJr/AFFEJfQMPGrIfMHIqXPMvzP7hYVs/KR1P8RpcM644ZeIetQV0bBSdD6NtU1Ujp9KzebKvzMZLvZceJakshPX60wOTgN9afffb50vHyfqf3FyT4yeZB+G1PxHFVfKpA461a1OVfmYEuM5pcWOppuL/wANMSOtDzzfd/cCXG3xpuP1IqBI6UwY9M0lqMv6mBZlj96o8TDmTTE+YI+FInbmPnWi1F9W/uHI/eHzpw56k1A/D5iok+tJzl2m/uFsv4vzGnDee9D5ONjS4zWbyZV+Z/cpMvJH4iKZuLoxNVcZPrTcWTtU+Nl/U/uMmZGHMmqjKR95x86lknrmmI8wKfjZP1P7iL7di0eSc70qVuMIfjSr3Ggbemg37FGTJeiO7lUSMhDkb/Gp+2CTZ0jl9etVzTWst1KjCMsHI3PCedI2kJGVZo/4hkfWvMZ4pzf1MiQe2P3pIvQ7j9asEbkZhaGVfIeE1QLSYDMbcY/Kc1AowbDRqW9CUNcU8bj1AJICnMkEkR803/lUklLeGK6R/wAsg3qhZZI+U0kfpIvEPrU+NpR44IZx5od6hSlF2mHARwDP21oR+aI1Lu4JBwrc/wDZMuaDHcxnwvcWreRJxVwkuXGzwXK+owa3We/XFP8Ah/wFEm0lD4vZ1J/FC2P0qItZYT9ndSJ+WQUuMIfFbzQnzibIq2O8kbwpdRS/llXBpuWCfuv5QEc3IBEsSTDzFUPDaSc0eBvhtRjTFf3tqw9Yjmoie3kOBMufwyLwmo8F9cck/wC+zCwMWB5xTq/pmrEiuYT1/wC00UbZOYQj1U5pgGXYSfJhWM98fUh8EFnYbOhPrUhMM7MV9GqfE3Vcj0NI922xH1FZgIOSOWfUVLjwKr7kDdSR8DUhxL1zSAmCW5YNOOJSGK/XlVZwd8YPoaQJ/GfgwosETbJJOwzTZxSJbG6n4g03eAdR8DRYxyR5023/ANUu8Q86YgHlyp8AN8KXEfPb1pcHkSKcrv0IoENgHfh+lL4H5GljHLIpZPxoGNlhtj6U3GoO5x8alnzGKieEnegZIEHcUskVDu15rt8KWJF5EMPUUUAZAcofjSqNqSYzlcb0q938P/8ALD6FGLeGRbmXvrKRk4zhwgYYz6b1QlxbA4jlaFvINj9DULt9Rtb6dozIUMjEYPTNQOqrNhbqCN//AORMH6ivOZoNzfcxsOjuSu7MreoHCf7UQL1WGC4YeUi8X6ispFspN445Y/WJuMD5VP2Pvd4LyKQj7p8Jrjfl7tDNVDE+6gg//rbI+hqLQoxzhGPw4GrHeLUIH/dsR9RV8V9ID4i6nqCMis5Rb5VMZocDpyldQejjiFIxg7vArfmiODQ66ifyEdcbVat5Axy6FfUf4rNqSAsXw+5cOn5ZRn9amUaRcyRpKPNd/wCdRS4hfZLlfg1SMW3EsfzjOKh2HBERqm8ckkR8snH0O1PxSMMSCKYfmXB/tS72RNu8PwkXP61LKPzRc+aHFWqfVgMiRr7iSw/wNkVI970kWQeTDBpgFHuuyn1peLO+Gp1PsK0Pxlealamrg8mB9KXMdRS4QPuj5Vnw+oEsflwKQK8s/WoY38JxUs7eIUbH2HY5A61MDbpiqgfI4+NLvSDgry6ipoZYTg88UsEjdFYelQ71WGxz8RTAA+62KXQB+6QHKkr6Gm4DnyqYz1Oab4jFFgIll2xmnVv/AA0xyOTfI71HiJ96P5qaBlu2OX0qPDvVYO/gf5NUhIR7w+dAxFivNTimHA/LnUwynkfoag6538J/SmmAu7xuDionvB5N8aiXZeh+dJZgfj6Vrt3eliC7QkxHIx4qVPanMR/ipV7jQJrTQT9ijLnaf2iUR3ETjjPgcYxvyqmXlm4seIfijw1EXQPfvxLkcR94evnVa5XBBdR+U5FeX1EZxm20ZGc1npskmYpTbyeRPCf1qbafdpgrKsyjl3i5/WjnZXOHSOUY67H9agkMKt4Q8B/KSv8AiuR5GAJHLcwbSRSJ6xtxKflRaSrMMkK/qPCaJEcmMiRZB+df6iotEObIR/8A2H96zc0wBms7WY+80b+dVnTpk9x+IfGisB9gVOOmc/od6miKDszRn0NG+S7gBiylXdouL4GppEinAeSI+uR+tHBpU+8GHwxTe0AnDp9RSc2wKx7Qq/ve8H51DfqKZW4iOKJc+aNRK9y24yp9OVMY984DetRuCiKrg+FiPQ1MBvIfKnCjPPFLJHWlbXQBcju2PjTnONqjkk86kFGPI+lX4s315+oURU77g1I7+6flTFcciRTd5Kp5AjzFNPHLqq+gUx8Mea03CfKn7wsMA4PkacMxwCBUSfZOykMMdUwakPSpbHnSCA1nYxDbzFOQTucH1FI+Ebn6iq8ji8BI+G4qkr4GOeDrzqQIHI1BZBnxKr4+Rp3khOwwD5NtXQtLKUbTJsi7I+zcxyNQwvRuXnSY46EfqKXHnZiPmKhYpJW+gWRPP+tRPfKOIKJF9Dmk1u53WQr/ACqBiKtxPk/mQ1qtNkcd0VuXy5DcTW6Q7ZKEcwakWhcZbGaiqI/PEn8Q3p+7RT7vDXM6RQbZACE8LcQ4vPNKnswoiPDy4qVe7+H/APlh9BmY9xavdSxiZ0cOwIPLOamIj7ysG+Bqu4jRriQvGG8Z3Ixjfzqtogu8cjp+tebyajJDJJRlxffkzoueM58QyKsQKo2b5GhVupo2xIqyp+Ic6vWSKQjn8DWfiYMnGWFfNCpl4VOZXh9RtUgemeIetV7D3XZfhv8ApUkz0Ab4bVT+HQyq8GRP5PgW6uo0kMcnvx59cZqsW52CSHHkd/50SGx5r8RTGRfvjB9a4cunz4fXFlWmVcBQbnGPKpB1x4gD8KnxKVyMH51XxdeXnXMFDAJuUA+e1PxdAMH1pi+dsCkV2x7tMRLBOxJHod6XiU8simCsowrgimAOSSaBkgyHbiwfWnIOP61AiMnc7+Rqa8I2AIpAJeIcmJHrUsZ32z6UxB5qQTS4sjxLvSsoWD1H1qXKmU+p+dOY2xxZ+m9HADrg9f1pwW5ZFU8bBsEBh5jY/Sph1J5kfxCqWOTVpWFlvFxbH9agVKbgfOm4sg//AGKqZpAdicehoi3F2nTAm75XdAfWhHLMd/1qwSMM5H9KbiiPXhz512R1Mm/xFf8AD+6IaXYYCWNeIZA9dxTG6A/eR/Mb1Zw4GYpCp9DtTMJcZIVj5gYrux58bX4c6ftL/a/+ommQ79COKJ8+g/tVftaEkMBn8vP6c6onFvIcTwlG/GmxqiW0nZeKGZLlR92TZh86ynli5eeNP3XH+OB89gmYuy8cbn4rv9etULqNzAcTxrKn4lPKs32yS2fxtJGQeTjIHzG9W/tDI45OHLffB/qP61U4b+W9314f3EuDqNJuI7q0aSIMBxkEMORwKVD9nGDWEhByO9O+3kPKlXqNHFR08EvY2XQIGDLJtkhj/OoFEc7x8J812NY95rt9peqyQ3NlHNE8hMTr4TjOwz12rRj1zT58cfeW8h5d4uP1ryGpwzjNuuLJod4YlOWOR59aZIIn3V81cs0DvwvwHPI+dKZEt/H3LAeaUsOjzZo74K0JtIXdY5gkUu8EQyDVa6hagcJkKn1qffI67SKw9DXVH4buVxlTJ3EheDG+4+tWGaJlKlQV+FBkxhtgtSESE5WTh8wDWylq9PHanaDgsZEIHdtgeVTjTh5Ag1X3ag7gfGioz4AFIPxGa+ZllCb88afyKSKimegJp40JOAR8DVrqCMkEH61XG2W4QVf9DShpJZGlB2FkXMaNh1Kn4VJUV91ZWHoav4OhXHoeVDyxxDPCGikHVRtXStBKMqypr6CcvYsMAZeWDUO4ZeQ4gPKhxLPEPFwuvmpwanFdqDhZCD+F9qufw7jdHle6/wBE7y1cE+Hn6bH6VMgnYg/IUFc3cfF9ojIejVFNSSPaV2K9GG4r5uTBKL45NFJMLaFwC0bAjy/xVHtbRtiQcJ9KtWWC5UPHIGJ6qahcuoj4ZoRKv4vvCs4pN0xkxcxSjDhX9TsajwgjEcmAfutyrKe5gRj7Peqh/wBqcbfWqpdVgtSovIntwf8AVi8cZ+larDO/KK7NcwtnwuUb05VB1uUwSOL1FD2948kYeCWO5i55R9/pREd7Ax4Wd4GPmKq5r1K/qKhhdpnglAU/m2qzuEccS7Z8txVrRRyx+JklHw5/KgH094iZbWWWAjoviU/Ec6h7G+OGPnuEmyK+JNj5qcUwklTZhnHXkf7UG2rXdoc3dr3qDnLb7kfFedE2ur2F/tDcIzdUbZh8jWickrnHcv73FS7EmMUw4XG/rsf80FLYuDm3lII+62xoyeFWHgfhPkeRoKV5o9juo6cx/wCfCtYY8c/+udfJ/wC+n+BO+6ALmR4jw3cJYdSRms+W0gm8drLwN5ZrZ9uUgq+cfhYcS/3FDTWlncjiXMLfiTxL/cVst2N+ZV/gaaZsdkI5ItKlWTGe/O46+FaVW9mYGg06VWl7zMxIbOdsLSr1uld4Iv5Foe8w0jxTxLLE5Phdcj69KzpNKaJeC1k8J5QT7j/tatGZ2M0nA2cOcjPLerIZu8QqwG3QjavKaqGTFNvsQmjm3i7qVo5Y3gYeRx/ij7LUJ4F4BL7RH+F9mFHzGMgRTRK8fRX3HyPSgptMUP3lnLhukUv9GrfQ/EIYpeZV8yZRb6FtxFb3seYyUc1gXMN9YXGGdgp5ZXb61rRXix3Hs92ndS9FcYz8D1rUW4tmXuJ9x0Db16JbdT6ZVfdGVHLi6dgAZDn0q1bu54fCGYDrWjfaBFIe9sZFDdUzsaAhka2cw3KFGHmNqxjpHjntz9H0fYTvsPHrUinhcOpHQiroNcgaXBkZD9KrmZHOHQHyPOqn06CUZACmqyaCV+SpCU6N1dSLLlH730I3q2K7s5f3kjRv5OMfrXNC0a33jZ0/hNExykrwSqJl9djUR00FK546f8D3s6OW4kRMxuGA5Z3BoR9RjCfasIG8+YrPiu4rc4QSqvlzAqN7Pb3UeXDIRyeM7/Q12ZZ1jaqxWWyOkzllnMMhHhkifIb4igp7m+t/3sSXCDm8Wx+a/wBsUMksMZ4XRZV/GnhPzWiDdKqcUZ4wOjDl8+leTlKcclr+/udCSojBr5AIRlZesbDI+YO4pPqVjcHwKbWbyByh/tWZe3MNwxZrYCQffGx+tAvbzSjIkVj5MMHFbOCycy4FRtm5lhfvV2/MlaEGuh4sT8M68j0YfSuWtru6tTjvCo8j4l/uKIkktpSDco0DNylQ+E/Os56ZPqOzXvoNP1KJvZ5stz7qTYj4GsJrXULUuI3PdcijbirZLTA4lcTqPvKeFx/epw3lxDsjLcLjBR9n+nX5VcE4Kou/qBnxl0lMiFraXPvREgVoRa3dhe5vStwp5PjBFQaC31KRmtpTb3A/035f3FNHNNZuItQtuFTsJAOJTWklGa5XP8gF/tG5jw1tN4PwtuPrRdn2quIDw3C7Z884+dBNaxFTNalosjfg3VvlQwiWUlSwQ/k6/FTWHh4prlDto68arbXiBiitkcwd/rWRqenwSHvoxlhyLDf/AJCudks9Qtpe8tXx6qcZoiz7SXNs/dX0JHnkVMdLKHmxOwtPqGQXepWhwk5dPwSHI+RotddU4jnUwsfxjKn50RbPp+qRBoGXiP3QcGoy2RhBWRCUPmMis5Sg3U40w6dCYWG7Abi4T0ZTkVVJbzwtxR4f4HBqldL4G7yylaBvynw/SpHUL21HDeWolQf6kXP6UK1xB38mLg6Xs2ztp8neKVYSkHIx0FKn7N3cV5pzywklRKQeIYIOBSr1mjvwI2q4NF0Mx5R+07hVkwe9bY7daOjRuNWJINZdxMLi+uowgbgmcEcmXc706XE9tgSMTGeUnQfH+9eY1O5ykkRSs2ZHLA8agj4UPNHF3RdGJx93NNBcSSOEdeFsfI01zbtKpjVzG/SvlJVKmPkElBuoDFLCZouqsuSPWgZLeWNR3E3fxDlHIfEnwPP60HLqF9p12yTFkCnmnT5UfFqseoR4KoZR97GM19HGs2HzQfBFp9QKa/vVwImJK/dPvCkNWknjCT4c+RFSuIC7ZXiSQeRyKzphcxsS8JYfiHOvqQ12aS2uRLijRS5iYeJWx+ooyGVejBx59fnWTYXMUu0gAPXPOtmO0tpkBXP8Qr6ulw6h+aBnJot7xMHpUW8IBIB9RS9jdQeFi3rQsksts2GBwOv+K+/inKtuaJmGxSwE4JINWtbW0gzgb+VZnHFOvEDwn8S8qqkmuLUcWeJPxLXVHT4J+lIq0GXGiQSgtFI0b8wayb+DULVe8JIdeU0YyD8RWjb6ur7MRvRsd0rjZhv51wan4Ngy8pUyk66HLJewXQCXg9ll5CeMZjY+o6UPePfaaRLKqSxH3ZotwRXUXOkWV5lgvcSn76cj8R1rMfTbvTQwVe9t25hd1PxHSvO6j4Zn0/Kjuj8v7aNFP3MWPWradlFxCCAffQ4IrYsp7aVeBJIriJuaNgN8xWdeaHb3amWyCxynnGeR+Fc/Nb3VrLhw0bjrXD4WPMqi6Zdo7KfS0jIk0+RoSP8ATbdf8VmXEvjKX0Rt5Okg90/OhdM7R3lrhLpe/jHnswrqba70vWE4UdC5Hiik51zzWTA/OrXuBzExlj4Wl+0UbrJ/kcqmuq3UKYJ72I81ffPz6/OtK80SWzYvYOAhO8L7rWZwW7ScMqtZTHbzRq2hPHNe4g2x1SI59l+yfm0De63qB/arZZrK9XgkXuZum/8AI1kXGnNEeJhjG4ki3H0pEXKQCcBLu3Gzb+Jfnzq1plPzYxbqDTdXdiSAwuYuqkeICrIb+0vUEZGPON9wPh5ULazwXICRSkydIpjwn5NUbizDkiRGR/o315Go2Runwx2GGwiRu9gmMRHIKc/rRdt2g1KxISdRPF671gFb2D925kUdBsR8qZNQdiQxIb6UpYN683KCztrXUbDUPFCxgl68P9RV0jso+1jWVB99Of0riVuuEjjTfoV2NalnrLrhe94/ISbH61xz0jjzELO67PCD2GQ2/umUkjGN8ClUOzE4uNOkfg4ftiD/AMVpV6fRprBFP2NV0OG1TVXh1+8yzRyR3EgSVeYHEdj5itvSdbtdUxbXRjhuW2Dfcl/t8K57tNan9rXj8+KdyP8Aka5szPC+CSK6dT8Ow6uPPll7nMpNM9MaO50ibDcT2+dhnJj9R5itJLiDUou5dwkpGUdTji9Qa5Hs/wBrllRNP1cho28MVweY9DWhfQy6VLkZe2ZsjhO6HzFeN1Wiy4cvh5VUuz7M2UkyWqxMW9m1GPiYfu502P8A91hknT5V438LnwyDkf7GukW8h1O1FpeMDxD7KdetYF0sllM9hfRq6N7vF7sg/oa00s5Re3uv7wTIJ/aEyKGlQTJ+JedFR3cE8fFFIHX15j41zErXOmnjhYyW/wCFveT09aYXEVz9vaTGGbqOh+VfdjpNPrF+mXuuhlbj0OmuNLgvFE0J7uZfLrT2Vx7OwV2KHkc+7n+lYdrr5jIScd1KvUHwn+1Hx3kWoDiiZTIwIdCcE/3rOC1nwudSVr+B2pG89zhMjcehqr26N9mwwHMGsESXOmMONHe3b7p5p8KM4EuIxLG3Eh5OP616zRa/Bqo9aZErQY1nBO3eWsndv1WhpHnt/wB8pB6sOR+NDMZrc4OcDkasTVG4Qkvi+NdmTTKSuLJ4IvFBceJfs3PVeR+VDe03Fk4DglfPOxok902WiPypi4K8LgOOqkUoZckPLk5RIRa6pHLgcRU+RrRF2FwQcZ+lczLaqW4rZ8fkNNBqEsDcEmefWurZGauJSkdFLb2l0eP91IfvL1oK/wBOZ4SkyCePo45ih4r0Se6aIjvZYw2CSPKvj6z4Phz+ZcS9ylOjnbjRip4reTiXyPMUGbeWE8ZQ5X7y7EV1xa3uNyvA/QjaorbmNwSodTXm8uj1GnlWRWvctOzLsdeuokWO5X2iLzz4gPjWg8NtqsDezushx+7bYirn0TT77LRMbeY9V5fSgLjQr+y+0VS4HKSHf6jmK5Mmhl68f8FbvczzZ3dm3DEWyOSOeXwNCvcypMWwYZeRwMZ/oa2V1eVE7u/iE0Z++BhhSltLa/QvA4nUDl95axjlljlc1XzHwzHEtrcnhulEb9ZUHP4ir0e+s4wyOt1adM+ID+ooS60548tGS6jmvUVTbXNxbyA27kE8wevxFd+7Hlj5iNrXQ2oru0uIyc9yc8m5E+hqMumLcboQx6b7/XrVBuLC/VVkT2WQbBk91j5kVW9te2J40Y8HRkOVNZrTuHMeUTfIz2lzbnAHEvkwqPFGThgYj+lFQ648eI72LjX8a8xWikNhqC8UDgnqB0+IrZabxF+G7ft3Hva6nU9ggV0OUFuIe0tg5/KtKiOx9sLXSpY1wQZydv4VpV24ouMFGXU6Yu0YesRrdXl1HcRhGEr8Ei7q4ydj61yGpaZ3YJUFkHPqV/x612d25j1C6li93v3Dq249470He21veIWtfsLlfehfk/8ACf6V6JY4yiuDiladnnnetaykOOOI867XRtbzYpbXT9/asOGOQ80/Ka5bUY0WVlMfC2cMh6/Cg7G+ewmOPHA+zo3I/wCa+P8AE9EsuP6GsXfJ3DA2jN3YMls53Uc1PmPWjpO71OxFvdMrZ/czevkfI1zMOpsAO7k41YYGeo8j60VBecJLRAlT78R6/D1ryWTTyXPddzRMd4ZLdmtro5I25Vj3VsttNxIrEE5BziumlaPUrYYbMgH2bnbP5T61mFFlRo5BuOYPMVvp88oO+5LRkNMsw91c+R50PdC6tgrqSqndWFW3ds9u/Eu46GoxXZ7swTDjjboTy+Fe40eXFqsO2Rk04sO07tTOIhbXv28J6Mdx8DWnbXkVvLx28hCPzjk61yF1AYDxJuh5Hyq201Fo8I2GHk1fE1Pw54Mm7FwzTqj0CO7hnPi3A95TzxQN/btb3DIPdzlfUdKybO9En7thxLyQ8/ka1Tc9/bK77up4GHX0rr02vywezKv3M5RTBVlcE8Pzq1LrIw24qoKc5HI7ZzVAJyfOvoLO5Mig1pCNyOJfMcxVcjBwOIca+nMVQs/Cd9x1q0BHw0Z4T+lbqUoOyWisKyMXibI8uooyC8zsx5jrVTIOElvC2NivWqmypQMucj3h/WuyOVZFXcDTEqsR545irkmeLfIOaxUmKMVDE42+NHLNwYR+ZGcVnNRlxIdmnDKjt4fA3lR8F26bMc4rDSRcZQ/KrYbplbhPU4r589Ek92M0UzauLWxvkPexAM33l2NYN12YlgJlspSQN/CdxWpb3Ub+AkDHJqIWR1bCtuK5Mmix5eJKmVZyUtxOPs72HiI2412b50K9unAXUcYO+eRArt5obW92uYgSObr/AOb1j6jocgBeE96nM8PMfKvj5/huXDzHlDs4+WIk8anI6elXWeq3Vo2Md6nVTRc9mwOVP150DJHwHxKQehFc8Jyiw4ZrJ7Dqa8UREcvVDtQ1xYS2z8ShkI5Mpx+tCxQiTHFv5MpwRWpaXl5bKBIBdwdQR4l/vXTCeOb86p+6M2q6M7fsFPPPoUpnbiZbhlBx04VpVf2Nmt59Ile2QovfniU9G4V/xSrrf1s64elGI901tq96sihonuJOfTLHn6VRfQrKnhzwqNj1T+4rTutPMmo3LbEPK2QfjVkWksmFLbfdJGflXoFONJnPJWeb65bzIcyeLHut5j41gtnrvmvSNc0SRQ57pmQ80G/D6j0rhL2yaBmKqfD7ynmPWs80dy3IWOVOmU28rRnh4sDofKta1uGJyMh13I86w125GjLWZchSSMcj5f4r42o0y9cVx3RozpraQnMsIyW9+Pz9RUrpBcJ7RE3i8/6H1oGzuAjg4wRz3rWEYmXvocBvvDoa+Ll01eeAt3uZEhE6EH3h7y/1FZk0BjywOVPWtm9tjgyx+FxzHnWZxgqckeoNdegzvHLdH9xSQF3piPdyboaou7J4MSKCY23U9K02tYpYsq4ZevmKa0uPYXNvdKJrWTmD0+HlXrVs1ECIyroZltdNG4zz6Gui06/Fwj27+8y5Q9cjlWVqmj9wvtVowkt28ua0HbzNE6sGwVOVPlXK8H5JobSkridOsu53yP5VKRQFYhgMjix5+lDROkz8OQCQGXB5g0U8Z8PEfQDzqsOPa9vYysEE3iwBVqSgkji4SOfrUJLcn93u55ADehMsDjr1r66xwlGhpWbkEnFhWGRVxUAqAOID61j2t0wcIfECa2CBbynLAtjlXFlwODuI6oHktQjM6nDHcD8NUxrNI4UAsf50c6CQBtw3QedaE2myafp6yOQHkGWP4R5VEc98TJoxUlKtgnlRiSmRipXnyNCezPw97wnLnwrjnRUCJAOK4mEQPJcZZq1lFrpyASyFJCV8Q57Vel4+yOCHA8LefpQ51JAirDFwgDGX3NVAvPKpPE2+QCayu/Uh2bUV0ixjiOT1PrViEkd5G30NYc8vjDEniHXz9alDqEkbYJNaRxOriNSNS7gt7tf/AHEXDJ0kTb9KwL7R5EDMv28f405j41vQXS3eIwMs2wxVtzptzZgSAYU8yOlcmXR4cnVUyn7o4SS1mgPHC3/bV9rqqB+C5j7p+RYDb6V0FxbwXP7xeFz99dv0rMutJbHjQSoOTJzr5mbQZMXMOUTf6jveyDI+kOyFSDMd16+FaVC9gbdbbQpkViQbljv08K0qwXK5OyHpQTI5F3NkcpG3+dFRTnHCwyOm1Dy2xF1Kwbm5OPnVgV03ABr7KacUZB6tFIvCyKf51l6h2c0y/B7yFFbz4cH6irTKVbxAg+lTF2epzjqaSUl0Fwzg9U/6cFZGfT7qNgf9Nzgj51zV72c1HTyWntnCr98br9RXsTtHcJuqn0rIvLEqSYJ2jB5rnIPyNWvmiHa6HmVvJGBwucH+Kt3T7mJsJjDjl9p71Eaj2eku8sttHxj78K8OfiKxZNKvbU7xyqRyJHKvm6zRcOeLp7CUvc35I1nOO74G9SMGsfUNGkXM0SN5kYo20jubyPu5I2WUDnuAaaVJ7eTurhDw8s+R8j5V5peJinaNOKOejWSCTjCtjkwxWktpBdwdQT5qfD/iq7/TZHHeQqQf/wDVAW11PBLwFpEI23P6GvU6DUqStfujKSDoEm092iYiRDsUPUVn6jpyqTPag8BOSvUVr9/HdxiKVisn3Wz7p/tQ/E6sY5McQ6Hk1feajkiZqTTsybS6w8aPnAyoOeWeR+tdFpt1HfRiJz9oDj51hXVmHJkg2cb8PWhormS2mMgypzk4rjacXTNGlLlHYy2jS8UfKddlI24/T41lTIwEhfPHsMmtaC8t5XYNktsSucb1r2enLqtzH3hVGchS0iAhl64HnXTj1O31EJc8HKaVEz3oZo+JIxxY8zRc6v7aXB72VmyQPdWus1jsxDo8he3f/wBo+OPfBHnvWVZaRJPiYQsEZgsEAHilPQnyFbePCS3LoNp3Rp9nNLW5uBJKDIIgGLkYAPQCtC+sn1G4MZbu7WPeSRuW3QV0Fppa6XpywKA8rHikP4m/tQN7mAiKSDiT3nORw/Cvkylvk2jXbSMSS+tbNStrDGTjAZ/KuZu7RmmM4cOWOc+VdYmmWOoySG2tWQofEehNZ17o93aOSIi8Z5kbkVrim4PhmckznVDJGRKMMDkUfo9zHHqMIlUCMtwsT61P2RXYs67DY586FkhEZ4woGdwW8/hXW3Ga+ZK4Zqa/pn7J1PZC0Ew4kzyHmM1lsoHI59F/vXa3qNr/AGGhu0P28BAc8O+2x/vWNpHZm4umBIIXzcfyFY4cyjHzPoW4O+CvssOLWkjdQpdT869Am05bi3eJh7y4oHSeydnp1wtz4mlUbEmt/FcWp1ClO4G8INRpnlRVxevZyDEqvwkY60XLpN5ax98mWGOS7kV3lxpFpcymZ4UMh+/jf60o7IR+AjI5ZNbf8xNcE+H7mB2YOdOl8PCRMQRjrhaVbL2yWzFUAHF4jjz/APBSr5OaSlkbRvFUqBDCDIxAGSTUuA490UUpiHMHNWAK3uiutPgzrky2jAbJFP7PE43T51oSRb1EIw5oMfCrU32FRltp6g5VmHzqLWknBgkOPIitju1bYrg1W1u2crg01l9xUczd2bruiuufw7isG7FynEE4XB+62RXd3NszD3T8RWHdpNE3Cyqy/mFaxzOzKSOCuL2+tQTGXVQd0Dbr6iibXtNNNGscvj6HO+39RXR3djY3kYWeFR+ZG3Fc/ddkpIyZ7CdZkPONtia+dq9Ljy+aPD/vQlOupZPezQxCeGBLi2JwysMlD5UBLd6ffqTJad1J0I/rWlp73Fk+Lq2LxsOBvD7w8jUNT0a1/wDyLNsxnfB95fj6V8eGTLiyqL4kuj9yqTMmC906NzHOk6Mp2JANaHBpuoDh7zhlUeHK8/nWXc2fGeA4yOWapiMto4R2ICbhsb16TS6xyq+H3IaQZdWMLLmK4RZByySDmqNT0yP2CK4hbMxXhkHQsMfTnV8kYvM8ZVHUchSg0XU76ee1treSQOBhgfCSK+nOpIlX2MezuGttRYysWY74Y9fWvQOyVzJeX0crYIBxwZ5bdKzV/wClWvXEIcSW4kIxhiRj512PYnsRc6Igl1NszofCinKj59a4sk4KLtm0YtuzfutO/aEKrKoYBhzOc0Xaabb20hlVAX5Z8vQeVGhB8BT4xyrheV1R0bUCLDNJeNI6gRKMJvuaa70mzvoyk8ROeqsQRRlIVG99h7UZ9ppMOnRd1bfu+ZDcyfMnrULmzWVeFts1qVHhBPKmsju2Lajk5+zLd6O5wkZ5nmapPYiRnDmZJc9G2xXZFQelIYHStlqppcE+HEz9J0saZZG2L95xHLZG1GpGiDCqAPSrKWKwlJydsuiJ2pUiuaWKkZWWPIVWckY3q/gxUGWmmTQFcbSD4Uqe6GJRj8NKsZdS10IhcrzPLyqaowx4v0q6Mr3a7DOBVg4D5V1KXBmD93xHdgTSETLyJq0xqTnNOFI5PRYURCt1H1pcI8vpU/F5A0tjzFTYFZU/i29ag9rFMDxKKuK45GoEfCmKjOuOztpOvihH8SbGsO/7FysC1jdMjDkGOK65ZSuxJ+YqwOrcwPlRumuhLhFnk11Z63pM3BdwysjbcajI+NKLUYpnMUsQWUDccuL1H9q9YaKOVSpwwPNWFZV/2XsL0ZaFVYciBmsMrWSNTX7mfhtdDzW4t4Wj48MB+ID3fl5Vr9k9ItLq9E11GsvB7gKZV/WtyXsjwswVcqeYByDU7Ds/c6dJxW4yudkZtv8AFPTJvq+gKLTN+30rTYN4bKCP+GMCjY4YV3SFFJ6haVurCMBxvVw+FbSk+lnQkhAYFOKVIVkUKlil/OlSAbG9IU9LemA3WlSxSxQAqWKVLpQA1NmnJxUSd6YCzS4qXCc5J+VI86KAWaVNg0+KAAb398P4aVK9/fD+GlWT6lFsfD3a5XpTjhztUY5lWNc4OBin72M+ldaToyZh9sdSvNJ0NLnT5+5na6hj4uEHws2CN81F+2+nLqD2xsr0RJfewvc8C92sp5Dnkg/Cjdc0e312xS0kuGhVJkmDKM7qc43rOl7HwSQyxm7kxLqg1IkKNmH3Ph61pFQapispg7dKiazc6jpdzbWulziPjUAncgYbf3stnA6UZL2zso1AGnak8ggNzNEIAHt4QSONwSMZxkAZON6DvuxwvU1eEarPHbatIs0kPdqRHICp4geZ93GPWrtX7PyX+o3F7balLYSXlt7LdBIxIJY/TPutjbNG2DYWPrHbG0t7G5Glpc3lwth7Ws0EQeOBWB4GfP1xg7VKw7WWx0hpL4Svc2emw3t4yIOFg658O/PnttQM/ZOFBPHpupzadDdWaWdxGqK/eoi8KnJ5HGxxULnshHLE8UGrzW0c9hHY3ISJW71UGFbJ931ApVCuRbjWl7WaalykCQXtx4InmeCHjW3EgygfHIkb7ZrGk7Zz3Fjq8gtrjS/YLpYUna3EmxZRwspIHGc8ugo+Hs33F4bjTtbuLJZkgW7SJBmfuhhSG+5kbHGaVz2NF3Hq0I1Z0ttUulu2i7kHupAwOxzuDw4pJwQWgm67XabZ301s8dy0dtMsFxdpHmGGRuSs3PqM4G1Qm7dadaX01rLBekW9yLWacRZijc8stnkarvOxq3U96g1N4tN1C6W7ubMRAlpBgnhfOwJAzsaV12PgurfUYfb3QX9+l6T3f7srjwDfflz/AEorG+owztR2nPZyGzddPlu3urhIfsxsoJ3+LEch1pT9stItbqSKSK87uBkS5uBBmO2Z8YVznY7788VZ2i0X9vWUUKXhs5YLhLmKYIH4XXOMg4yN6ybrsc9097CdXdLDUpknvbcQAtI64yVbPhDEAkYNQoQoLNrtPrVxo9vZQWEUUl9qV0lrbmX3ELc3bHMAdKrGo6p2ft7247STwXFlDwezXVtFwSTM2xTu8nfJAGOdWa3pUGu2kEJuHs57SZZ7W4jAYwuvI4OxHpQU/ZGbUre6Op9oJ7q8nkikhmSMJHatGcqUjyR8d96S20kykwh+2ukw2NzdXEd5bvZyxxXFtLBiaMv7h4eoPmM1Qf8AqBo8feia21KA28qxXXeWpHs3EQFZ/IHO3Woz9ijepeTX2qma/vp4JZrhIAiBYTlUVMnHXJzVupdjo9Sj12NtQeL9tyQOxEee57vGw33zw+lNLGPknedt9KsL28tp4bzFjIsd1OkHFFDxYwS2eW9XTdrtKghvJnMxSzu0s5SqA5kbGMb7jcb1hHslqGq6n2jhu7ySy0zULqNmjWNWNwiqM8LZyu4waLvewvtc933OrvbWd3dx3b23cBsSJj72c8Jxy+FPbj9wsJsu2K3Gp61azaVexRaVj7RYSxfbJBA5E58I6jehdR/6hWltol1f2Wn3M89rPHDLbyKB3ZfcFiCRgjl67bURf9kHvpdcKaxNbwa0qd7EkQzG6gAENncEDBXqDzoUdgIf2Xqll+0FjOpPDJxQWqxpC0W44UBxg4G36mhLH3ANPau2tb+/kvriSC1trSGc20tsVljLnABOTxMTtw42qUnbfSYbK8urqG9tWsWjWe3mg4ZV7w4Q8Odwapv+xiapJfTX2pO897BBGZI4gvA8RyJAMnmelVXfYltSiv31HVzNe37QcdwluEVEibIVU4jz6nNKsYWbGj6/aa5JdxW8NzBNZOqTRXMXduvEMqceRFUN2o09dcTSJI7mKWSXuUmeLhieTGeEE7nbrjFEWGkLYa5q2qrOZG1R4maMrgRcC8OM53zz6VijsKo7Q/tg6kGYah7cFa2Bk5Y7syZzwjoOnrUpQtjsKse22j6pe21pAl4ntTvHFNLAViZ0zxLxcs4HSg27bRXWu6RZaVHK9teXMkUk80DBJVUHeNuR3FXWnYqK0ttJgOoNIumXU1xkxY73vM+HntjPPeqrDsZLYTaSDrPe2ejzPJbQG2wxDZ2ZuLcjOxx8qtKAjrDsfhUabi3NLIrKh2Pmlnaomm4sc6KECXv74fw0qa8OZR/DSrGXUpATyTJnwKy56HBpCcnkN/I7GiThlAIFVNb53BxXdGXHJztuzA7W63daTowubOUQymeOMySIGCqTucUBp3bf2X25tRuRe2dvNHFBf2kBUTMwJI4c9MdK19d0V9ZsVs3lMSpMkvEF4s8JzjFS1rTE1m3tomkNsLe5S4GEyCV6fPzraM4NJMEyuXtzpkJIlgvcRoj3DC3OLYN7vefhPpS1DtlpOmzzRStcyi3CmaSGAvGhb3QW5AnNB6j2a9tudQ7jVTa22q8HtkJiDE8PVWz4cj0NY2u9ntUebUbHSLW5FrfNC3CpRoZOHGSzHxJjHLfNVGEGOzpZu1Gn/tG609oLl57NS0xSEsqjh4uY8xy8zQh7XaR7Hc3T+1wravGksbxeNeP3dgetNc6MeDXE9smgOscHE0aYMXCuMc9wflWKnZ23S2vLV76KIXjwOe6tuBIzESdlz1z9auOOLJbRrjtrpUZk72O9j7lwk3HbMvc590v5A/Wi7vtnpemXdxbXBus2zKs0iQlkj4hsSRsBvQV52ai1WPWeDUFU6s8L54M913ePXfOPSm1DsjLex6uoveH9ptEf3eeDgx675xU7Md8haDLrtpbtpV/cWUz289mU4/a7ZtgxAB4NiQaIuu3OlWV3La3K3PFbuiTSRwM0cZbkSw2AOawdW7Oz3cupvLPwftBIUyEzwd2R675xVd3o7XcOqxi9CDUpYpCeDPd8HTnvnFHhYxbkdLqHbXRtOupoJpLgmAqsrxQsyIzclLDbNS7S65daPb2D2wjZ7m+it37wE+Bs5xg89q4fWbW9uLm/sbKK5WO/uo52QxKYmYY4m7zPhG2cYzmuo122i1uySAXbQSwzLNDKFzwOvI46jep8JRoe5Bmo9on07tQlhO0S2C2D3U0jA8SlTj6Y6Yqm47ZQtpTXdg0lsyTRLm7tnwyudiAMZz8dutZy6TcXd3cX+oanFLeS2xtY+6gHdxKeZ4WJ4s+tZ6dkp47Sa3F7FGk0sUndQxkRKUOchSxwW609kO4bkdaO3mkDUDZF7rjF17Iz9wTGsuccJblv0q6Tt1o0N/7E7zs/tAtu8SBjEZSfc48YyOtcsdAkaGaP2sDvdV/aRPd8t88HP9ay5rPUP2lFZW0V0lsurC9KSRr3YHMsJAdx5LjNT4ONjUzue1faO60eTS4bS4tLb224MUs92pZIlAznmP51V2b7apqgit9REaXE91Lb288CnuJ+7APECeWQdqA1i2i1i906aWRQljOZTG8fEJRjGKG7Yq+pdn0trCNhcxTo1t3Ix3Zzgn0GCalQg0kNZEbadvrCfWNMsrSxvLiDUOPFwIWxhTjKjHiGRueg361Hs723h1KRbPUleK7lu5beF0gYQPwk4Xj5cWBmg209Ib7RLnT7tbf9kRNCqPFxCRGADdRg4HP1qFp2fiitdOtxfh1sdRe+z3eOPiz4ee3PnUvHCv78yt6OgtO12kXuopZQvP8Aau8cFw0JEE7r7yo/InY/HFVaZ220XV762tLU3Ye74+4klt2RJCnvKGOxIx0rGsezXsw060l1QSaVpdw1xaW4h4ZA5JIDvncKWONhzq7S+za2CaAv7R7z9iPO4+yx33e59fDjPrmpeOJW5M7Golxyqk3SNnxDHrS71GHvA1ltYWWFzUOLzqJYdOdVtIM7E5+NUoisu4ts0wfoDVQlGMMaYsA2Qc09oWE5yMg1EnO9UCcLyOanxAjY0trHZTc/vB8KVNMcv8qVcs/Uy10KmkUDGMGombh67VmzXTpNIMjZiMfOh3vyvM4rvjG0YNo1/aFJxxj50i4YdDWA95G595T86ibqWMZjmI9Dyp7CW0bxWMnc4z5jaksXBujFR6HaudTtDLC+JY8qeZFadp2h06Y8BmRGPRjintkibQeZM+GVQw/NQV3plvOrcHhJ6HcUeJ4JdhIufLNM1rwqSjFSfpTUnEbVnNPZ3dmcw94MeW4oy21W4h2mCuOprRdJQcMuR5g4NBXMJHMAjrkVr4il1M6a6B8OpW8y4YDHUEU8thp1z4uEKfNawZ4fvRuR/Car9quouTksPOmoJ9GG/wB0acukKpPdykihmtJozhkDAeZNVR6zNuJVwBzPOiE1WGQb4351W2f1F5WUvAjZ8LK3xzVJR0PhncfGjybaXdJgreTbiqZIjniCiQD8Df0pr5iaBe/uBymB9GqptRu0XxBSvoa07fTjffu1kjxz2o6Lsoki4mPFnnmk5Y11Hsk+hy51RWOD4T8atjvlb74Nbs/Yq3K4h4UbPM5NZ0fYmV7wRrOwQnLHGyip/AkuobJ2W6eJryYRwrkdTnYVvjTkgTmWkPM+VH2OmW2mWoggTAA3J5n41C4yFKr9a5Nyb8vQ2UNq5MC644piiOR6Zqj2u5j5b48qfUoLlyXjUs2cD1rPIuIQA6MHP3V3reMXRk27NBNTnyQ5ar01LOxkP/Gs9DcMueAgeoqxDJwcRiB8zypv5oakzUW8YnCyAnng1FrydW34fkayDOuDlTH51UsvE/2bsMee1CQ95sHVSpxIfrTx65AH4OMZOxBPKgOIlAJnHPn1qhrZrlm7mPvPkKtKHcNzNddYhLEKwJHrREeqJw8YYEedYcfZ5VPezsA34VFRkf2RwiR8S8uEb09kHwh7pdzpYJ1uELqcjixSoTRX47N9iCshBB+ApV8nMqyNHVF3FGRfEe1TcLjPeNsfjWfNLMMj3vjTahcf/JXK55TOP1NUiQ+f0NdWOfBg0ATSuJDxKynzFQ9quFGI5s+ho58vvgHNVm2VvfiJ9QK6NyMWmBG/uI8koD/WhLi4gmGbiEqenCK2DpysMRFzIeS4zij7HsJqF/iSdlgQ9SPEflVborkjbJ9DlYL54GKpdng6Kxzitmx7S6naqoVjLH5Odj8DXb2HYHSbMBpIBcSfik3oi+7Nw3EfBHAuOQAGAKSywfDNPCmuTnrbtakqjvQYzyIcbZo4atbTx7+EeaHI+lZN3/091hpT7G8Xdk7rI+MetEWn/T7VogDPqcK46ICf1qvwX3Elk9i5pbWdgomQE8mB4TUJrCdV48mRehC5xVr9hZwc/tDJPPKbGjbTsvcWSDu9Rk+HT6VLcV0kLZLujDGnajMpmit2eMbFlH9KCOmXMhLosiLnDLwEkfCvTdOjaO3VHOWGxOKvlhUniVBxfSs1qXF0aeAmrPL/AP0/dMvGGmjJ5cS4q7T9Jvpb1Ed5BCh8cnCR8vWvRTbhscSfrmpdyo5c/hVPV2qBYVYPZwLHCqDOF5etFnI5CpJGOZqWAK4ZStnQlwBXHfY+z5nlREEZjiAdstzY451Zw5OTSxTbtUCRU/jJ8qqMWdulFYFRK9KE6BoEMCDOFBPnQ72cbb8C/StEx1Fox5Vam0KjKbT4854apk00EHxHf5Vtd3tTGIHmM1XiMnajmzpKhtwCBViaTbtyjya3zCn4RTiNVGwAp+ICgjC/YEXEGlOw3Cg1Y0IhTgiUIB5VrMu3KhpYC1NZG+ottdDHlDke8D8TQU8crbIMHzrZewXmzAnyoC+i1Dh4baFSPjW8JLsQ0XaLH3dpIvFk94cn1wKVW6bG8dsQ6lWLZIPwFKvmZv8AsZ0Q9KOD1OX/AOXvFbpO+D/3GkjnhBzy8qM1CwWTVLpupmc/qaO03QjLuRkGu1LHJcPkx7mdbxtM4AXNdDZaJJIAWXhHma2bDRorcZ4B9K1EhCjyrNxSfUpR9wGw0i3tDxCMM/4iK1kGBUAuBUwfOplyaLgsFKocQ+NODWdDskeVR4QedPmlmjoIqaME7UhBnmatpU9zCiKxKvKp0qWdqlsaF8qbFPT0rAE1KeS102eeHBlRcrkZGfhQH7ZltuKK5t5ppVdtliIcIoTJIXIz4xjcZHka2WRXUq6hlPQjIqEltBKwaSCN2DcQLKCc8s/oPpTTXcDObWVZvsIJJSnEHVce+A2Y/iOH9RVI7RxcQBtJWVQDM0as3d5Zlxy6FTnOCPLpWs1tbsHDQREOSXBQeIkYJPmcbVFbO1RkZbWFWjGIyIwOD4eXWmmgAoNSkeG5nnhSNYo0dUWTiyGGRkgc+W2/pmqV17MXfPZlYkIWY8e6kyNHspAJ3XrjY/KtJLW1jjeKO2iSN/fRUADfEdaSQQRoEjhjRRyVVAA3z/PenwIz11OeSxvp+6SJorYTRAOH5qxGfoNqkb6SzSBbpZpDcSd2pl7tWDbYyF24ee/wHUUeltbRq6JBEiPnjVUADfEdajHbW0QKx2sKAgghYwNjz/kPpQBlnXcWvf8AsgyyCSNBIWLL4ueFOD4D5j1qU2tiGRVNoSJmKQHvB4mDqni28Iy4Od+R9MnRadYw24t1tITEMbMgOSORPmfWrJbeCVCrwxupBGGQEYPOnaAxk18LKY57V2MbN3rRAsEHG6gA4wfc3JI/tJ9SvBY6tK0UcUlpEGjVXDgEpxDJ2zz5VpLZ2yMjLbRK0YIQhB4QeePL/NKOytYonijtYUikGHjWMBX+I61VoRl3moXdjYORG0s6xNKWn4U4VGByXIO55Z/pVZ10xCSSaIi3iQP3gwXfaQkcPT9351qnTbAoqexW/AjcSqYhgHzxUxZ2wcSdxFxAcIPAM432/U/U0tyAypdT7vvO9sTxQAvPwyghFAUkg48Rw4225HetB7cdOVWJa2kMXdR2sSx4IKKgAIPMY9amzE9BTv2FQA8fdNgdd6VTuc94PhSrmn6maLoZy6GJLhpWAw7FtvWte2so4FwqgUTCo7lP4R/KrOGurfaM65KwoFPvU+GkRilYxgPOnCU49aRNSA+PSnxTA560xbFLkZLlyps+lR4x5UuIGnQrJZpg1RzTg0UFk80s1HNPv0pUMfO9Pmm3pClQDjJYAdawB2pSHU9Rs7uJmaC7W2tIrdC0k5MQc7Zxtk77DArWv7KHUtPnsbnj7mdCrlG4WHqD0NZI7K2EcakXd6LpLg3K3xkUzd5w8G5K8JHDtjFVFR7hYLL26tI9TUhXk0o2HtTTRxEvGwkKNxDoBjfbOaPPazTBqg08pc8RuRa98I/shKVDBeLPUHyoX/0jowt5LdVnVJbM2b4k3KFy5PL3ixJz61aezum96JB3/ELxb339u9VQo6csDlV7YdhbgW/7UXunyavZPFA1/BNCmnLghZlm2QkZ3weLOMcq0O0erXGi6fbtBGk15dXEdrDx5CCR9uIjngc8VG70WxvdbtdZniLXdopWIhsDBzzHUjJx5U91plrf6SumXiz3EKcPDK8h70Mu4fj58XrQorgW4z7TtO1lcXdtql9bagYLiK3D2cTRuryErh0Y4wCOYJ26VZP2yhXUreytdLvLvvLie3dowoIeIZbhBO/zxt9KR7K6dKlz7RPe3MtyYi88s/2imMkoVONsEmpQ9mNOgMDQvdrLb3L3SSd8eMu4w+T1BHMVW2AbiiLt3aDs9b6ze6fdW0c7OAoKEAKd2DEjPw5kg4BouXtdpkd6LVFuZg08duZ44vs1lkwVUknOcEE7frQn/ojSHt47cteCKJZURROfCknvoPJf81RL2Nll1yK6injhs47mG4KKz8TGNcDiXPCWOB4ttunWjbjHZ1bHG2c02acpkk5xS7sedZAN05U9Lg9afHrQBA1HY9as4c9abgHnRYANyMSD4Uqe8GJR/DSrnl1LXQ0YFzbx/wAI/lVmNqphniEEYMqAhRsWHlU+/h/3U/5CtbESxSIqPfw/7qf8hTd/F/up/wAhTsRLFMaj38J5yJ/yFLvocbSp/wAhTsCeBTMinriqzcJ/uJ/ypxNEecqZ/iFMQgjA86coR1pd/Fj96n/IUjPF/up/yFG4VDAH1qQFR7+L/dT6imM0X+4v/KnYFpAApwc1UJoj/qp/yFIzwgbSr9angZadhUMmqjcqd+8X60wnUD96v1FNJCst35nNVniJPlUe+Q/6ij51HvEz+9X61SaEWAACmAz7oNJZYVHvqfnUvaYsfvFosKI8JzyqDyBeu1TM0RG0q/M1S8gz+8T5U013E0SEgbcLSEnXPyqvjBGO8UD404CHnMo9M1dxFyWrICedWB1H3hVHBB1mBPxp+7g6TL9RUNxKVl/GPOomQVSUjztcfRhUSsQ5SA+vFR5fcdsI7xepqQIPXFZ8gwPDItMl0ynhKkeuKbin0YbjSIGOdRPFyDCgzdHG3Onim4jliAPU1O35jsjd570Z/DSprlg0gIIO3Q0q5ZdS0f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5126" name="Picture 12" descr="http://ecx.images-amazon.com/images/I/810f%2BhpJpS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357188"/>
            <a:ext cx="1944687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4" descr="http://www.logopt.com/python_learning/wp-content/uploads/2013/12/fro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3263900"/>
            <a:ext cx="2544763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ja-JP" smtClean="0"/>
              <a:t>Why Python (3) 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15181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800" dirty="0" smtClean="0"/>
              <a:t>お金を稼ぐため</a:t>
            </a:r>
            <a:r>
              <a:rPr lang="en-US" altLang="ja-JP" sz="2800" dirty="0" smtClean="0"/>
              <a:t>!</a:t>
            </a:r>
          </a:p>
        </p:txBody>
      </p:sp>
      <p:sp>
        <p:nvSpPr>
          <p:cNvPr id="6148" name="AutoShape 6" descr="data:image/jpeg;base64,/9j/4AAQSkZJRgABAQAAAQABAAD/2wBDAAoHBwgHBgoICAgLCgoLDhgQDg0NDh0VFhEYIx8lJCIfIiEmKzcvJik0KSEiMEExNDk7Pj4+JS5ESUM8SDc9Pjv/2wBDAQoLCw4NDhwQEBw7KCIoOzs7Ozs7Ozs7Ozs7Ozs7Ozs7Ozs7Ozs7Ozs7Ozs7Ozs7Ozs7Ozs7Ozs7Ozs7Ozs7Ozv/wAARCAFQAQQDASIAAhEBAxEB/8QAGwAAAQUBAQAAAAAAAAAAAAAABAABAgMFBgf/xABDEAACAQMCAwUFBQcDAwQCAwABAgMABBEFIRIxQQYTIlFhFDJxgZEjQlJioRUzcrHB0eFDU5IHgvAWJCXxNGNzorL/xAAaAQADAQEBAQAAAAAAAAAAAAAAAQIDBAYF/8QAMREAAgIBAwIEBAYCAwEAAAAAAAECEQMEEiExQRMiMlEFYXGRI0JSgaHwsdEUMzTB/9oADAMBAAIRAxEAPwDqrieVJX4opSoJwY3Iqg3ycva5Ij5Sg/zprm3vkuJHQngLEjw9M+Yqjv5z4ZIVk/hw36HBryGoy5N75Mi8T3YJaGcS/wAL5/Q1JdYlQ8FygHqRw/qKDMdq7eKIxv8ANTV6QlUwl6Uz92dONa5PHmuNzHyXtLFdDKXE8R/LKSKg0F+B9jfFx5Pz+tUtZzA8TWscn5rZ+H9DTLxp7ty8B/DOhH61PiZV0kwshJcalbHLLKR5q/EPoasj7QMuBKp+YxVq3N9GMmBZ1842zUWvdOmPDdW7Qt+dcUeNNrm39GBfHqdvP/qMjejmiEH3luH+ZrP/AGVZXHitrkD0BzUDp99bHMeHUdVbFR4sn0m0Pk1uKU/fB+P+KXeuNjn5b1mLfXEZAlT/AJr/AFFEJfQMPGrIfMHIqXPMvzP7hYVs/KR1P8RpcM644ZeIetQV0bBSdD6NtU1Ujp9KzebKvzMZLvZceJakshPX60wOTgN9afffb50vHyfqf3FyT4yeZB+G1PxHFVfKpA461a1OVfmYEuM5pcWOppuL/wANMSOtDzzfd/cCXG3xpuP1IqBI6UwY9M0lqMv6mBZlj96o8TDmTTE+YI+FInbmPnWi1F9W/uHI/eHzpw56k1A/D5iok+tJzl2m/uFsv4vzGnDee9D5ONjS4zWbyZV+Z/cpMvJH4iKZuLoxNVcZPrTcWTtU+Nl/U/uMmZGHMmqjKR95x86lknrmmI8wKfjZP1P7iL7di0eSc70qVuMIfjSr3Ggbemg37FGTJeiO7lUSMhDkb/Gp+2CTZ0jl9etVzTWst1KjCMsHI3PCedI2kJGVZo/4hkfWvMZ4pzf1MiQe2P3pIvQ7j9asEbkZhaGVfIeE1QLSYDMbcY/Kc1AowbDRqW9CUNcU8bj1AJICnMkEkR803/lUklLeGK6R/wAsg3qhZZI+U0kfpIvEPrU+NpR44IZx5od6hSlF2mHARwDP21oR+aI1Lu4JBwrc/wDZMuaDHcxnwvcWreRJxVwkuXGzwXK+owa3We/XFP8Ah/wFEm0lD4vZ1J/FC2P0qItZYT9ndSJ+WQUuMIfFbzQnzibIq2O8kbwpdRS/llXBpuWCfuv5QEc3IBEsSTDzFUPDaSc0eBvhtRjTFf3tqw9Yjmoie3kOBMufwyLwmo8F9cck/wC+zCwMWB5xTq/pmrEiuYT1/wC00UbZOYQj1U5pgGXYSfJhWM98fUh8EFnYbOhPrUhMM7MV9GqfE3Vcj0NI922xH1FZgIOSOWfUVLjwKr7kDdSR8DUhxL1zSAmCW5YNOOJSGK/XlVZwd8YPoaQJ/GfgwosETbJJOwzTZxSJbG6n4g03eAdR8DRYxyR5023/ANUu8Q86YgHlyp8AN8KXEfPb1pcHkSKcrv0IoENgHfh+lL4H5GljHLIpZPxoGNlhtj6U3GoO5x8alnzGKieEnegZIEHcUskVDu15rt8KWJF5EMPUUUAZAcofjSqNqSYzlcb0q938P/8ALD6FGLeGRbmXvrKRk4zhwgYYz6b1QlxbA4jlaFvINj9DULt9Rtb6dozIUMjEYPTNQOqrNhbqCN//AORMH6ivOZoNzfcxsOjuSu7MreoHCf7UQL1WGC4YeUi8X6ispFspN445Y/WJuMD5VP2Pvd4LyKQj7p8Jrjfl7tDNVDE+6gg//rbI+hqLQoxzhGPw4GrHeLUIH/dsR9RV8V9ID4i6nqCMis5Rb5VMZocDpyldQejjiFIxg7vArfmiODQ66ifyEdcbVat5Axy6FfUf4rNqSAsXw+5cOn5ZRn9amUaRcyRpKPNd/wCdRS4hfZLlfg1SMW3EsfzjOKh2HBERqm8ckkR8snH0O1PxSMMSCKYfmXB/tS72RNu8PwkXP61LKPzRc+aHFWqfVgMiRr7iSw/wNkVI970kWQeTDBpgFHuuyn1peLO+Gp1PsK0Pxlealamrg8mB9KXMdRS4QPuj5Vnw+oEsflwKQK8s/WoY38JxUs7eIUbH2HY5A61MDbpiqgfI4+NLvSDgry6ipoZYTg88UsEjdFYelQ71WGxz8RTAA+62KXQB+6QHKkr6Gm4DnyqYz1Oab4jFFgIll2xmnVv/AA0xyOTfI71HiJ96P5qaBlu2OX0qPDvVYO/gf5NUhIR7w+dAxFivNTimHA/LnUwynkfoag6538J/SmmAu7xuDionvB5N8aiXZeh+dJZgfj6Vrt3eliC7QkxHIx4qVPanMR/ipV7jQJrTQT9ijLnaf2iUR3ETjjPgcYxvyqmXlm4seIfijw1EXQPfvxLkcR94evnVa5XBBdR+U5FeX1EZxm20ZGc1npskmYpTbyeRPCf1qbafdpgrKsyjl3i5/WjnZXOHSOUY67H9agkMKt4Q8B/KSv8AiuR5GAJHLcwbSRSJ6xtxKflRaSrMMkK/qPCaJEcmMiRZB+df6iotEObIR/8A2H96zc0wBms7WY+80b+dVnTpk9x+IfGisB9gVOOmc/od6miKDszRn0NG+S7gBiylXdouL4GppEinAeSI+uR+tHBpU+8GHwxTe0AnDp9RSc2wKx7Qq/ve8H51DfqKZW4iOKJc+aNRK9y24yp9OVMY984DetRuCiKrg+FiPQ1MBvIfKnCjPPFLJHWlbXQBcju2PjTnONqjkk86kFGPI+lX4s315+oURU77g1I7+6flTFcciRTd5Kp5AjzFNPHLqq+gUx8Mea03CfKn7wsMA4PkacMxwCBUSfZOykMMdUwakPSpbHnSCA1nYxDbzFOQTucH1FI+Ebn6iq8ji8BI+G4qkr4GOeDrzqQIHI1BZBnxKr4+Rp3khOwwD5NtXQtLKUbTJsi7I+zcxyNQwvRuXnSY46EfqKXHnZiPmKhYpJW+gWRPP+tRPfKOIKJF9Dmk1u53WQr/ACqBiKtxPk/mQ1qtNkcd0VuXy5DcTW6Q7ZKEcwakWhcZbGaiqI/PEn8Q3p+7RT7vDXM6RQbZACE8LcQ4vPNKnswoiPDy4qVe7+H/APlh9BmY9xavdSxiZ0cOwIPLOamIj7ysG+Bqu4jRriQvGG8Z3Ixjfzqtogu8cjp+tebyajJDJJRlxffkzoueM58QyKsQKo2b5GhVupo2xIqyp+Ic6vWSKQjn8DWfiYMnGWFfNCpl4VOZXh9RtUgemeIetV7D3XZfhv8ApUkz0Ab4bVT+HQyq8GRP5PgW6uo0kMcnvx59cZqsW52CSHHkd/50SGx5r8RTGRfvjB9a4cunz4fXFlWmVcBQbnGPKpB1x4gD8KnxKVyMH51XxdeXnXMFDAJuUA+e1PxdAMH1pi+dsCkV2x7tMRLBOxJHod6XiU8simCsowrgimAOSSaBkgyHbiwfWnIOP61AiMnc7+Rqa8I2AIpAJeIcmJHrUsZ32z6UxB5qQTS4sjxLvSsoWD1H1qXKmU+p+dOY2xxZ+m9HADrg9f1pwW5ZFU8bBsEBh5jY/Sph1J5kfxCqWOTVpWFlvFxbH9agVKbgfOm4sg//AGKqZpAdicehoi3F2nTAm75XdAfWhHLMd/1qwSMM5H9KbiiPXhz512R1Mm/xFf8AD+6IaXYYCWNeIZA9dxTG6A/eR/Mb1Zw4GYpCp9DtTMJcZIVj5gYrux58bX4c6ftL/a/+ommQ79COKJ8+g/tVftaEkMBn8vP6c6onFvIcTwlG/GmxqiW0nZeKGZLlR92TZh86ynli5eeNP3XH+OB89gmYuy8cbn4rv9etULqNzAcTxrKn4lPKs32yS2fxtJGQeTjIHzG9W/tDI45OHLffB/qP61U4b+W9314f3EuDqNJuI7q0aSIMBxkEMORwKVD9nGDWEhByO9O+3kPKlXqNHFR08EvY2XQIGDLJtkhj/OoFEc7x8J812NY95rt9peqyQ3NlHNE8hMTr4TjOwz12rRj1zT58cfeW8h5d4uP1ryGpwzjNuuLJod4YlOWOR59aZIIn3V81cs0DvwvwHPI+dKZEt/H3LAeaUsOjzZo74K0JtIXdY5gkUu8EQyDVa6hagcJkKn1qffI67SKw9DXVH4buVxlTJ3EheDG+4+tWGaJlKlQV+FBkxhtgtSESE5WTh8wDWylq9PHanaDgsZEIHdtgeVTjTh5Ag1X3ag7gfGioz4AFIPxGa+ZllCb88afyKSKimegJp40JOAR8DVrqCMkEH61XG2W4QVf9DShpJZGlB2FkXMaNh1Kn4VJUV91ZWHoav4OhXHoeVDyxxDPCGikHVRtXStBKMqypr6CcvYsMAZeWDUO4ZeQ4gPKhxLPEPFwuvmpwanFdqDhZCD+F9qufw7jdHle6/wBE7y1cE+Hn6bH6VMgnYg/IUFc3cfF9ojIejVFNSSPaV2K9GG4r5uTBKL45NFJMLaFwC0bAjy/xVHtbRtiQcJ9KtWWC5UPHIGJ6qahcuoj4ZoRKv4vvCs4pN0xkxcxSjDhX9TsajwgjEcmAfutyrKe5gRj7Peqh/wBqcbfWqpdVgtSovIntwf8AVi8cZ+larDO/KK7NcwtnwuUb05VB1uUwSOL1FD2948kYeCWO5i55R9/pREd7Ax4Wd4GPmKq5r1K/qKhhdpnglAU/m2qzuEccS7Z8txVrRRyx+JklHw5/KgH094iZbWWWAjoviU/Ec6h7G+OGPnuEmyK+JNj5qcUwklTZhnHXkf7UG2rXdoc3dr3qDnLb7kfFedE2ur2F/tDcIzdUbZh8jWickrnHcv73FS7EmMUw4XG/rsf80FLYuDm3lII+62xoyeFWHgfhPkeRoKV5o9juo6cx/wCfCtYY8c/+udfJ/wC+n+BO+6ALmR4jw3cJYdSRms+W0gm8drLwN5ZrZ9uUgq+cfhYcS/3FDTWlncjiXMLfiTxL/cVst2N+ZV/gaaZsdkI5ItKlWTGe/O46+FaVW9mYGg06VWl7zMxIbOdsLSr1uld4Iv5Foe8w0jxTxLLE5Phdcj69KzpNKaJeC1k8J5QT7j/tatGZ2M0nA2cOcjPLerIZu8QqwG3QjavKaqGTFNvsQmjm3i7qVo5Y3gYeRx/ij7LUJ4F4BL7RH+F9mFHzGMgRTRK8fRX3HyPSgptMUP3lnLhukUv9GrfQ/EIYpeZV8yZRb6FtxFb3seYyUc1gXMN9YXGGdgp5ZXb61rRXix3Hs92ndS9FcYz8D1rUW4tmXuJ9x0Db16JbdT6ZVfdGVHLi6dgAZDn0q1bu54fCGYDrWjfaBFIe9sZFDdUzsaAhka2cw3KFGHmNqxjpHjntz9H0fYTvsPHrUinhcOpHQiroNcgaXBkZD9KrmZHOHQHyPOqn06CUZACmqyaCV+SpCU6N1dSLLlH730I3q2K7s5f3kjRv5OMfrXNC0a33jZ0/hNExykrwSqJl9djUR00FK546f8D3s6OW4kRMxuGA5Z3BoR9RjCfasIG8+YrPiu4rc4QSqvlzAqN7Pb3UeXDIRyeM7/Q12ZZ1jaqxWWyOkzllnMMhHhkifIb4igp7m+t/3sSXCDm8Wx+a/wBsUMksMZ4XRZV/GnhPzWiDdKqcUZ4wOjDl8+leTlKcclr+/udCSojBr5AIRlZesbDI+YO4pPqVjcHwKbWbyByh/tWZe3MNwxZrYCQffGx+tAvbzSjIkVj5MMHFbOCycy4FRtm5lhfvV2/MlaEGuh4sT8M68j0YfSuWtru6tTjvCo8j4l/uKIkktpSDco0DNylQ+E/Os56ZPqOzXvoNP1KJvZ5stz7qTYj4GsJrXULUuI3PdcijbirZLTA4lcTqPvKeFx/epw3lxDsjLcLjBR9n+nX5VcE4Kou/qBnxl0lMiFraXPvREgVoRa3dhe5vStwp5PjBFQaC31KRmtpTb3A/035f3FNHNNZuItQtuFTsJAOJTWklGa5XP8gF/tG5jw1tN4PwtuPrRdn2quIDw3C7Z884+dBNaxFTNalosjfg3VvlQwiWUlSwQ/k6/FTWHh4prlDto68arbXiBiitkcwd/rWRqenwSHvoxlhyLDf/AJCudks9Qtpe8tXx6qcZoiz7SXNs/dX0JHnkVMdLKHmxOwtPqGQXepWhwk5dPwSHI+RotddU4jnUwsfxjKn50RbPp+qRBoGXiP3QcGoy2RhBWRCUPmMis5Sg3U40w6dCYWG7Abi4T0ZTkVVJbzwtxR4f4HBqldL4G7yylaBvynw/SpHUL21HDeWolQf6kXP6UK1xB38mLg6Xs2ztp8neKVYSkHIx0FKn7N3cV5pzywklRKQeIYIOBSr1mjvwI2q4NF0Mx5R+07hVkwe9bY7daOjRuNWJINZdxMLi+uowgbgmcEcmXc706XE9tgSMTGeUnQfH+9eY1O5ykkRSs2ZHLA8agj4UPNHF3RdGJx93NNBcSSOEdeFsfI01zbtKpjVzG/SvlJVKmPkElBuoDFLCZouqsuSPWgZLeWNR3E3fxDlHIfEnwPP60HLqF9p12yTFkCnmnT5UfFqseoR4KoZR97GM19HGs2HzQfBFp9QKa/vVwImJK/dPvCkNWknjCT4c+RFSuIC7ZXiSQeRyKzphcxsS8JYfiHOvqQ12aS2uRLijRS5iYeJWx+ooyGVejBx59fnWTYXMUu0gAPXPOtmO0tpkBXP8Qr6ulw6h+aBnJot7xMHpUW8IBIB9RS9jdQeFi3rQsksts2GBwOv+K+/inKtuaJmGxSwE4JINWtbW0gzgb+VZnHFOvEDwn8S8qqkmuLUcWeJPxLXVHT4J+lIq0GXGiQSgtFI0b8wayb+DULVe8JIdeU0YyD8RWjb6ur7MRvRsd0rjZhv51wan4Ngy8pUyk66HLJewXQCXg9ll5CeMZjY+o6UPePfaaRLKqSxH3ZotwRXUXOkWV5lgvcSn76cj8R1rMfTbvTQwVe9t25hd1PxHSvO6j4Zn0/Kjuj8v7aNFP3MWPWradlFxCCAffQ4IrYsp7aVeBJIriJuaNgN8xWdeaHb3amWyCxynnGeR+Fc/Nb3VrLhw0bjrXD4WPMqi6Zdo7KfS0jIk0+RoSP8ATbdf8VmXEvjKX0Rt5Okg90/OhdM7R3lrhLpe/jHnswrqba70vWE4UdC5Hiik51zzWTA/OrXuBzExlj4Wl+0UbrJ/kcqmuq3UKYJ72I81ffPz6/OtK80SWzYvYOAhO8L7rWZwW7ScMqtZTHbzRq2hPHNe4g2x1SI59l+yfm0De63qB/arZZrK9XgkXuZum/8AI1kXGnNEeJhjG4ki3H0pEXKQCcBLu3Gzb+Jfnzq1plPzYxbqDTdXdiSAwuYuqkeICrIb+0vUEZGPON9wPh5ULazwXICRSkydIpjwn5NUbizDkiRGR/o315Go2Runwx2GGwiRu9gmMRHIKc/rRdt2g1KxISdRPF671gFb2D925kUdBsR8qZNQdiQxIb6UpYN683KCztrXUbDUPFCxgl68P9RV0jso+1jWVB99Of0riVuuEjjTfoV2NalnrLrhe94/ISbH61xz0jjzELO67PCD2GQ2/umUkjGN8ClUOzE4uNOkfg4ftiD/AMVpV6fRprBFP2NV0OG1TVXh1+8yzRyR3EgSVeYHEdj5itvSdbtdUxbXRjhuW2Dfcl/t8K57tNan9rXj8+KdyP8Aka5szPC+CSK6dT8Ow6uPPll7nMpNM9MaO50ibDcT2+dhnJj9R5itJLiDUou5dwkpGUdTji9Qa5Hs/wBrllRNP1cho28MVweY9DWhfQy6VLkZe2ZsjhO6HzFeN1Wiy4cvh5VUuz7M2UkyWqxMW9m1GPiYfu502P8A91hknT5V438LnwyDkf7GukW8h1O1FpeMDxD7KdetYF0sllM9hfRq6N7vF7sg/oa00s5Re3uv7wTIJ/aEyKGlQTJ+JedFR3cE8fFFIHX15j41zErXOmnjhYyW/wCFveT09aYXEVz9vaTGGbqOh+VfdjpNPrF+mXuuhlbj0OmuNLgvFE0J7uZfLrT2Vx7OwV2KHkc+7n+lYdrr5jIScd1KvUHwn+1Hx3kWoDiiZTIwIdCcE/3rOC1nwudSVr+B2pG89zhMjcehqr26N9mwwHMGsESXOmMONHe3b7p5p8KM4EuIxLG3Eh5OP616zRa/Bqo9aZErQY1nBO3eWsndv1WhpHnt/wB8pB6sOR+NDMZrc4OcDkasTVG4Qkvi+NdmTTKSuLJ4IvFBceJfs3PVeR+VDe03Fk4DglfPOxok902WiPypi4K8LgOOqkUoZckPLk5RIRa6pHLgcRU+RrRF2FwQcZ+lczLaqW4rZ8fkNNBqEsDcEmefWurZGauJSkdFLb2l0eP91IfvL1oK/wBOZ4SkyCePo45ih4r0Se6aIjvZYw2CSPKvj6z4Phz+ZcS9ylOjnbjRip4reTiXyPMUGbeWE8ZQ5X7y7EV1xa3uNyvA/QjaorbmNwSodTXm8uj1GnlWRWvctOzLsdeuokWO5X2iLzz4gPjWg8NtqsDezushx+7bYirn0TT77LRMbeY9V5fSgLjQr+y+0VS4HKSHf6jmK5Mmhl68f8FbvczzZ3dm3DEWyOSOeXwNCvcypMWwYZeRwMZ/oa2V1eVE7u/iE0Z++BhhSltLa/QvA4nUDl95axjlljlc1XzHwzHEtrcnhulEb9ZUHP4ir0e+s4wyOt1adM+ID+ooS60548tGS6jmvUVTbXNxbyA27kE8wevxFd+7Hlj5iNrXQ2oru0uIyc9yc8m5E+hqMumLcboQx6b7/XrVBuLC/VVkT2WQbBk91j5kVW9te2J40Y8HRkOVNZrTuHMeUTfIz2lzbnAHEvkwqPFGThgYj+lFQ648eI72LjX8a8xWikNhqC8UDgnqB0+IrZabxF+G7ft3Hva6nU9ggV0OUFuIe0tg5/KtKiOx9sLXSpY1wQZydv4VpV24ouMFGXU6Yu0YesRrdXl1HcRhGEr8Ei7q4ydj61yGpaZ3YJUFkHPqV/x612d25j1C6li93v3Dq249470He21veIWtfsLlfehfk/8ACf6V6JY4yiuDiladnnnetaykOOOI867XRtbzYpbXT9/asOGOQ80/Ka5bUY0WVlMfC2cMh6/Cg7G+ewmOPHA+zo3I/wCa+P8AE9EsuP6GsXfJ3DA2jN3YMls53Uc1PmPWjpO71OxFvdMrZ/czevkfI1zMOpsAO7k41YYGeo8j60VBecJLRAlT78R6/D1ryWTTyXPddzRMd4ZLdmtro5I25Vj3VsttNxIrEE5BziumlaPUrYYbMgH2bnbP5T61mFFlRo5BuOYPMVvp88oO+5LRkNMsw91c+R50PdC6tgrqSqndWFW3ds9u/Eu46GoxXZ7swTDjjboTy+Fe40eXFqsO2Rk04sO07tTOIhbXv28J6Mdx8DWnbXkVvLx28hCPzjk61yF1AYDxJuh5Hyq201Fo8I2GHk1fE1Pw54Mm7FwzTqj0CO7hnPi3A95TzxQN/btb3DIPdzlfUdKybO9En7thxLyQ8/ka1Tc9/bK77up4GHX0rr02vywezKv3M5RTBVlcE8Pzq1LrIw24qoKc5HI7ZzVAJyfOvoLO5Mig1pCNyOJfMcxVcjBwOIca+nMVQs/Cd9x1q0BHw0Z4T+lbqUoOyWisKyMXibI8uooyC8zsx5jrVTIOElvC2NivWqmypQMucj3h/WuyOVZFXcDTEqsR545irkmeLfIOaxUmKMVDE42+NHLNwYR+ZGcVnNRlxIdmnDKjt4fA3lR8F26bMc4rDSRcZQ/KrYbplbhPU4r589Ek92M0UzauLWxvkPexAM33l2NYN12YlgJlspSQN/CdxWpb3Ub+AkDHJqIWR1bCtuK5Mmix5eJKmVZyUtxOPs72HiI2412b50K9unAXUcYO+eRArt5obW92uYgSObr/AOb1j6jocgBeE96nM8PMfKvj5/huXDzHlDs4+WIk8anI6elXWeq3Vo2Md6nVTRc9mwOVP150DJHwHxKQehFc8Jyiw4ZrJ7Dqa8UREcvVDtQ1xYS2z8ShkI5Mpx+tCxQiTHFv5MpwRWpaXl5bKBIBdwdQR4l/vXTCeOb86p+6M2q6M7fsFPPPoUpnbiZbhlBx04VpVf2Nmt59Ile2QovfniU9G4V/xSrrf1s64elGI901tq96sihonuJOfTLHn6VRfQrKnhzwqNj1T+4rTutPMmo3LbEPK2QfjVkWksmFLbfdJGflXoFONJnPJWeb65bzIcyeLHut5j41gtnrvmvSNc0SRQ57pmQ80G/D6j0rhL2yaBmKqfD7ynmPWs80dy3IWOVOmU28rRnh4sDofKta1uGJyMh13I86w125GjLWZchSSMcj5f4r42o0y9cVx3RozpraQnMsIyW9+Pz9RUrpBcJ7RE3i8/6H1oGzuAjg4wRz3rWEYmXvocBvvDoa+Ll01eeAt3uZEhE6EH3h7y/1FZk0BjywOVPWtm9tjgyx+FxzHnWZxgqckeoNdegzvHLdH9xSQF3piPdyboaou7J4MSKCY23U9K02tYpYsq4ZevmKa0uPYXNvdKJrWTmD0+HlXrVs1ECIyroZltdNG4zz6Gui06/Fwj27+8y5Q9cjlWVqmj9wvtVowkt28ua0HbzNE6sGwVOVPlXK8H5JobSkridOsu53yP5VKRQFYhgMjix5+lDROkz8OQCQGXB5g0U8Z8PEfQDzqsOPa9vYysEE3iwBVqSgkji4SOfrUJLcn93u55ADehMsDjr1r66xwlGhpWbkEnFhWGRVxUAqAOID61j2t0wcIfECa2CBbynLAtjlXFlwODuI6oHktQjM6nDHcD8NUxrNI4UAsf50c6CQBtw3QedaE2myafp6yOQHkGWP4R5VEc98TJoxUlKtgnlRiSmRipXnyNCezPw97wnLnwrjnRUCJAOK4mEQPJcZZq1lFrpyASyFJCV8Q57Vel4+yOCHA8LefpQ51JAirDFwgDGX3NVAvPKpPE2+QCayu/Uh2bUV0ixjiOT1PrViEkd5G30NYc8vjDEniHXz9alDqEkbYJNaRxOriNSNS7gt7tf/AHEXDJ0kTb9KwL7R5EDMv28f405j41vQXS3eIwMs2wxVtzptzZgSAYU8yOlcmXR4cnVUyn7o4SS1mgPHC3/bV9rqqB+C5j7p+RYDb6V0FxbwXP7xeFz99dv0rMutJbHjQSoOTJzr5mbQZMXMOUTf6jveyDI+kOyFSDMd16+FaVC9gbdbbQpkViQbljv08K0qwXK5OyHpQTI5F3NkcpG3+dFRTnHCwyOm1Dy2xF1Kwbm5OPnVgV03ABr7KacUZB6tFIvCyKf51l6h2c0y/B7yFFbz4cH6irTKVbxAg+lTF2epzjqaSUl0Fwzg9U/6cFZGfT7qNgf9Nzgj51zV72c1HTyWntnCr98br9RXsTtHcJuqn0rIvLEqSYJ2jB5rnIPyNWvmiHa6HmVvJGBwucH+Kt3T7mJsJjDjl9p71Eaj2eku8sttHxj78K8OfiKxZNKvbU7xyqRyJHKvm6zRcOeLp7CUvc35I1nOO74G9SMGsfUNGkXM0SN5kYo20jubyPu5I2WUDnuAaaVJ7eTurhDw8s+R8j5V5peJinaNOKOejWSCTjCtjkwxWktpBdwdQT5qfD/iq7/TZHHeQqQf/wDVAW11PBLwFpEI23P6GvU6DUqStfujKSDoEm092iYiRDsUPUVn6jpyqTPag8BOSvUVr9/HdxiKVisn3Wz7p/tQ/E6sY5McQ6Hk1feajkiZqTTsybS6w8aPnAyoOeWeR+tdFpt1HfRiJz9oDj51hXVmHJkg2cb8PWhormS2mMgypzk4rjacXTNGlLlHYy2jS8UfKddlI24/T41lTIwEhfPHsMmtaC8t5XYNktsSucb1r2enLqtzH3hVGchS0iAhl64HnXTj1O31EJc8HKaVEz3oZo+JIxxY8zRc6v7aXB72VmyQPdWus1jsxDo8he3f/wBo+OPfBHnvWVZaRJPiYQsEZgsEAHilPQnyFbePCS3LoNp3Rp9nNLW5uBJKDIIgGLkYAPQCtC+sn1G4MZbu7WPeSRuW3QV0Fppa6XpywKA8rHikP4m/tQN7mAiKSDiT3nORw/Cvkylvk2jXbSMSS+tbNStrDGTjAZ/KuZu7RmmM4cOWOc+VdYmmWOoySG2tWQofEehNZ17o93aOSIi8Z5kbkVrim4PhmckznVDJGRKMMDkUfo9zHHqMIlUCMtwsT61P2RXYs67DY586FkhEZ4woGdwW8/hXW3Ga+ZK4Zqa/pn7J1PZC0Ew4kzyHmM1lsoHI59F/vXa3qNr/AGGhu0P28BAc8O+2x/vWNpHZm4umBIIXzcfyFY4cyjHzPoW4O+CvssOLWkjdQpdT869Am05bi3eJh7y4oHSeydnp1wtz4mlUbEmt/FcWp1ClO4G8INRpnlRVxevZyDEqvwkY60XLpN5ax98mWGOS7kV3lxpFpcymZ4UMh+/jf60o7IR+AjI5ZNbf8xNcE+H7mB2YOdOl8PCRMQRjrhaVbL2yWzFUAHF4jjz/APBSr5OaSlkbRvFUqBDCDIxAGSTUuA490UUpiHMHNWAK3uiutPgzrky2jAbJFP7PE43T51oSRb1EIw5oMfCrU32FRltp6g5VmHzqLWknBgkOPIitju1bYrg1W1u2crg01l9xUczd2bruiuufw7isG7FynEE4XB+62RXd3NszD3T8RWHdpNE3Cyqy/mFaxzOzKSOCuL2+tQTGXVQd0Dbr6iibXtNNNGscvj6HO+39RXR3djY3kYWeFR+ZG3Fc/ddkpIyZ7CdZkPONtia+dq9Ljy+aPD/vQlOupZPezQxCeGBLi2JwysMlD5UBLd6ffqTJad1J0I/rWlp73Fk+Lq2LxsOBvD7w8jUNT0a1/wDyLNsxnfB95fj6V8eGTLiyqL4kuj9yqTMmC906NzHOk6Mp2JANaHBpuoDh7zhlUeHK8/nWXc2fGeA4yOWapiMto4R2ICbhsb16TS6xyq+H3IaQZdWMLLmK4RZByySDmqNT0yP2CK4hbMxXhkHQsMfTnV8kYvM8ZVHUchSg0XU76ee1treSQOBhgfCSK+nOpIlX2MezuGttRYysWY74Y9fWvQOyVzJeX0crYIBxwZ5bdKzV/wClWvXEIcSW4kIxhiRj512PYnsRc6Igl1NszofCinKj59a4sk4KLtm0YtuzfutO/aEKrKoYBhzOc0Xaabb20hlVAX5Z8vQeVGhB8BT4xyrheV1R0bUCLDNJeNI6gRKMJvuaa70mzvoyk8ROeqsQRRlIVG99h7UZ9ppMOnRd1bfu+ZDcyfMnrULmzWVeFts1qVHhBPKmsju2Lajk5+zLd6O5wkZ5nmapPYiRnDmZJc9G2xXZFQelIYHStlqppcE+HEz9J0saZZG2L95xHLZG1GpGiDCqAPSrKWKwlJydsuiJ2pUiuaWKkZWWPIVWckY3q/gxUGWmmTQFcbSD4Uqe6GJRj8NKsZdS10IhcrzPLyqaowx4v0q6Mr3a7DOBVg4D5V1KXBmD93xHdgTSETLyJq0xqTnNOFI5PRYURCt1H1pcI8vpU/F5A0tjzFTYFZU/i29ag9rFMDxKKuK45GoEfCmKjOuOztpOvihH8SbGsO/7FysC1jdMjDkGOK65ZSuxJ+YqwOrcwPlRumuhLhFnk11Z63pM3BdwysjbcajI+NKLUYpnMUsQWUDccuL1H9q9YaKOVSpwwPNWFZV/2XsL0ZaFVYciBmsMrWSNTX7mfhtdDzW4t4Wj48MB+ID3fl5Vr9k9ItLq9E11GsvB7gKZV/WtyXsjwswVcqeYByDU7Ds/c6dJxW4yudkZtv8AFPTJvq+gKLTN+30rTYN4bKCP+GMCjY4YV3SFFJ6haVurCMBxvVw+FbSk+lnQkhAYFOKVIVkUKlil/OlSAbG9IU9LemA3WlSxSxQAqWKVLpQA1NmnJxUSd6YCzS4qXCc5J+VI86KAWaVNg0+KAAb398P4aVK9/fD+GlWT6lFsfD3a5XpTjhztUY5lWNc4OBin72M+ldaToyZh9sdSvNJ0NLnT5+5na6hj4uEHws2CN81F+2+nLqD2xsr0RJfewvc8C92sp5Dnkg/Cjdc0e312xS0kuGhVJkmDKM7qc43rOl7HwSQyxm7kxLqg1IkKNmH3Ph61pFQapispg7dKiazc6jpdzbWulziPjUAncgYbf3stnA6UZL2zso1AGnak8ggNzNEIAHt4QSONwSMZxkAZON6DvuxwvU1eEarPHbatIs0kPdqRHICp4geZ93GPWrtX7PyX+o3F7balLYSXlt7LdBIxIJY/TPutjbNG2DYWPrHbG0t7G5Glpc3lwth7Ws0EQeOBWB4GfP1xg7VKw7WWx0hpL4Svc2emw3t4yIOFg658O/PnttQM/ZOFBPHpupzadDdWaWdxGqK/eoi8KnJ5HGxxULnshHLE8UGrzW0c9hHY3ISJW71UGFbJ931ApVCuRbjWl7WaalykCQXtx4InmeCHjW3EgygfHIkb7ZrGk7Zz3Fjq8gtrjS/YLpYUna3EmxZRwspIHGc8ugo+Hs33F4bjTtbuLJZkgW7SJBmfuhhSG+5kbHGaVz2NF3Hq0I1Z0ttUulu2i7kHupAwOxzuDw4pJwQWgm67XabZ301s8dy0dtMsFxdpHmGGRuSs3PqM4G1Qm7dadaX01rLBekW9yLWacRZijc8stnkarvOxq3U96g1N4tN1C6W7ubMRAlpBgnhfOwJAzsaV12PgurfUYfb3QX9+l6T3f7srjwDfflz/AEorG+owztR2nPZyGzddPlu3urhIfsxsoJ3+LEch1pT9stItbqSKSK87uBkS5uBBmO2Z8YVznY7788VZ2i0X9vWUUKXhs5YLhLmKYIH4XXOMg4yN6ybrsc9097CdXdLDUpknvbcQAtI64yVbPhDEAkYNQoQoLNrtPrVxo9vZQWEUUl9qV0lrbmX3ELc3bHMAdKrGo6p2ft7247STwXFlDwezXVtFwSTM2xTu8nfJAGOdWa3pUGu2kEJuHs57SZZ7W4jAYwuvI4OxHpQU/ZGbUre6Op9oJ7q8nkikhmSMJHatGcqUjyR8d96S20kykwh+2ukw2NzdXEd5bvZyxxXFtLBiaMv7h4eoPmM1Qf8AqBo8feia21KA28qxXXeWpHs3EQFZ/IHO3Woz9ijepeTX2qma/vp4JZrhIAiBYTlUVMnHXJzVupdjo9Sj12NtQeL9tyQOxEee57vGw33zw+lNLGPknedt9KsL28tp4bzFjIsd1OkHFFDxYwS2eW9XTdrtKghvJnMxSzu0s5SqA5kbGMb7jcb1hHslqGq6n2jhu7ySy0zULqNmjWNWNwiqM8LZyu4waLvewvtc933OrvbWd3dx3b23cBsSJj72c8Jxy+FPbj9wsJsu2K3Gp61azaVexRaVj7RYSxfbJBA5E58I6jehdR/6hWltol1f2Wn3M89rPHDLbyKB3ZfcFiCRgjl67bURf9kHvpdcKaxNbwa0qd7EkQzG6gAENncEDBXqDzoUdgIf2Xqll+0FjOpPDJxQWqxpC0W44UBxg4G36mhLH3ANPau2tb+/kvriSC1trSGc20tsVljLnABOTxMTtw42qUnbfSYbK8urqG9tWsWjWe3mg4ZV7w4Q8Odwapv+xiapJfTX2pO897BBGZI4gvA8RyJAMnmelVXfYltSiv31HVzNe37QcdwluEVEibIVU4jz6nNKsYWbGj6/aa5JdxW8NzBNZOqTRXMXduvEMqceRFUN2o09dcTSJI7mKWSXuUmeLhieTGeEE7nbrjFEWGkLYa5q2qrOZG1R4maMrgRcC8OM53zz6VijsKo7Q/tg6kGYah7cFa2Bk5Y7syZzwjoOnrUpQtjsKse22j6pe21pAl4ntTvHFNLAViZ0zxLxcs4HSg27bRXWu6RZaVHK9teXMkUk80DBJVUHeNuR3FXWnYqK0ttJgOoNIumXU1xkxY73vM+HntjPPeqrDsZLYTaSDrPe2ejzPJbQG2wxDZ2ZuLcjOxx8qtKAjrDsfhUabi3NLIrKh2Pmlnaomm4sc6KECXv74fw0qa8OZR/DSrGXUpATyTJnwKy56HBpCcnkN/I7GiThlAIFVNb53BxXdGXHJztuzA7W63daTowubOUQymeOMySIGCqTucUBp3bf2X25tRuRe2dvNHFBf2kBUTMwJI4c9MdK19d0V9ZsVs3lMSpMkvEF4s8JzjFS1rTE1m3tomkNsLe5S4GEyCV6fPzraM4NJMEyuXtzpkJIlgvcRoj3DC3OLYN7vefhPpS1DtlpOmzzRStcyi3CmaSGAvGhb3QW5AnNB6j2a9tudQ7jVTa22q8HtkJiDE8PVWz4cj0NY2u9ntUebUbHSLW5FrfNC3CpRoZOHGSzHxJjHLfNVGEGOzpZu1Gn/tG609oLl57NS0xSEsqjh4uY8xy8zQh7XaR7Hc3T+1wravGksbxeNeP3dgetNc6MeDXE9smgOscHE0aYMXCuMc9wflWKnZ23S2vLV76KIXjwOe6tuBIzESdlz1z9auOOLJbRrjtrpUZk72O9j7lwk3HbMvc590v5A/Wi7vtnpemXdxbXBus2zKs0iQlkj4hsSRsBvQV52ai1WPWeDUFU6s8L54M913ePXfOPSm1DsjLex6uoveH9ptEf3eeDgx675xU7Md8haDLrtpbtpV/cWUz289mU4/a7ZtgxAB4NiQaIuu3OlWV3La3K3PFbuiTSRwM0cZbkSw2AOawdW7Oz3cupvLPwftBIUyEzwd2R675xVd3o7XcOqxi9CDUpYpCeDPd8HTnvnFHhYxbkdLqHbXRtOupoJpLgmAqsrxQsyIzclLDbNS7S65daPb2D2wjZ7m+it37wE+Bs5xg89q4fWbW9uLm/sbKK5WO/uo52QxKYmYY4m7zPhG2cYzmuo122i1uySAXbQSwzLNDKFzwOvI46jep8JRoe5Bmo9on07tQlhO0S2C2D3U0jA8SlTj6Y6Yqm47ZQtpTXdg0lsyTRLm7tnwyudiAMZz8dutZy6TcXd3cX+oanFLeS2xtY+6gHdxKeZ4WJ4s+tZ6dkp47Sa3F7FGk0sUndQxkRKUOchSxwW609kO4bkdaO3mkDUDZF7rjF17Iz9wTGsuccJblv0q6Tt1o0N/7E7zs/tAtu8SBjEZSfc48YyOtcsdAkaGaP2sDvdV/aRPd8t88HP9ay5rPUP2lFZW0V0lsurC9KSRr3YHMsJAdx5LjNT4ONjUzue1faO60eTS4bS4tLb224MUs92pZIlAznmP51V2b7apqgit9REaXE91Lb288CnuJ+7APECeWQdqA1i2i1i906aWRQljOZTG8fEJRjGKG7Yq+pdn0trCNhcxTo1t3Ix3Zzgn0GCalQg0kNZEbadvrCfWNMsrSxvLiDUOPFwIWxhTjKjHiGRueg361Hs723h1KRbPUleK7lu5beF0gYQPwk4Xj5cWBmg209Ib7RLnT7tbf9kRNCqPFxCRGADdRg4HP1qFp2fiitdOtxfh1sdRe+z3eOPiz4ee3PnUvHCv78yt6OgtO12kXuopZQvP8Aau8cFw0JEE7r7yo/InY/HFVaZ220XV762tLU3Ye74+4klt2RJCnvKGOxIx0rGsezXsw060l1QSaVpdw1xaW4h4ZA5JIDvncKWONhzq7S+za2CaAv7R7z9iPO4+yx33e59fDjPrmpeOJW5M7Golxyqk3SNnxDHrS71GHvA1ltYWWFzUOLzqJYdOdVtIM7E5+NUoisu4ts0wfoDVQlGMMaYsA2Qc09oWE5yMg1EnO9UCcLyOanxAjY0trHZTc/vB8KVNMcv8qVcs/Uy10KmkUDGMGombh67VmzXTpNIMjZiMfOh3vyvM4rvjG0YNo1/aFJxxj50i4YdDWA95G595T86ibqWMZjmI9Dyp7CW0bxWMnc4z5jaksXBujFR6HaudTtDLC+JY8qeZFadp2h06Y8BmRGPRjintkibQeZM+GVQw/NQV3plvOrcHhJ6HcUeJ4JdhIufLNM1rwqSjFSfpTUnEbVnNPZ3dmcw94MeW4oy21W4h2mCuOprRdJQcMuR5g4NBXMJHMAjrkVr4il1M6a6B8OpW8y4YDHUEU8thp1z4uEKfNawZ4fvRuR/Car9quouTksPOmoJ9GG/wB0acukKpPdykihmtJozhkDAeZNVR6zNuJVwBzPOiE1WGQb4351W2f1F5WUvAjZ8LK3xzVJR0PhncfGjybaXdJgreTbiqZIjniCiQD8Df0pr5iaBe/uBymB9GqptRu0XxBSvoa07fTjffu1kjxz2o6Lsoki4mPFnnmk5Y11Hsk+hy51RWOD4T8atjvlb74Nbs/Yq3K4h4UbPM5NZ0fYmV7wRrOwQnLHGyip/AkuobJ2W6eJryYRwrkdTnYVvjTkgTmWkPM+VH2OmW2mWoggTAA3J5n41C4yFKr9a5Nyb8vQ2UNq5MC644piiOR6Zqj2u5j5b48qfUoLlyXjUs2cD1rPIuIQA6MHP3V3reMXRk27NBNTnyQ5ar01LOxkP/Gs9DcMueAgeoqxDJwcRiB8zypv5oakzUW8YnCyAnng1FrydW34fkayDOuDlTH51UsvE/2bsMee1CQ95sHVSpxIfrTx65AH4OMZOxBPKgOIlAJnHPn1qhrZrlm7mPvPkKtKHcNzNddYhLEKwJHrREeqJw8YYEedYcfZ5VPezsA34VFRkf2RwiR8S8uEb09kHwh7pdzpYJ1uELqcjixSoTRX47N9iCshBB+ApV8nMqyNHVF3FGRfEe1TcLjPeNsfjWfNLMMj3vjTahcf/JXK55TOP1NUiQ+f0NdWOfBg0ATSuJDxKynzFQ9quFGI5s+ho58vvgHNVm2VvfiJ9QK6NyMWmBG/uI8koD/WhLi4gmGbiEqenCK2DpysMRFzIeS4zij7HsJqF/iSdlgQ9SPEflVborkjbJ9DlYL54GKpdng6Kxzitmx7S6naqoVjLH5Odj8DXb2HYHSbMBpIBcSfik3oi+7Nw3EfBHAuOQAGAKSywfDNPCmuTnrbtakqjvQYzyIcbZo4atbTx7+EeaHI+lZN3/091hpT7G8Xdk7rI+MetEWn/T7VogDPqcK46ICf1qvwX3Elk9i5pbWdgomQE8mB4TUJrCdV48mRehC5xVr9hZwc/tDJPPKbGjbTsvcWSDu9Rk+HT6VLcV0kLZLujDGnajMpmit2eMbFlH9KCOmXMhLosiLnDLwEkfCvTdOjaO3VHOWGxOKvlhUniVBxfSs1qXF0aeAmrPL/AP0/dMvGGmjJ5cS4q7T9Jvpb1Ed5BCh8cnCR8vWvRTbhscSfrmpdyo5c/hVPV2qBYVYPZwLHCqDOF5etFnI5CpJGOZqWAK4ZStnQlwBXHfY+z5nlREEZjiAdstzY451Zw5OTSxTbtUCRU/jJ8qqMWdulFYFRK9KE6BoEMCDOFBPnQ72cbb8C/StEx1Fox5Vam0KjKbT4854apk00EHxHf5Vtd3tTGIHmM1XiMnajmzpKhtwCBViaTbtyjya3zCn4RTiNVGwAp+ICgjC/YEXEGlOw3Cg1Y0IhTgiUIB5VrMu3KhpYC1NZG+ottdDHlDke8D8TQU8crbIMHzrZewXmzAnyoC+i1Dh4baFSPjW8JLsQ0XaLH3dpIvFk94cn1wKVW6bG8dsQ6lWLZIPwFKvmZv8AsZ0Q9KOD1OX/AOXvFbpO+D/3GkjnhBzy8qM1CwWTVLpupmc/qaO03QjLuRkGu1LHJcPkx7mdbxtM4AXNdDZaJJIAWXhHma2bDRorcZ4B9K1EhCjyrNxSfUpR9wGw0i3tDxCMM/4iK1kGBUAuBUwfOplyaLgsFKocQ+NODWdDskeVR4QedPmlmjoIqaME7UhBnmatpU9zCiKxKvKp0qWdqlsaF8qbFPT0rAE1KeS102eeHBlRcrkZGfhQH7ZltuKK5t5ppVdtliIcIoTJIXIz4xjcZHka2WRXUq6hlPQjIqEltBKwaSCN2DcQLKCc8s/oPpTTXcDObWVZvsIJJSnEHVce+A2Y/iOH9RVI7RxcQBtJWVQDM0as3d5Zlxy6FTnOCPLpWs1tbsHDQREOSXBQeIkYJPmcbVFbO1RkZbWFWjGIyIwOD4eXWmmgAoNSkeG5nnhSNYo0dUWTiyGGRkgc+W2/pmqV17MXfPZlYkIWY8e6kyNHspAJ3XrjY/KtJLW1jjeKO2iSN/fRUADfEdaSQQRoEjhjRRyVVAA3z/PenwIz11OeSxvp+6SJorYTRAOH5qxGfoNqkb6SzSBbpZpDcSd2pl7tWDbYyF24ee/wHUUeltbRq6JBEiPnjVUADfEdajHbW0QKx2sKAgghYwNjz/kPpQBlnXcWvf8AsgyyCSNBIWLL4ueFOD4D5j1qU2tiGRVNoSJmKQHvB4mDqni28Iy4Od+R9MnRadYw24t1tITEMbMgOSORPmfWrJbeCVCrwxupBGGQEYPOnaAxk18LKY57V2MbN3rRAsEHG6gA4wfc3JI/tJ9SvBY6tK0UcUlpEGjVXDgEpxDJ2zz5VpLZ2yMjLbRK0YIQhB4QeePL/NKOytYonijtYUikGHjWMBX+I61VoRl3moXdjYORG0s6xNKWn4U4VGByXIO55Z/pVZ10xCSSaIi3iQP3gwXfaQkcPT9351qnTbAoqexW/AjcSqYhgHzxUxZ2wcSdxFxAcIPAM432/U/U0tyAypdT7vvO9sTxQAvPwyghFAUkg48Rw4225HetB7cdOVWJa2kMXdR2sSx4IKKgAIPMY9amzE9BTv2FQA8fdNgdd6VTuc94PhSrmn6maLoZy6GJLhpWAw7FtvWte2so4FwqgUTCo7lP4R/KrOGurfaM65KwoFPvU+GkRilYxgPOnCU49aRNSA+PSnxTA560xbFLkZLlyps+lR4x5UuIGnQrJZpg1RzTg0UFk80s1HNPv0pUMfO9Pmm3pClQDjJYAdawB2pSHU9Rs7uJmaC7W2tIrdC0k5MQc7Zxtk77DArWv7KHUtPnsbnj7mdCrlG4WHqD0NZI7K2EcakXd6LpLg3K3xkUzd5w8G5K8JHDtjFVFR7hYLL26tI9TUhXk0o2HtTTRxEvGwkKNxDoBjfbOaPPazTBqg08pc8RuRa98I/shKVDBeLPUHyoX/0jowt5LdVnVJbM2b4k3KFy5PL3ixJz61aezum96JB3/ELxb339u9VQo6csDlV7YdhbgW/7UXunyavZPFA1/BNCmnLghZlm2QkZ3weLOMcq0O0erXGi6fbtBGk15dXEdrDx5CCR9uIjngc8VG70WxvdbtdZniLXdopWIhsDBzzHUjJx5U91plrf6SumXiz3EKcPDK8h70Mu4fj58XrQorgW4z7TtO1lcXdtql9bagYLiK3D2cTRuryErh0Y4wCOYJ26VZP2yhXUreytdLvLvvLie3dowoIeIZbhBO/zxt9KR7K6dKlz7RPe3MtyYi88s/2imMkoVONsEmpQ9mNOgMDQvdrLb3L3SSd8eMu4w+T1BHMVW2AbiiLt3aDs9b6ze6fdW0c7OAoKEAKd2DEjPw5kg4BouXtdpkd6LVFuZg08duZ44vs1lkwVUknOcEE7frQn/ojSHt47cteCKJZURROfCknvoPJf81RL2Nll1yK6injhs47mG4KKz8TGNcDiXPCWOB4ttunWjbjHZ1bHG2c02acpkk5xS7sedZAN05U9Lg9afHrQBA1HY9as4c9abgHnRYANyMSD4Uqe8GJR/DSrnl1LXQ0YFzbx/wAI/lVmNqphniEEYMqAhRsWHlU+/h/3U/5CtbESxSIqPfw/7qf8hTd/F/up/wAhTsRLFMaj38J5yJ/yFLvocbSp/wAhTsCeBTMinriqzcJ/uJ/ypxNEecqZ/iFMQgjA86coR1pd/Fj96n/IUjPF/up/yFG4VDAH1qQFR7+L/dT6imM0X+4v/KnYFpAApwc1UJoj/qp/yFIzwgbSr9angZadhUMmqjcqd+8X60wnUD96v1FNJCst35nNVniJPlUe+Q/6ij51HvEz+9X61SaEWAACmAz7oNJZYVHvqfnUvaYsfvFosKI8JzyqDyBeu1TM0RG0q/M1S8gz+8T5U013E0SEgbcLSEnXPyqvjBGO8UD404CHnMo9M1dxFyWrICedWB1H3hVHBB1mBPxp+7g6TL9RUNxKVl/GPOomQVSUjztcfRhUSsQ5SA+vFR5fcdsI7xepqQIPXFZ8gwPDItMl0ynhKkeuKbin0YbjSIGOdRPFyDCgzdHG3Onim4jliAPU1O35jsjd570Z/DSprlg0gIIO3Q0q5ZdS0f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6149" name="Picture 2" descr="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828800"/>
            <a:ext cx="62865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右矢印 5"/>
          <p:cNvSpPr/>
          <p:nvPr/>
        </p:nvSpPr>
        <p:spPr>
          <a:xfrm flipH="1">
            <a:off x="3643306" y="1500174"/>
            <a:ext cx="3143264" cy="1071557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400" dirty="0"/>
              <a:t>Python</a:t>
            </a:r>
            <a:r>
              <a:rPr lang="en-US" altLang="ja-JP" sz="2400" dirty="0" smtClean="0"/>
              <a:t>! 385</a:t>
            </a:r>
            <a:r>
              <a:rPr lang="ja-JP" altLang="en-US" sz="2400" dirty="0" smtClean="0"/>
              <a:t>万</a:t>
            </a:r>
            <a:endParaRPr lang="ja-JP" altLang="en-US" sz="2400" dirty="0"/>
          </a:p>
        </p:txBody>
      </p:sp>
      <p:sp>
        <p:nvSpPr>
          <p:cNvPr id="6151" name="テキスト ボックス 6"/>
          <p:cNvSpPr txBox="1">
            <a:spLocks noChangeArrowheads="1"/>
          </p:cNvSpPr>
          <p:nvPr/>
        </p:nvSpPr>
        <p:spPr bwMode="auto">
          <a:xfrm>
            <a:off x="0" y="1857375"/>
            <a:ext cx="24625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 dirty="0" smtClean="0"/>
              <a:t>プログラマの平均</a:t>
            </a:r>
            <a:endParaRPr lang="en-US" altLang="ja-JP" sz="2400" dirty="0" smtClean="0"/>
          </a:p>
          <a:p>
            <a:r>
              <a:rPr lang="ja-JP" altLang="en-US" sz="2400" dirty="0" smtClean="0"/>
              <a:t>初任給</a:t>
            </a:r>
            <a:endParaRPr lang="en-US" altLang="ja-JP" sz="2400" dirty="0" smtClean="0"/>
          </a:p>
          <a:p>
            <a:r>
              <a:rPr lang="ja-JP" altLang="en-US" sz="2400" dirty="0"/>
              <a:t>（</a:t>
            </a:r>
            <a:r>
              <a:rPr lang="ja-JP" altLang="en-US" sz="2400" dirty="0" smtClean="0"/>
              <a:t>日本）</a:t>
            </a:r>
            <a:endParaRPr lang="en-US" altLang="ja-JP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858148" y="62865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件数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107504" y="6309320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出典：マイナビ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Why Python (4)?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815181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800" dirty="0" smtClean="0"/>
              <a:t>もっとお金を稼ぐため</a:t>
            </a:r>
            <a:r>
              <a:rPr lang="en-US" altLang="ja-JP" sz="2800" dirty="0" smtClean="0"/>
              <a:t>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800" b="1" dirty="0" smtClean="0"/>
              <a:t>Top 10 Programming Languages to Learn in 2014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800" b="1" dirty="0" smtClean="0"/>
              <a:t>No 1.  Python </a:t>
            </a:r>
            <a:br>
              <a:rPr lang="en-US" altLang="ja-JP" sz="2800" b="1" dirty="0" smtClean="0"/>
            </a:br>
            <a:r>
              <a:rPr lang="ja-JP" altLang="en-US" sz="2800" b="1" dirty="0" smtClean="0"/>
              <a:t>平均収入</a:t>
            </a:r>
            <a:r>
              <a:rPr lang="en-US" altLang="ja-JP" sz="2800" b="1" dirty="0" smtClean="0"/>
              <a:t>:</a:t>
            </a:r>
            <a:r>
              <a:rPr lang="en-US" altLang="ja-JP" sz="2800" dirty="0" smtClean="0"/>
              <a:t> $93,000 </a:t>
            </a:r>
            <a:br>
              <a:rPr lang="en-US" altLang="ja-JP" sz="2800" dirty="0" smtClean="0"/>
            </a:br>
            <a:r>
              <a:rPr lang="ja-JP" altLang="en-US" sz="2800" b="1" dirty="0" smtClean="0"/>
              <a:t>求人数</a:t>
            </a:r>
            <a:r>
              <a:rPr lang="en-US" altLang="ja-JP" sz="2800" b="1" dirty="0" smtClean="0"/>
              <a:t>:</a:t>
            </a:r>
            <a:r>
              <a:rPr lang="en-US" altLang="ja-JP" sz="2800" dirty="0" smtClean="0"/>
              <a:t> 24,533 </a:t>
            </a:r>
            <a:br>
              <a:rPr lang="en-US" altLang="ja-JP" sz="2800" dirty="0" smtClean="0"/>
            </a:br>
            <a:r>
              <a:rPr lang="en-US" altLang="ja-JP" sz="2800" b="1" dirty="0" smtClean="0"/>
              <a:t>Top Employers:</a:t>
            </a:r>
            <a:r>
              <a:rPr lang="en-US" altLang="ja-JP" sz="2800" dirty="0" smtClean="0"/>
              <a:t> Amazon, Dell, Google, eBay &amp; Yahoo, </a:t>
            </a:r>
            <a:r>
              <a:rPr lang="en-US" altLang="ja-JP" sz="2800" dirty="0" err="1" smtClean="0"/>
              <a:t>Instagram</a:t>
            </a:r>
            <a:r>
              <a:rPr lang="en-US" altLang="ja-JP" sz="2800" dirty="0" smtClean="0"/>
              <a:t>, NASA, Yahoo </a:t>
            </a:r>
            <a:br>
              <a:rPr lang="en-US" altLang="ja-JP" sz="2800" dirty="0" smtClean="0"/>
            </a:br>
            <a:r>
              <a:rPr lang="en-US" altLang="ja-JP" sz="2800" b="1" dirty="0" smtClean="0"/>
              <a:t>Example Sites:</a:t>
            </a:r>
            <a:r>
              <a:rPr lang="en-US" altLang="ja-JP" sz="2800" dirty="0" smtClean="0"/>
              <a:t> Google.com, Yahoo Maps, Reddit.com, Dropbox.com</a:t>
            </a:r>
            <a:r>
              <a:rPr lang="en-US" altLang="ja-JP" sz="2800" smtClean="0"/>
              <a:t>, Disqus.com</a:t>
            </a:r>
            <a:endParaRPr lang="en-US" altLang="ja-JP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800" dirty="0" smtClean="0"/>
              <a:t>No 2. Java, No 3. Ruby, No. 4 C++, No5. JavaScript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800" dirty="0" smtClean="0"/>
              <a:t>No 6. C#, No. 7 PHP, No8. Perl ….  </a:t>
            </a:r>
          </a:p>
        </p:txBody>
      </p:sp>
      <p:sp>
        <p:nvSpPr>
          <p:cNvPr id="7172" name="AutoShape 6" descr="data:image/jpeg;base64,/9j/4AAQSkZJRgABAQAAAQABAAD/2wBDAAoHBwgHBgoICAgLCgoLDhgQDg0NDh0VFhEYIx8lJCIfIiEmKzcvJik0KSEiMEExNDk7Pj4+JS5ESUM8SDc9Pjv/2wBDAQoLCw4NDhwQEBw7KCIoOzs7Ozs7Ozs7Ozs7Ozs7Ozs7Ozs7Ozs7Ozs7Ozs7Ozs7Ozs7Ozs7Ozs7Ozs7Ozs7Ozv/wAARCAFQAQQDASIAAhEBAxEB/8QAGwAAAQUBAQAAAAAAAAAAAAAABAABAgMFBgf/xABDEAACAQMCAwUFBQcDAwQCAwABAgMABBEFIRIxQQYTIlFhFDJxgZEjQlJioRUzcrHB0eFDU5IHgvAWJCXxNGNzorL/xAAaAQADAQEBAQAAAAAAAAAAAAAAAQIDBAYF/8QAMREAAgIBAwIEBAYCAwEAAAAAAAECEQMEEiExQRMiMlEFYXGRI0JSgaHwsdEUMzTB/9oADAMBAAIRAxEAPwDqrieVJX4opSoJwY3Iqg3ycva5Ij5Sg/zprm3vkuJHQngLEjw9M+Yqjv5z4ZIVk/hw36HBryGoy5N75Mi8T3YJaGcS/wAL5/Q1JdYlQ8FygHqRw/qKDMdq7eKIxv8ANTV6QlUwl6Uz92dONa5PHmuNzHyXtLFdDKXE8R/LKSKg0F+B9jfFx5Pz+tUtZzA8TWscn5rZ+H9DTLxp7ty8B/DOhH61PiZV0kwshJcalbHLLKR5q/EPoasj7QMuBKp+YxVq3N9GMmBZ1842zUWvdOmPDdW7Qt+dcUeNNrm39GBfHqdvP/qMjejmiEH3luH+ZrP/AGVZXHitrkD0BzUDp99bHMeHUdVbFR4sn0m0Pk1uKU/fB+P+KXeuNjn5b1mLfXEZAlT/AJr/AFFEJfQMPGrIfMHIqXPMvzP7hYVs/KR1P8RpcM644ZeIetQV0bBSdD6NtU1Ujp9KzebKvzMZLvZceJakshPX60wOTgN9afffb50vHyfqf3FyT4yeZB+G1PxHFVfKpA461a1OVfmYEuM5pcWOppuL/wANMSOtDzzfd/cCXG3xpuP1IqBI6UwY9M0lqMv6mBZlj96o8TDmTTE+YI+FInbmPnWi1F9W/uHI/eHzpw56k1A/D5iok+tJzl2m/uFsv4vzGnDee9D5ONjS4zWbyZV+Z/cpMvJH4iKZuLoxNVcZPrTcWTtU+Nl/U/uMmZGHMmqjKR95x86lknrmmI8wKfjZP1P7iL7di0eSc70qVuMIfjSr3Ggbemg37FGTJeiO7lUSMhDkb/Gp+2CTZ0jl9etVzTWst1KjCMsHI3PCedI2kJGVZo/4hkfWvMZ4pzf1MiQe2P3pIvQ7j9asEbkZhaGVfIeE1QLSYDMbcY/Kc1AowbDRqW9CUNcU8bj1AJICnMkEkR803/lUklLeGK6R/wAsg3qhZZI+U0kfpIvEPrU+NpR44IZx5od6hSlF2mHARwDP21oR+aI1Lu4JBwrc/wDZMuaDHcxnwvcWreRJxVwkuXGzwXK+owa3We/XFP8Ah/wFEm0lD4vZ1J/FC2P0qItZYT9ndSJ+WQUuMIfFbzQnzibIq2O8kbwpdRS/llXBpuWCfuv5QEc3IBEsSTDzFUPDaSc0eBvhtRjTFf3tqw9Yjmoie3kOBMufwyLwmo8F9cck/wC+zCwMWB5xTq/pmrEiuYT1/wC00UbZOYQj1U5pgGXYSfJhWM98fUh8EFnYbOhPrUhMM7MV9GqfE3Vcj0NI922xH1FZgIOSOWfUVLjwKr7kDdSR8DUhxL1zSAmCW5YNOOJSGK/XlVZwd8YPoaQJ/GfgwosETbJJOwzTZxSJbG6n4g03eAdR8DRYxyR5023/ANUu8Q86YgHlyp8AN8KXEfPb1pcHkSKcrv0IoENgHfh+lL4H5GljHLIpZPxoGNlhtj6U3GoO5x8alnzGKieEnegZIEHcUskVDu15rt8KWJF5EMPUUUAZAcofjSqNqSYzlcb0q938P/8ALD6FGLeGRbmXvrKRk4zhwgYYz6b1QlxbA4jlaFvINj9DULt9Rtb6dozIUMjEYPTNQOqrNhbqCN//AORMH6ivOZoNzfcxsOjuSu7MreoHCf7UQL1WGC4YeUi8X6ispFspN445Y/WJuMD5VP2Pvd4LyKQj7p8Jrjfl7tDNVDE+6gg//rbI+hqLQoxzhGPw4GrHeLUIH/dsR9RV8V9ID4i6nqCMis5Rb5VMZocDpyldQejjiFIxg7vArfmiODQ66ifyEdcbVat5Axy6FfUf4rNqSAsXw+5cOn5ZRn9amUaRcyRpKPNd/wCdRS4hfZLlfg1SMW3EsfzjOKh2HBERqm8ckkR8snH0O1PxSMMSCKYfmXB/tS72RNu8PwkXP61LKPzRc+aHFWqfVgMiRr7iSw/wNkVI970kWQeTDBpgFHuuyn1peLO+Gp1PsK0Pxlealamrg8mB9KXMdRS4QPuj5Vnw+oEsflwKQK8s/WoY38JxUs7eIUbH2HY5A61MDbpiqgfI4+NLvSDgry6ipoZYTg88UsEjdFYelQ71WGxz8RTAA+62KXQB+6QHKkr6Gm4DnyqYz1Oab4jFFgIll2xmnVv/AA0xyOTfI71HiJ96P5qaBlu2OX0qPDvVYO/gf5NUhIR7w+dAxFivNTimHA/LnUwynkfoag6538J/SmmAu7xuDionvB5N8aiXZeh+dJZgfj6Vrt3eliC7QkxHIx4qVPanMR/ipV7jQJrTQT9ijLnaf2iUR3ETjjPgcYxvyqmXlm4seIfijw1EXQPfvxLkcR94evnVa5XBBdR+U5FeX1EZxm20ZGc1npskmYpTbyeRPCf1qbafdpgrKsyjl3i5/WjnZXOHSOUY67H9agkMKt4Q8B/KSv8AiuR5GAJHLcwbSRSJ6xtxKflRaSrMMkK/qPCaJEcmMiRZB+df6iotEObIR/8A2H96zc0wBms7WY+80b+dVnTpk9x+IfGisB9gVOOmc/od6miKDszRn0NG+S7gBiylXdouL4GppEinAeSI+uR+tHBpU+8GHwxTe0AnDp9RSc2wKx7Qq/ve8H51DfqKZW4iOKJc+aNRK9y24yp9OVMY984DetRuCiKrg+FiPQ1MBvIfKnCjPPFLJHWlbXQBcju2PjTnONqjkk86kFGPI+lX4s315+oURU77g1I7+6flTFcciRTd5Kp5AjzFNPHLqq+gUx8Mea03CfKn7wsMA4PkacMxwCBUSfZOykMMdUwakPSpbHnSCA1nYxDbzFOQTucH1FI+Ebn6iq8ji8BI+G4qkr4GOeDrzqQIHI1BZBnxKr4+Rp3khOwwD5NtXQtLKUbTJsi7I+zcxyNQwvRuXnSY46EfqKXHnZiPmKhYpJW+gWRPP+tRPfKOIKJF9Dmk1u53WQr/ACqBiKtxPk/mQ1qtNkcd0VuXy5DcTW6Q7ZKEcwakWhcZbGaiqI/PEn8Q3p+7RT7vDXM6RQbZACE8LcQ4vPNKnswoiPDy4qVe7+H/APlh9BmY9xavdSxiZ0cOwIPLOamIj7ysG+Bqu4jRriQvGG8Z3Ixjfzqtogu8cjp+tebyajJDJJRlxffkzoueM58QyKsQKo2b5GhVupo2xIqyp+Ic6vWSKQjn8DWfiYMnGWFfNCpl4VOZXh9RtUgemeIetV7D3XZfhv8ApUkz0Ab4bVT+HQyq8GRP5PgW6uo0kMcnvx59cZqsW52CSHHkd/50SGx5r8RTGRfvjB9a4cunz4fXFlWmVcBQbnGPKpB1x4gD8KnxKVyMH51XxdeXnXMFDAJuUA+e1PxdAMH1pi+dsCkV2x7tMRLBOxJHod6XiU8simCsowrgimAOSSaBkgyHbiwfWnIOP61AiMnc7+Rqa8I2AIpAJeIcmJHrUsZ32z6UxB5qQTS4sjxLvSsoWD1H1qXKmU+p+dOY2xxZ+m9HADrg9f1pwW5ZFU8bBsEBh5jY/Sph1J5kfxCqWOTVpWFlvFxbH9agVKbgfOm4sg//AGKqZpAdicehoi3F2nTAm75XdAfWhHLMd/1qwSMM5H9KbiiPXhz512R1Mm/xFf8AD+6IaXYYCWNeIZA9dxTG6A/eR/Mb1Zw4GYpCp9DtTMJcZIVj5gYrux58bX4c6ftL/a/+ommQ79COKJ8+g/tVftaEkMBn8vP6c6onFvIcTwlG/GmxqiW0nZeKGZLlR92TZh86ynli5eeNP3XH+OB89gmYuy8cbn4rv9etULqNzAcTxrKn4lPKs32yS2fxtJGQeTjIHzG9W/tDI45OHLffB/qP61U4b+W9314f3EuDqNJuI7q0aSIMBxkEMORwKVD9nGDWEhByO9O+3kPKlXqNHFR08EvY2XQIGDLJtkhj/OoFEc7x8J812NY95rt9peqyQ3NlHNE8hMTr4TjOwz12rRj1zT58cfeW8h5d4uP1ryGpwzjNuuLJod4YlOWOR59aZIIn3V81cs0DvwvwHPI+dKZEt/H3LAeaUsOjzZo74K0JtIXdY5gkUu8EQyDVa6hagcJkKn1qffI67SKw9DXVH4buVxlTJ3EheDG+4+tWGaJlKlQV+FBkxhtgtSESE5WTh8wDWylq9PHanaDgsZEIHdtgeVTjTh5Ag1X3ag7gfGioz4AFIPxGa+ZllCb88afyKSKimegJp40JOAR8DVrqCMkEH61XG2W4QVf9DShpJZGlB2FkXMaNh1Kn4VJUV91ZWHoav4OhXHoeVDyxxDPCGikHVRtXStBKMqypr6CcvYsMAZeWDUO4ZeQ4gPKhxLPEPFwuvmpwanFdqDhZCD+F9qufw7jdHle6/wBE7y1cE+Hn6bH6VMgnYg/IUFc3cfF9ojIejVFNSSPaV2K9GG4r5uTBKL45NFJMLaFwC0bAjy/xVHtbRtiQcJ9KtWWC5UPHIGJ6qahcuoj4ZoRKv4vvCs4pN0xkxcxSjDhX9TsajwgjEcmAfutyrKe5gRj7Peqh/wBqcbfWqpdVgtSovIntwf8AVi8cZ+larDO/KK7NcwtnwuUb05VB1uUwSOL1FD2948kYeCWO5i55R9/pREd7Ax4Wd4GPmKq5r1K/qKhhdpnglAU/m2qzuEccS7Z8txVrRRyx+JklHw5/KgH094iZbWWWAjoviU/Ec6h7G+OGPnuEmyK+JNj5qcUwklTZhnHXkf7UG2rXdoc3dr3qDnLb7kfFedE2ur2F/tDcIzdUbZh8jWickrnHcv73FS7EmMUw4XG/rsf80FLYuDm3lII+62xoyeFWHgfhPkeRoKV5o9juo6cx/wCfCtYY8c/+udfJ/wC+n+BO+6ALmR4jw3cJYdSRms+W0gm8drLwN5ZrZ9uUgq+cfhYcS/3FDTWlncjiXMLfiTxL/cVst2N+ZV/gaaZsdkI5ItKlWTGe/O46+FaVW9mYGg06VWl7zMxIbOdsLSr1uld4Iv5Foe8w0jxTxLLE5Phdcj69KzpNKaJeC1k8J5QT7j/tatGZ2M0nA2cOcjPLerIZu8QqwG3QjavKaqGTFNvsQmjm3i7qVo5Y3gYeRx/ij7LUJ4F4BL7RH+F9mFHzGMgRTRK8fRX3HyPSgptMUP3lnLhukUv9GrfQ/EIYpeZV8yZRb6FtxFb3seYyUc1gXMN9YXGGdgp5ZXb61rRXix3Hs92ndS9FcYz8D1rUW4tmXuJ9x0Db16JbdT6ZVfdGVHLi6dgAZDn0q1bu54fCGYDrWjfaBFIe9sZFDdUzsaAhka2cw3KFGHmNqxjpHjntz9H0fYTvsPHrUinhcOpHQiroNcgaXBkZD9KrmZHOHQHyPOqn06CUZACmqyaCV+SpCU6N1dSLLlH730I3q2K7s5f3kjRv5OMfrXNC0a33jZ0/hNExykrwSqJl9djUR00FK546f8D3s6OW4kRMxuGA5Z3BoR9RjCfasIG8+YrPiu4rc4QSqvlzAqN7Pb3UeXDIRyeM7/Q12ZZ1jaqxWWyOkzllnMMhHhkifIb4igp7m+t/3sSXCDm8Wx+a/wBsUMksMZ4XRZV/GnhPzWiDdKqcUZ4wOjDl8+leTlKcclr+/udCSojBr5AIRlZesbDI+YO4pPqVjcHwKbWbyByh/tWZe3MNwxZrYCQffGx+tAvbzSjIkVj5MMHFbOCycy4FRtm5lhfvV2/MlaEGuh4sT8M68j0YfSuWtru6tTjvCo8j4l/uKIkktpSDco0DNylQ+E/Os56ZPqOzXvoNP1KJvZ5stz7qTYj4GsJrXULUuI3PdcijbirZLTA4lcTqPvKeFx/epw3lxDsjLcLjBR9n+nX5VcE4Kou/qBnxl0lMiFraXPvREgVoRa3dhe5vStwp5PjBFQaC31KRmtpTb3A/035f3FNHNNZuItQtuFTsJAOJTWklGa5XP8gF/tG5jw1tN4PwtuPrRdn2quIDw3C7Z884+dBNaxFTNalosjfg3VvlQwiWUlSwQ/k6/FTWHh4prlDto68arbXiBiitkcwd/rWRqenwSHvoxlhyLDf/AJCudks9Qtpe8tXx6qcZoiz7SXNs/dX0JHnkVMdLKHmxOwtPqGQXepWhwk5dPwSHI+RotddU4jnUwsfxjKn50RbPp+qRBoGXiP3QcGoy2RhBWRCUPmMis5Sg3U40w6dCYWG7Abi4T0ZTkVVJbzwtxR4f4HBqldL4G7yylaBvynw/SpHUL21HDeWolQf6kXP6UK1xB38mLg6Xs2ztp8neKVYSkHIx0FKn7N3cV5pzywklRKQeIYIOBSr1mjvwI2q4NF0Mx5R+07hVkwe9bY7daOjRuNWJINZdxMLi+uowgbgmcEcmXc706XE9tgSMTGeUnQfH+9eY1O5ykkRSs2ZHLA8agj4UPNHF3RdGJx93NNBcSSOEdeFsfI01zbtKpjVzG/SvlJVKmPkElBuoDFLCZouqsuSPWgZLeWNR3E3fxDlHIfEnwPP60HLqF9p12yTFkCnmnT5UfFqseoR4KoZR97GM19HGs2HzQfBFp9QKa/vVwImJK/dPvCkNWknjCT4c+RFSuIC7ZXiSQeRyKzphcxsS8JYfiHOvqQ12aS2uRLijRS5iYeJWx+ooyGVejBx59fnWTYXMUu0gAPXPOtmO0tpkBXP8Qr6ulw6h+aBnJot7xMHpUW8IBIB9RS9jdQeFi3rQsksts2GBwOv+K+/inKtuaJmGxSwE4JINWtbW0gzgb+VZnHFOvEDwn8S8qqkmuLUcWeJPxLXVHT4J+lIq0GXGiQSgtFI0b8wayb+DULVe8JIdeU0YyD8RWjb6ur7MRvRsd0rjZhv51wan4Ngy8pUyk66HLJewXQCXg9ll5CeMZjY+o6UPePfaaRLKqSxH3ZotwRXUXOkWV5lgvcSn76cj8R1rMfTbvTQwVe9t25hd1PxHSvO6j4Zn0/Kjuj8v7aNFP3MWPWradlFxCCAffQ4IrYsp7aVeBJIriJuaNgN8xWdeaHb3amWyCxynnGeR+Fc/Nb3VrLhw0bjrXD4WPMqi6Zdo7KfS0jIk0+RoSP8ATbdf8VmXEvjKX0Rt5Okg90/OhdM7R3lrhLpe/jHnswrqba70vWE4UdC5Hiik51zzWTA/OrXuBzExlj4Wl+0UbrJ/kcqmuq3UKYJ72I81ffPz6/OtK80SWzYvYOAhO8L7rWZwW7ScMqtZTHbzRq2hPHNe4g2x1SI59l+yfm0De63qB/arZZrK9XgkXuZum/8AI1kXGnNEeJhjG4ki3H0pEXKQCcBLu3Gzb+Jfnzq1plPzYxbqDTdXdiSAwuYuqkeICrIb+0vUEZGPON9wPh5ULazwXICRSkydIpjwn5NUbizDkiRGR/o315Go2Runwx2GGwiRu9gmMRHIKc/rRdt2g1KxISdRPF671gFb2D925kUdBsR8qZNQdiQxIb6UpYN683KCztrXUbDUPFCxgl68P9RV0jso+1jWVB99Of0riVuuEjjTfoV2NalnrLrhe94/ISbH61xz0jjzELO67PCD2GQ2/umUkjGN8ClUOzE4uNOkfg4ftiD/AMVpV6fRprBFP2NV0OG1TVXh1+8yzRyR3EgSVeYHEdj5itvSdbtdUxbXRjhuW2Dfcl/t8K57tNan9rXj8+KdyP8Aka5szPC+CSK6dT8Ow6uPPll7nMpNM9MaO50ibDcT2+dhnJj9R5itJLiDUou5dwkpGUdTji9Qa5Hs/wBrllRNP1cho28MVweY9DWhfQy6VLkZe2ZsjhO6HzFeN1Wiy4cvh5VUuz7M2UkyWqxMW9m1GPiYfu502P8A91hknT5V438LnwyDkf7GukW8h1O1FpeMDxD7KdetYF0sllM9hfRq6N7vF7sg/oa00s5Re3uv7wTIJ/aEyKGlQTJ+JedFR3cE8fFFIHX15j41zErXOmnjhYyW/wCFveT09aYXEVz9vaTGGbqOh+VfdjpNPrF+mXuuhlbj0OmuNLgvFE0J7uZfLrT2Vx7OwV2KHkc+7n+lYdrr5jIScd1KvUHwn+1Hx3kWoDiiZTIwIdCcE/3rOC1nwudSVr+B2pG89zhMjcehqr26N9mwwHMGsESXOmMONHe3b7p5p8KM4EuIxLG3Eh5OP616zRa/Bqo9aZErQY1nBO3eWsndv1WhpHnt/wB8pB6sOR+NDMZrc4OcDkasTVG4Qkvi+NdmTTKSuLJ4IvFBceJfs3PVeR+VDe03Fk4DglfPOxok902WiPypi4K8LgOOqkUoZckPLk5RIRa6pHLgcRU+RrRF2FwQcZ+lczLaqW4rZ8fkNNBqEsDcEmefWurZGauJSkdFLb2l0eP91IfvL1oK/wBOZ4SkyCePo45ih4r0Se6aIjvZYw2CSPKvj6z4Phz+ZcS9ylOjnbjRip4reTiXyPMUGbeWE8ZQ5X7y7EV1xa3uNyvA/QjaorbmNwSodTXm8uj1GnlWRWvctOzLsdeuokWO5X2iLzz4gPjWg8NtqsDezushx+7bYirn0TT77LRMbeY9V5fSgLjQr+y+0VS4HKSHf6jmK5Mmhl68f8FbvczzZ3dm3DEWyOSOeXwNCvcypMWwYZeRwMZ/oa2V1eVE7u/iE0Z++BhhSltLa/QvA4nUDl95axjlljlc1XzHwzHEtrcnhulEb9ZUHP4ir0e+s4wyOt1adM+ID+ooS60548tGS6jmvUVTbXNxbyA27kE8wevxFd+7Hlj5iNrXQ2oru0uIyc9yc8m5E+hqMumLcboQx6b7/XrVBuLC/VVkT2WQbBk91j5kVW9te2J40Y8HRkOVNZrTuHMeUTfIz2lzbnAHEvkwqPFGThgYj+lFQ648eI72LjX8a8xWikNhqC8UDgnqB0+IrZabxF+G7ft3Hva6nU9ggV0OUFuIe0tg5/KtKiOx9sLXSpY1wQZydv4VpV24ouMFGXU6Yu0YesRrdXl1HcRhGEr8Ei7q4ydj61yGpaZ3YJUFkHPqV/x612d25j1C6li93v3Dq249470He21veIWtfsLlfehfk/8ACf6V6JY4yiuDiladnnnetaykOOOI867XRtbzYpbXT9/asOGOQ80/Ka5bUY0WVlMfC2cMh6/Cg7G+ewmOPHA+zo3I/wCa+P8AE9EsuP6GsXfJ3DA2jN3YMls53Uc1PmPWjpO71OxFvdMrZ/czevkfI1zMOpsAO7k41YYGeo8j60VBecJLRAlT78R6/D1ryWTTyXPddzRMd4ZLdmtro5I25Vj3VsttNxIrEE5BziumlaPUrYYbMgH2bnbP5T61mFFlRo5BuOYPMVvp88oO+5LRkNMsw91c+R50PdC6tgrqSqndWFW3ds9u/Eu46GoxXZ7swTDjjboTy+Fe40eXFqsO2Rk04sO07tTOIhbXv28J6Mdx8DWnbXkVvLx28hCPzjk61yF1AYDxJuh5Hyq201Fo8I2GHk1fE1Pw54Mm7FwzTqj0CO7hnPi3A95TzxQN/btb3DIPdzlfUdKybO9En7thxLyQ8/ka1Tc9/bK77up4GHX0rr02vywezKv3M5RTBVlcE8Pzq1LrIw24qoKc5HI7ZzVAJyfOvoLO5Mig1pCNyOJfMcxVcjBwOIca+nMVQs/Cd9x1q0BHw0Z4T+lbqUoOyWisKyMXibI8uooyC8zsx5jrVTIOElvC2NivWqmypQMucj3h/WuyOVZFXcDTEqsR545irkmeLfIOaxUmKMVDE42+NHLNwYR+ZGcVnNRlxIdmnDKjt4fA3lR8F26bMc4rDSRcZQ/KrYbplbhPU4r589Ek92M0UzauLWxvkPexAM33l2NYN12YlgJlspSQN/CdxWpb3Ub+AkDHJqIWR1bCtuK5Mmix5eJKmVZyUtxOPs72HiI2412b50K9unAXUcYO+eRArt5obW92uYgSObr/AOb1j6jocgBeE96nM8PMfKvj5/huXDzHlDs4+WIk8anI6elXWeq3Vo2Md6nVTRc9mwOVP150DJHwHxKQehFc8Jyiw4ZrJ7Dqa8UREcvVDtQ1xYS2z8ShkI5Mpx+tCxQiTHFv5MpwRWpaXl5bKBIBdwdQR4l/vXTCeOb86p+6M2q6M7fsFPPPoUpnbiZbhlBx04VpVf2Nmt59Ile2QovfniU9G4V/xSrrf1s64elGI901tq96sihonuJOfTLHn6VRfQrKnhzwqNj1T+4rTutPMmo3LbEPK2QfjVkWksmFLbfdJGflXoFONJnPJWeb65bzIcyeLHut5j41gtnrvmvSNc0SRQ57pmQ80G/D6j0rhL2yaBmKqfD7ynmPWs80dy3IWOVOmU28rRnh4sDofKta1uGJyMh13I86w125GjLWZchSSMcj5f4r42o0y9cVx3RozpraQnMsIyW9+Pz9RUrpBcJ7RE3i8/6H1oGzuAjg4wRz3rWEYmXvocBvvDoa+Ll01eeAt3uZEhE6EH3h7y/1FZk0BjywOVPWtm9tjgyx+FxzHnWZxgqckeoNdegzvHLdH9xSQF3piPdyboaou7J4MSKCY23U9K02tYpYsq4ZevmKa0uPYXNvdKJrWTmD0+HlXrVs1ECIyroZltdNG4zz6Gui06/Fwj27+8y5Q9cjlWVqmj9wvtVowkt28ua0HbzNE6sGwVOVPlXK8H5JobSkridOsu53yP5VKRQFYhgMjix5+lDROkz8OQCQGXB5g0U8Z8PEfQDzqsOPa9vYysEE3iwBVqSgkji4SOfrUJLcn93u55ADehMsDjr1r66xwlGhpWbkEnFhWGRVxUAqAOID61j2t0wcIfECa2CBbynLAtjlXFlwODuI6oHktQjM6nDHcD8NUxrNI4UAsf50c6CQBtw3QedaE2myafp6yOQHkGWP4R5VEc98TJoxUlKtgnlRiSmRipXnyNCezPw97wnLnwrjnRUCJAOK4mEQPJcZZq1lFrpyASyFJCV8Q57Vel4+yOCHA8LefpQ51JAirDFwgDGX3NVAvPKpPE2+QCayu/Uh2bUV0ixjiOT1PrViEkd5G30NYc8vjDEniHXz9alDqEkbYJNaRxOriNSNS7gt7tf/AHEXDJ0kTb9KwL7R5EDMv28f405j41vQXS3eIwMs2wxVtzptzZgSAYU8yOlcmXR4cnVUyn7o4SS1mgPHC3/bV9rqqB+C5j7p+RYDb6V0FxbwXP7xeFz99dv0rMutJbHjQSoOTJzr5mbQZMXMOUTf6jveyDI+kOyFSDMd16+FaVC9gbdbbQpkViQbljv08K0qwXK5OyHpQTI5F3NkcpG3+dFRTnHCwyOm1Dy2xF1Kwbm5OPnVgV03ABr7KacUZB6tFIvCyKf51l6h2c0y/B7yFFbz4cH6irTKVbxAg+lTF2epzjqaSUl0Fwzg9U/6cFZGfT7qNgf9Nzgj51zV72c1HTyWntnCr98br9RXsTtHcJuqn0rIvLEqSYJ2jB5rnIPyNWvmiHa6HmVvJGBwucH+Kt3T7mJsJjDjl9p71Eaj2eku8sttHxj78K8OfiKxZNKvbU7xyqRyJHKvm6zRcOeLp7CUvc35I1nOO74G9SMGsfUNGkXM0SN5kYo20jubyPu5I2WUDnuAaaVJ7eTurhDw8s+R8j5V5peJinaNOKOejWSCTjCtjkwxWktpBdwdQT5qfD/iq7/TZHHeQqQf/wDVAW11PBLwFpEI23P6GvU6DUqStfujKSDoEm092iYiRDsUPUVn6jpyqTPag8BOSvUVr9/HdxiKVisn3Wz7p/tQ/E6sY5McQ6Hk1feajkiZqTTsybS6w8aPnAyoOeWeR+tdFpt1HfRiJz9oDj51hXVmHJkg2cb8PWhormS2mMgypzk4rjacXTNGlLlHYy2jS8UfKddlI24/T41lTIwEhfPHsMmtaC8t5XYNktsSucb1r2enLqtzH3hVGchS0iAhl64HnXTj1O31EJc8HKaVEz3oZo+JIxxY8zRc6v7aXB72VmyQPdWus1jsxDo8he3f/wBo+OPfBHnvWVZaRJPiYQsEZgsEAHilPQnyFbePCS3LoNp3Rp9nNLW5uBJKDIIgGLkYAPQCtC+sn1G4MZbu7WPeSRuW3QV0Fppa6XpywKA8rHikP4m/tQN7mAiKSDiT3nORw/Cvkylvk2jXbSMSS+tbNStrDGTjAZ/KuZu7RmmM4cOWOc+VdYmmWOoySG2tWQofEehNZ17o93aOSIi8Z5kbkVrim4PhmckznVDJGRKMMDkUfo9zHHqMIlUCMtwsT61P2RXYs67DY586FkhEZ4woGdwW8/hXW3Ga+ZK4Zqa/pn7J1PZC0Ew4kzyHmM1lsoHI59F/vXa3qNr/AGGhu0P28BAc8O+2x/vWNpHZm4umBIIXzcfyFY4cyjHzPoW4O+CvssOLWkjdQpdT869Am05bi3eJh7y4oHSeydnp1wtz4mlUbEmt/FcWp1ClO4G8INRpnlRVxevZyDEqvwkY60XLpN5ax98mWGOS7kV3lxpFpcymZ4UMh+/jf60o7IR+AjI5ZNbf8xNcE+H7mB2YOdOl8PCRMQRjrhaVbL2yWzFUAHF4jjz/APBSr5OaSlkbRvFUqBDCDIxAGSTUuA490UUpiHMHNWAK3uiutPgzrky2jAbJFP7PE43T51oSRb1EIw5oMfCrU32FRltp6g5VmHzqLWknBgkOPIitju1bYrg1W1u2crg01l9xUczd2bruiuufw7isG7FynEE4XB+62RXd3NszD3T8RWHdpNE3Cyqy/mFaxzOzKSOCuL2+tQTGXVQd0Dbr6iibXtNNNGscvj6HO+39RXR3djY3kYWeFR+ZG3Fc/ddkpIyZ7CdZkPONtia+dq9Ljy+aPD/vQlOupZPezQxCeGBLi2JwysMlD5UBLd6ffqTJad1J0I/rWlp73Fk+Lq2LxsOBvD7w8jUNT0a1/wDyLNsxnfB95fj6V8eGTLiyqL4kuj9yqTMmC906NzHOk6Mp2JANaHBpuoDh7zhlUeHK8/nWXc2fGeA4yOWapiMto4R2ICbhsb16TS6xyq+H3IaQZdWMLLmK4RZByySDmqNT0yP2CK4hbMxXhkHQsMfTnV8kYvM8ZVHUchSg0XU76ee1treSQOBhgfCSK+nOpIlX2MezuGttRYysWY74Y9fWvQOyVzJeX0crYIBxwZ5bdKzV/wClWvXEIcSW4kIxhiRj512PYnsRc6Igl1NszofCinKj59a4sk4KLtm0YtuzfutO/aEKrKoYBhzOc0Xaabb20hlVAX5Z8vQeVGhB8BT4xyrheV1R0bUCLDNJeNI6gRKMJvuaa70mzvoyk8ROeqsQRRlIVG99h7UZ9ppMOnRd1bfu+ZDcyfMnrULmzWVeFts1qVHhBPKmsju2Lajk5+zLd6O5wkZ5nmapPYiRnDmZJc9G2xXZFQelIYHStlqppcE+HEz9J0saZZG2L95xHLZG1GpGiDCqAPSrKWKwlJydsuiJ2pUiuaWKkZWWPIVWckY3q/gxUGWmmTQFcbSD4Uqe6GJRj8NKsZdS10IhcrzPLyqaowx4v0q6Mr3a7DOBVg4D5V1KXBmD93xHdgTSETLyJq0xqTnNOFI5PRYURCt1H1pcI8vpU/F5A0tjzFTYFZU/i29ag9rFMDxKKuK45GoEfCmKjOuOztpOvihH8SbGsO/7FysC1jdMjDkGOK65ZSuxJ+YqwOrcwPlRumuhLhFnk11Z63pM3BdwysjbcajI+NKLUYpnMUsQWUDccuL1H9q9YaKOVSpwwPNWFZV/2XsL0ZaFVYciBmsMrWSNTX7mfhtdDzW4t4Wj48MB+ID3fl5Vr9k9ItLq9E11GsvB7gKZV/WtyXsjwswVcqeYByDU7Ds/c6dJxW4yudkZtv8AFPTJvq+gKLTN+30rTYN4bKCP+GMCjY4YV3SFFJ6haVurCMBxvVw+FbSk+lnQkhAYFOKVIVkUKlil/OlSAbG9IU9LemA3WlSxSxQAqWKVLpQA1NmnJxUSd6YCzS4qXCc5J+VI86KAWaVNg0+KAAb398P4aVK9/fD+GlWT6lFsfD3a5XpTjhztUY5lWNc4OBin72M+ldaToyZh9sdSvNJ0NLnT5+5na6hj4uEHws2CN81F+2+nLqD2xsr0RJfewvc8C92sp5Dnkg/Cjdc0e312xS0kuGhVJkmDKM7qc43rOl7HwSQyxm7kxLqg1IkKNmH3Ph61pFQapispg7dKiazc6jpdzbWulziPjUAncgYbf3stnA6UZL2zso1AGnak8ggNzNEIAHt4QSONwSMZxkAZON6DvuxwvU1eEarPHbatIs0kPdqRHICp4geZ93GPWrtX7PyX+o3F7balLYSXlt7LdBIxIJY/TPutjbNG2DYWPrHbG0t7G5Glpc3lwth7Ws0EQeOBWB4GfP1xg7VKw7WWx0hpL4Svc2emw3t4yIOFg658O/PnttQM/ZOFBPHpupzadDdWaWdxGqK/eoi8KnJ5HGxxULnshHLE8UGrzW0c9hHY3ISJW71UGFbJ931ApVCuRbjWl7WaalykCQXtx4InmeCHjW3EgygfHIkb7ZrGk7Zz3Fjq8gtrjS/YLpYUna3EmxZRwspIHGc8ugo+Hs33F4bjTtbuLJZkgW7SJBmfuhhSG+5kbHGaVz2NF3Hq0I1Z0ttUulu2i7kHupAwOxzuDw4pJwQWgm67XabZ301s8dy0dtMsFxdpHmGGRuSs3PqM4G1Qm7dadaX01rLBekW9yLWacRZijc8stnkarvOxq3U96g1N4tN1C6W7ubMRAlpBgnhfOwJAzsaV12PgurfUYfb3QX9+l6T3f7srjwDfflz/AEorG+owztR2nPZyGzddPlu3urhIfsxsoJ3+LEch1pT9stItbqSKSK87uBkS5uBBmO2Z8YVznY7788VZ2i0X9vWUUKXhs5YLhLmKYIH4XXOMg4yN6ybrsc9097CdXdLDUpknvbcQAtI64yVbPhDEAkYNQoQoLNrtPrVxo9vZQWEUUl9qV0lrbmX3ELc3bHMAdKrGo6p2ft7247STwXFlDwezXVtFwSTM2xTu8nfJAGOdWa3pUGu2kEJuHs57SZZ7W4jAYwuvI4OxHpQU/ZGbUre6Op9oJ7q8nkikhmSMJHatGcqUjyR8d96S20kykwh+2ukw2NzdXEd5bvZyxxXFtLBiaMv7h4eoPmM1Qf8AqBo8feia21KA28qxXXeWpHs3EQFZ/IHO3Woz9ijepeTX2qma/vp4JZrhIAiBYTlUVMnHXJzVupdjo9Sj12NtQeL9tyQOxEee57vGw33zw+lNLGPknedt9KsL28tp4bzFjIsd1OkHFFDxYwS2eW9XTdrtKghvJnMxSzu0s5SqA5kbGMb7jcb1hHslqGq6n2jhu7ySy0zULqNmjWNWNwiqM8LZyu4waLvewvtc933OrvbWd3dx3b23cBsSJj72c8Jxy+FPbj9wsJsu2K3Gp61azaVexRaVj7RYSxfbJBA5E58I6jehdR/6hWltol1f2Wn3M89rPHDLbyKB3ZfcFiCRgjl67bURf9kHvpdcKaxNbwa0qd7EkQzG6gAENncEDBXqDzoUdgIf2Xqll+0FjOpPDJxQWqxpC0W44UBxg4G36mhLH3ANPau2tb+/kvriSC1trSGc20tsVljLnABOTxMTtw42qUnbfSYbK8urqG9tWsWjWe3mg4ZV7w4Q8Odwapv+xiapJfTX2pO897BBGZI4gvA8RyJAMnmelVXfYltSiv31HVzNe37QcdwluEVEibIVU4jz6nNKsYWbGj6/aa5JdxW8NzBNZOqTRXMXduvEMqceRFUN2o09dcTSJI7mKWSXuUmeLhieTGeEE7nbrjFEWGkLYa5q2qrOZG1R4maMrgRcC8OM53zz6VijsKo7Q/tg6kGYah7cFa2Bk5Y7syZzwjoOnrUpQtjsKse22j6pe21pAl4ntTvHFNLAViZ0zxLxcs4HSg27bRXWu6RZaVHK9teXMkUk80DBJVUHeNuR3FXWnYqK0ttJgOoNIumXU1xkxY73vM+HntjPPeqrDsZLYTaSDrPe2ejzPJbQG2wxDZ2ZuLcjOxx8qtKAjrDsfhUabi3NLIrKh2Pmlnaomm4sc6KECXv74fw0qa8OZR/DSrGXUpATyTJnwKy56HBpCcnkN/I7GiThlAIFVNb53BxXdGXHJztuzA7W63daTowubOUQymeOMySIGCqTucUBp3bf2X25tRuRe2dvNHFBf2kBUTMwJI4c9MdK19d0V9ZsVs3lMSpMkvEF4s8JzjFS1rTE1m3tomkNsLe5S4GEyCV6fPzraM4NJMEyuXtzpkJIlgvcRoj3DC3OLYN7vefhPpS1DtlpOmzzRStcyi3CmaSGAvGhb3QW5AnNB6j2a9tudQ7jVTa22q8HtkJiDE8PVWz4cj0NY2u9ntUebUbHSLW5FrfNC3CpRoZOHGSzHxJjHLfNVGEGOzpZu1Gn/tG609oLl57NS0xSEsqjh4uY8xy8zQh7XaR7Hc3T+1wravGksbxeNeP3dgetNc6MeDXE9smgOscHE0aYMXCuMc9wflWKnZ23S2vLV76KIXjwOe6tuBIzESdlz1z9auOOLJbRrjtrpUZk72O9j7lwk3HbMvc590v5A/Wi7vtnpemXdxbXBus2zKs0iQlkj4hsSRsBvQV52ai1WPWeDUFU6s8L54M913ePXfOPSm1DsjLex6uoveH9ptEf3eeDgx675xU7Md8haDLrtpbtpV/cWUz289mU4/a7ZtgxAB4NiQaIuu3OlWV3La3K3PFbuiTSRwM0cZbkSw2AOawdW7Oz3cupvLPwftBIUyEzwd2R675xVd3o7XcOqxi9CDUpYpCeDPd8HTnvnFHhYxbkdLqHbXRtOupoJpLgmAqsrxQsyIzclLDbNS7S65daPb2D2wjZ7m+it37wE+Bs5xg89q4fWbW9uLm/sbKK5WO/uo52QxKYmYY4m7zPhG2cYzmuo122i1uySAXbQSwzLNDKFzwOvI46jep8JRoe5Bmo9on07tQlhO0S2C2D3U0jA8SlTj6Y6Yqm47ZQtpTXdg0lsyTRLm7tnwyudiAMZz8dutZy6TcXd3cX+oanFLeS2xtY+6gHdxKeZ4WJ4s+tZ6dkp47Sa3F7FGk0sUndQxkRKUOchSxwW609kO4bkdaO3mkDUDZF7rjF17Iz9wTGsuccJblv0q6Tt1o0N/7E7zs/tAtu8SBjEZSfc48YyOtcsdAkaGaP2sDvdV/aRPd8t88HP9ay5rPUP2lFZW0V0lsurC9KSRr3YHMsJAdx5LjNT4ONjUzue1faO60eTS4bS4tLb224MUs92pZIlAznmP51V2b7apqgit9REaXE91Lb288CnuJ+7APECeWQdqA1i2i1i906aWRQljOZTG8fEJRjGKG7Yq+pdn0trCNhcxTo1t3Ix3Zzgn0GCalQg0kNZEbadvrCfWNMsrSxvLiDUOPFwIWxhTjKjHiGRueg361Hs723h1KRbPUleK7lu5beF0gYQPwk4Xj5cWBmg209Ib7RLnT7tbf9kRNCqPFxCRGADdRg4HP1qFp2fiitdOtxfh1sdRe+z3eOPiz4ee3PnUvHCv78yt6OgtO12kXuopZQvP8Aau8cFw0JEE7r7yo/InY/HFVaZ220XV762tLU3Ye74+4klt2RJCnvKGOxIx0rGsezXsw060l1QSaVpdw1xaW4h4ZA5JIDvncKWONhzq7S+za2CaAv7R7z9iPO4+yx33e59fDjPrmpeOJW5M7Golxyqk3SNnxDHrS71GHvA1ltYWWFzUOLzqJYdOdVtIM7E5+NUoisu4ts0wfoDVQlGMMaYsA2Qc09oWE5yMg1EnO9UCcLyOanxAjY0trHZTc/vB8KVNMcv8qVcs/Uy10KmkUDGMGombh67VmzXTpNIMjZiMfOh3vyvM4rvjG0YNo1/aFJxxj50i4YdDWA95G595T86ibqWMZjmI9Dyp7CW0bxWMnc4z5jaksXBujFR6HaudTtDLC+JY8qeZFadp2h06Y8BmRGPRjintkibQeZM+GVQw/NQV3plvOrcHhJ6HcUeJ4JdhIufLNM1rwqSjFSfpTUnEbVnNPZ3dmcw94MeW4oy21W4h2mCuOprRdJQcMuR5g4NBXMJHMAjrkVr4il1M6a6B8OpW8y4YDHUEU8thp1z4uEKfNawZ4fvRuR/Car9quouTksPOmoJ9GG/wB0acukKpPdykihmtJozhkDAeZNVR6zNuJVwBzPOiE1WGQb4351W2f1F5WUvAjZ8LK3xzVJR0PhncfGjybaXdJgreTbiqZIjniCiQD8Df0pr5iaBe/uBymB9GqptRu0XxBSvoa07fTjffu1kjxz2o6Lsoki4mPFnnmk5Y11Hsk+hy51RWOD4T8atjvlb74Nbs/Yq3K4h4UbPM5NZ0fYmV7wRrOwQnLHGyip/AkuobJ2W6eJryYRwrkdTnYVvjTkgTmWkPM+VH2OmW2mWoggTAA3J5n41C4yFKr9a5Nyb8vQ2UNq5MC644piiOR6Zqj2u5j5b48qfUoLlyXjUs2cD1rPIuIQA6MHP3V3reMXRk27NBNTnyQ5ar01LOxkP/Gs9DcMueAgeoqxDJwcRiB8zypv5oakzUW8YnCyAnng1FrydW34fkayDOuDlTH51UsvE/2bsMee1CQ95sHVSpxIfrTx65AH4OMZOxBPKgOIlAJnHPn1qhrZrlm7mPvPkKtKHcNzNddYhLEKwJHrREeqJw8YYEedYcfZ5VPezsA34VFRkf2RwiR8S8uEb09kHwh7pdzpYJ1uELqcjixSoTRX47N9iCshBB+ApV8nMqyNHVF3FGRfEe1TcLjPeNsfjWfNLMMj3vjTahcf/JXK55TOP1NUiQ+f0NdWOfBg0ATSuJDxKynzFQ9quFGI5s+ho58vvgHNVm2VvfiJ9QK6NyMWmBG/uI8koD/WhLi4gmGbiEqenCK2DpysMRFzIeS4zij7HsJqF/iSdlgQ9SPEflVborkjbJ9DlYL54GKpdng6Kxzitmx7S6naqoVjLH5Odj8DXb2HYHSbMBpIBcSfik3oi+7Nw3EfBHAuOQAGAKSywfDNPCmuTnrbtakqjvQYzyIcbZo4atbTx7+EeaHI+lZN3/091hpT7G8Xdk7rI+MetEWn/T7VogDPqcK46ICf1qvwX3Elk9i5pbWdgomQE8mB4TUJrCdV48mRehC5xVr9hZwc/tDJPPKbGjbTsvcWSDu9Rk+HT6VLcV0kLZLujDGnajMpmit2eMbFlH9KCOmXMhLosiLnDLwEkfCvTdOjaO3VHOWGxOKvlhUniVBxfSs1qXF0aeAmrPL/AP0/dMvGGmjJ5cS4q7T9Jvpb1Ed5BCh8cnCR8vWvRTbhscSfrmpdyo5c/hVPV2qBYVYPZwLHCqDOF5etFnI5CpJGOZqWAK4ZStnQlwBXHfY+z5nlREEZjiAdstzY451Zw5OTSxTbtUCRU/jJ8qqMWdulFYFRK9KE6BoEMCDOFBPnQ72cbb8C/StEx1Fox5Vam0KjKbT4854apk00EHxHf5Vtd3tTGIHmM1XiMnajmzpKhtwCBViaTbtyjya3zCn4RTiNVGwAp+ICgjC/YEXEGlOw3Cg1Y0IhTgiUIB5VrMu3KhpYC1NZG+ottdDHlDke8D8TQU8crbIMHzrZewXmzAnyoC+i1Dh4baFSPjW8JLsQ0XaLH3dpIvFk94cn1wKVW6bG8dsQ6lWLZIPwFKvmZv8AsZ0Q9KOD1OX/AOXvFbpO+D/3GkjnhBzy8qM1CwWTVLpupmc/qaO03QjLuRkGu1LHJcPkx7mdbxtM4AXNdDZaJJIAWXhHma2bDRorcZ4B9K1EhCjyrNxSfUpR9wGw0i3tDxCMM/4iK1kGBUAuBUwfOplyaLgsFKocQ+NODWdDskeVR4QedPmlmjoIqaME7UhBnmatpU9zCiKxKvKp0qWdqlsaF8qbFPT0rAE1KeS102eeHBlRcrkZGfhQH7ZltuKK5t5ppVdtliIcIoTJIXIz4xjcZHka2WRXUq6hlPQjIqEltBKwaSCN2DcQLKCc8s/oPpTTXcDObWVZvsIJJSnEHVce+A2Y/iOH9RVI7RxcQBtJWVQDM0as3d5Zlxy6FTnOCPLpWs1tbsHDQREOSXBQeIkYJPmcbVFbO1RkZbWFWjGIyIwOD4eXWmmgAoNSkeG5nnhSNYo0dUWTiyGGRkgc+W2/pmqV17MXfPZlYkIWY8e6kyNHspAJ3XrjY/KtJLW1jjeKO2iSN/fRUADfEdaSQQRoEjhjRRyVVAA3z/PenwIz11OeSxvp+6SJorYTRAOH5qxGfoNqkb6SzSBbpZpDcSd2pl7tWDbYyF24ee/wHUUeltbRq6JBEiPnjVUADfEdajHbW0QKx2sKAgghYwNjz/kPpQBlnXcWvf8AsgyyCSNBIWLL4ueFOD4D5j1qU2tiGRVNoSJmKQHvB4mDqni28Iy4Od+R9MnRadYw24t1tITEMbMgOSORPmfWrJbeCVCrwxupBGGQEYPOnaAxk18LKY57V2MbN3rRAsEHG6gA4wfc3JI/tJ9SvBY6tK0UcUlpEGjVXDgEpxDJ2zz5VpLZ2yMjLbRK0YIQhB4QeePL/NKOytYonijtYUikGHjWMBX+I61VoRl3moXdjYORG0s6xNKWn4U4VGByXIO55Z/pVZ10xCSSaIi3iQP3gwXfaQkcPT9351qnTbAoqexW/AjcSqYhgHzxUxZ2wcSdxFxAcIPAM432/U/U0tyAypdT7vvO9sTxQAvPwyghFAUkg48Rw4225HetB7cdOVWJa2kMXdR2sSx4IKKgAIPMY9amzE9BTv2FQA8fdNgdd6VTuc94PhSrmn6maLoZy6GJLhpWAw7FtvWte2so4FwqgUTCo7lP4R/KrOGurfaM65KwoFPvU+GkRilYxgPOnCU49aRNSA+PSnxTA560xbFLkZLlyps+lR4x5UuIGnQrJZpg1RzTg0UFk80s1HNPv0pUMfO9Pmm3pClQDjJYAdawB2pSHU9Rs7uJmaC7W2tIrdC0k5MQc7Zxtk77DArWv7KHUtPnsbnj7mdCrlG4WHqD0NZI7K2EcakXd6LpLg3K3xkUzd5w8G5K8JHDtjFVFR7hYLL26tI9TUhXk0o2HtTTRxEvGwkKNxDoBjfbOaPPazTBqg08pc8RuRa98I/shKVDBeLPUHyoX/0jowt5LdVnVJbM2b4k3KFy5PL3ixJz61aezum96JB3/ELxb339u9VQo6csDlV7YdhbgW/7UXunyavZPFA1/BNCmnLghZlm2QkZ3weLOMcq0O0erXGi6fbtBGk15dXEdrDx5CCR9uIjngc8VG70WxvdbtdZniLXdopWIhsDBzzHUjJx5U91plrf6SumXiz3EKcPDK8h70Mu4fj58XrQorgW4z7TtO1lcXdtql9bagYLiK3D2cTRuryErh0Y4wCOYJ26VZP2yhXUreytdLvLvvLie3dowoIeIZbhBO/zxt9KR7K6dKlz7RPe3MtyYi88s/2imMkoVONsEmpQ9mNOgMDQvdrLb3L3SSd8eMu4w+T1BHMVW2AbiiLt3aDs9b6ze6fdW0c7OAoKEAKd2DEjPw5kg4BouXtdpkd6LVFuZg08duZ44vs1lkwVUknOcEE7frQn/ojSHt47cteCKJZURROfCknvoPJf81RL2Nll1yK6injhs47mG4KKz8TGNcDiXPCWOB4ttunWjbjHZ1bHG2c02acpkk5xS7sedZAN05U9Lg9afHrQBA1HY9as4c9abgHnRYANyMSD4Uqe8GJR/DSrnl1LXQ0YFzbx/wAI/lVmNqphniEEYMqAhRsWHlU+/h/3U/5CtbESxSIqPfw/7qf8hTd/F/up/wAhTsRLFMaj38J5yJ/yFLvocbSp/wAhTsCeBTMinriqzcJ/uJ/ypxNEecqZ/iFMQgjA86coR1pd/Fj96n/IUjPF/up/yFG4VDAH1qQFR7+L/dT6imM0X+4v/KnYFpAApwc1UJoj/qp/yFIzwgbSr9angZadhUMmqjcqd+8X60wnUD96v1FNJCst35nNVniJPlUe+Q/6ij51HvEz+9X61SaEWAACmAz7oNJZYVHvqfnUvaYsfvFosKI8JzyqDyBeu1TM0RG0q/M1S8gz+8T5U013E0SEgbcLSEnXPyqvjBGO8UD404CHnMo9M1dxFyWrICedWB1H3hVHBB1mBPxp+7g6TL9RUNxKVl/GPOomQVSUjztcfRhUSsQ5SA+vFR5fcdsI7xepqQIPXFZ8gwPDItMl0ynhKkeuKbin0YbjSIGOdRPFyDCgzdHG3Onim4jliAPU1O35jsjd570Z/DSprlg0gIIO3Q0q5ZdS0f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73" name="正方形/長方形 7"/>
          <p:cNvSpPr>
            <a:spLocks noChangeArrowheads="1"/>
          </p:cNvSpPr>
          <p:nvPr/>
        </p:nvSpPr>
        <p:spPr bwMode="auto">
          <a:xfrm>
            <a:off x="0" y="645795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/>
              <a:t>http://tech.pro/blog/1885/top-10-programming-languages-to-learn-in-2014</a:t>
            </a:r>
            <a:endParaRPr lang="ja-JP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99392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Why Python (5)?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0728"/>
            <a:ext cx="8151813" cy="433104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800" dirty="0" smtClean="0"/>
              <a:t>もっと，もっと，お金を稼ぐため</a:t>
            </a:r>
            <a:r>
              <a:rPr lang="en-US" altLang="ja-JP" sz="2800" dirty="0" smtClean="0"/>
              <a:t>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2800" i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800" i="1" dirty="0" smtClean="0"/>
              <a:t>Help </a:t>
            </a:r>
            <a:r>
              <a:rPr lang="en-US" altLang="ja-JP" sz="2800" i="1" dirty="0"/>
              <a:t>Wanted: </a:t>
            </a:r>
            <a:r>
              <a:rPr lang="en-US" altLang="ja-JP" sz="2800" i="1" dirty="0">
                <a:solidFill>
                  <a:srgbClr val="FF0000"/>
                </a:solidFill>
              </a:rPr>
              <a:t>Black Belts in </a:t>
            </a:r>
            <a:r>
              <a:rPr lang="en-US" altLang="ja-JP" sz="2800" i="1" dirty="0" smtClean="0">
                <a:solidFill>
                  <a:srgbClr val="FF0000"/>
                </a:solidFill>
              </a:rPr>
              <a:t>Data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000" i="1" dirty="0"/>
              <a:t>by Rodrigo </a:t>
            </a:r>
            <a:r>
              <a:rPr lang="en-US" altLang="ja-JP" sz="2000" i="1" dirty="0" err="1" smtClean="0"/>
              <a:t>Orihuela</a:t>
            </a:r>
            <a:r>
              <a:rPr lang="ja-JP" altLang="en-US" sz="2000" i="1" dirty="0"/>
              <a:t> </a:t>
            </a:r>
            <a:r>
              <a:rPr lang="en-US" altLang="ja-JP" sz="2000" i="1" dirty="0" smtClean="0"/>
              <a:t>and Dina </a:t>
            </a:r>
            <a:r>
              <a:rPr lang="en-US" altLang="ja-JP" sz="2000" i="1" dirty="0"/>
              <a:t>Bass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000" i="1" dirty="0"/>
              <a:t> </a:t>
            </a:r>
            <a:r>
              <a:rPr lang="en-US" altLang="ja-JP" sz="2400" i="1" dirty="0">
                <a:solidFill>
                  <a:srgbClr val="FF0000"/>
                </a:solidFill>
              </a:rPr>
              <a:t>Bloomberg </a:t>
            </a:r>
            <a:r>
              <a:rPr lang="en-US" altLang="ja-JP" sz="2400" i="1" dirty="0" smtClean="0">
                <a:solidFill>
                  <a:srgbClr val="FF0000"/>
                </a:solidFill>
              </a:rPr>
              <a:t>Businessweek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2000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800" i="1" dirty="0"/>
              <a:t>Starting salaries for data </a:t>
            </a:r>
            <a:r>
              <a:rPr lang="en-US" altLang="ja-JP" sz="2800" i="1" dirty="0" smtClean="0"/>
              <a:t>scientists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800" i="1" dirty="0" smtClean="0"/>
              <a:t> </a:t>
            </a:r>
            <a:r>
              <a:rPr lang="en-US" altLang="ja-JP" sz="2800" i="1" dirty="0"/>
              <a:t>have gone north of </a:t>
            </a:r>
            <a:r>
              <a:rPr lang="en-US" altLang="ja-JP" sz="2800" i="1" dirty="0">
                <a:solidFill>
                  <a:srgbClr val="FF0000"/>
                </a:solidFill>
              </a:rPr>
              <a:t>$200,000</a:t>
            </a:r>
            <a:endParaRPr lang="en-US" altLang="ja-JP" sz="2800" i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sz="2800" i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800" i="1" dirty="0" smtClean="0"/>
              <a:t>McKinsey </a:t>
            </a:r>
            <a:r>
              <a:rPr lang="en-US" altLang="ja-JP" sz="2800" i="1" dirty="0"/>
              <a:t>projects that by 2018 demand for data scientists may be as much as </a:t>
            </a:r>
            <a:r>
              <a:rPr lang="en-US" altLang="ja-JP" sz="2800" i="1" dirty="0">
                <a:solidFill>
                  <a:srgbClr val="FF0000"/>
                </a:solidFill>
              </a:rPr>
              <a:t>60 percent greater than the </a:t>
            </a:r>
            <a:r>
              <a:rPr lang="en-US" altLang="ja-JP" sz="2800" i="1" dirty="0" smtClean="0">
                <a:solidFill>
                  <a:srgbClr val="FF0000"/>
                </a:solidFill>
              </a:rPr>
              <a:t>supply</a:t>
            </a:r>
            <a:endParaRPr lang="en-US" altLang="ja-JP" sz="2800" dirty="0" smtClean="0">
              <a:solidFill>
                <a:srgbClr val="FF0000"/>
              </a:solidFill>
            </a:endParaRPr>
          </a:p>
        </p:txBody>
      </p:sp>
      <p:sp>
        <p:nvSpPr>
          <p:cNvPr id="7172" name="AutoShape 6" descr="data:image/jpeg;base64,/9j/4AAQSkZJRgABAQAAAQABAAD/2wBDAAoHBwgHBgoICAgLCgoLDhgQDg0NDh0VFhEYIx8lJCIfIiEmKzcvJik0KSEiMEExNDk7Pj4+JS5ESUM8SDc9Pjv/2wBDAQoLCw4NDhwQEBw7KCIoOzs7Ozs7Ozs7Ozs7Ozs7Ozs7Ozs7Ozs7Ozs7Ozs7Ozs7Ozs7Ozs7Ozs7Ozs7Ozs7Ozv/wAARCAFQAQQDASIAAhEBAxEB/8QAGwAAAQUBAQAAAAAAAAAAAAAABAABAgMFBgf/xABDEAACAQMCAwUFBQcDAwQCAwABAgMABBEFIRIxQQYTIlFhFDJxgZEjQlJioRUzcrHB0eFDU5IHgvAWJCXxNGNzorL/xAAaAQADAQEBAQAAAAAAAAAAAAAAAQIDBAYF/8QAMREAAgIBAwIEBAYCAwEAAAAAAAECEQMEEiExQRMiMlEFYXGRI0JSgaHwsdEUMzTB/9oADAMBAAIRAxEAPwDqrieVJX4opSoJwY3Iqg3ycva5Ij5Sg/zprm3vkuJHQngLEjw9M+Yqjv5z4ZIVk/hw36HBryGoy5N75Mi8T3YJaGcS/wAL5/Q1JdYlQ8FygHqRw/qKDMdq7eKIxv8ANTV6QlUwl6Uz92dONa5PHmuNzHyXtLFdDKXE8R/LKSKg0F+B9jfFx5Pz+tUtZzA8TWscn5rZ+H9DTLxp7ty8B/DOhH61PiZV0kwshJcalbHLLKR5q/EPoasj7QMuBKp+YxVq3N9GMmBZ1842zUWvdOmPDdW7Qt+dcUeNNrm39GBfHqdvP/qMjejmiEH3luH+ZrP/AGVZXHitrkD0BzUDp99bHMeHUdVbFR4sn0m0Pk1uKU/fB+P+KXeuNjn5b1mLfXEZAlT/AJr/AFFEJfQMPGrIfMHIqXPMvzP7hYVs/KR1P8RpcM644ZeIetQV0bBSdD6NtU1Ujp9KzebKvzMZLvZceJakshPX60wOTgN9afffb50vHyfqf3FyT4yeZB+G1PxHFVfKpA461a1OVfmYEuM5pcWOppuL/wANMSOtDzzfd/cCXG3xpuP1IqBI6UwY9M0lqMv6mBZlj96o8TDmTTE+YI+FInbmPnWi1F9W/uHI/eHzpw56k1A/D5iok+tJzl2m/uFsv4vzGnDee9D5ONjS4zWbyZV+Z/cpMvJH4iKZuLoxNVcZPrTcWTtU+Nl/U/uMmZGHMmqjKR95x86lknrmmI8wKfjZP1P7iL7di0eSc70qVuMIfjSr3Ggbemg37FGTJeiO7lUSMhDkb/Gp+2CTZ0jl9etVzTWst1KjCMsHI3PCedI2kJGVZo/4hkfWvMZ4pzf1MiQe2P3pIvQ7j9asEbkZhaGVfIeE1QLSYDMbcY/Kc1AowbDRqW9CUNcU8bj1AJICnMkEkR803/lUklLeGK6R/wAsg3qhZZI+U0kfpIvEPrU+NpR44IZx5od6hSlF2mHARwDP21oR+aI1Lu4JBwrc/wDZMuaDHcxnwvcWreRJxVwkuXGzwXK+owa3We/XFP8Ah/wFEm0lD4vZ1J/FC2P0qItZYT9ndSJ+WQUuMIfFbzQnzibIq2O8kbwpdRS/llXBpuWCfuv5QEc3IBEsSTDzFUPDaSc0eBvhtRjTFf3tqw9Yjmoie3kOBMufwyLwmo8F9cck/wC+zCwMWB5xTq/pmrEiuYT1/wC00UbZOYQj1U5pgGXYSfJhWM98fUh8EFnYbOhPrUhMM7MV9GqfE3Vcj0NI922xH1FZgIOSOWfUVLjwKr7kDdSR8DUhxL1zSAmCW5YNOOJSGK/XlVZwd8YPoaQJ/GfgwosETbJJOwzTZxSJbG6n4g03eAdR8DRYxyR5023/ANUu8Q86YgHlyp8AN8KXEfPb1pcHkSKcrv0IoENgHfh+lL4H5GljHLIpZPxoGNlhtj6U3GoO5x8alnzGKieEnegZIEHcUskVDu15rt8KWJF5EMPUUUAZAcofjSqNqSYzlcb0q938P/8ALD6FGLeGRbmXvrKRk4zhwgYYz6b1QlxbA4jlaFvINj9DULt9Rtb6dozIUMjEYPTNQOqrNhbqCN//AORMH6ivOZoNzfcxsOjuSu7MreoHCf7UQL1WGC4YeUi8X6ispFspN445Y/WJuMD5VP2Pvd4LyKQj7p8Jrjfl7tDNVDE+6gg//rbI+hqLQoxzhGPw4GrHeLUIH/dsR9RV8V9ID4i6nqCMis5Rb5VMZocDpyldQejjiFIxg7vArfmiODQ66ifyEdcbVat5Axy6FfUf4rNqSAsXw+5cOn5ZRn9amUaRcyRpKPNd/wCdRS4hfZLlfg1SMW3EsfzjOKh2HBERqm8ckkR8snH0O1PxSMMSCKYfmXB/tS72RNu8PwkXP61LKPzRc+aHFWqfVgMiRr7iSw/wNkVI970kWQeTDBpgFHuuyn1peLO+Gp1PsK0Pxlealamrg8mB9KXMdRS4QPuj5Vnw+oEsflwKQK8s/WoY38JxUs7eIUbH2HY5A61MDbpiqgfI4+NLvSDgry6ipoZYTg88UsEjdFYelQ71WGxz8RTAA+62KXQB+6QHKkr6Gm4DnyqYz1Oab4jFFgIll2xmnVv/AA0xyOTfI71HiJ96P5qaBlu2OX0qPDvVYO/gf5NUhIR7w+dAxFivNTimHA/LnUwynkfoag6538J/SmmAu7xuDionvB5N8aiXZeh+dJZgfj6Vrt3eliC7QkxHIx4qVPanMR/ipV7jQJrTQT9ijLnaf2iUR3ETjjPgcYxvyqmXlm4seIfijw1EXQPfvxLkcR94evnVa5XBBdR+U5FeX1EZxm20ZGc1npskmYpTbyeRPCf1qbafdpgrKsyjl3i5/WjnZXOHSOUY67H9agkMKt4Q8B/KSv8AiuR5GAJHLcwbSRSJ6xtxKflRaSrMMkK/qPCaJEcmMiRZB+df6iotEObIR/8A2H96zc0wBms7WY+80b+dVnTpk9x+IfGisB9gVOOmc/od6miKDszRn0NG+S7gBiylXdouL4GppEinAeSI+uR+tHBpU+8GHwxTe0AnDp9RSc2wKx7Qq/ve8H51DfqKZW4iOKJc+aNRK9y24yp9OVMY984DetRuCiKrg+FiPQ1MBvIfKnCjPPFLJHWlbXQBcju2PjTnONqjkk86kFGPI+lX4s315+oURU77g1I7+6flTFcciRTd5Kp5AjzFNPHLqq+gUx8Mea03CfKn7wsMA4PkacMxwCBUSfZOykMMdUwakPSpbHnSCA1nYxDbzFOQTucH1FI+Ebn6iq8ji8BI+G4qkr4GOeDrzqQIHI1BZBnxKr4+Rp3khOwwD5NtXQtLKUbTJsi7I+zcxyNQwvRuXnSY46EfqKXHnZiPmKhYpJW+gWRPP+tRPfKOIKJF9Dmk1u53WQr/ACqBiKtxPk/mQ1qtNkcd0VuXy5DcTW6Q7ZKEcwakWhcZbGaiqI/PEn8Q3p+7RT7vDXM6RQbZACE8LcQ4vPNKnswoiPDy4qVe7+H/APlh9BmY9xavdSxiZ0cOwIPLOamIj7ysG+Bqu4jRriQvGG8Z3Ixjfzqtogu8cjp+tebyajJDJJRlxffkzoueM58QyKsQKo2b5GhVupo2xIqyp+Ic6vWSKQjn8DWfiYMnGWFfNCpl4VOZXh9RtUgemeIetV7D3XZfhv8ApUkz0Ab4bVT+HQyq8GRP5PgW6uo0kMcnvx59cZqsW52CSHHkd/50SGx5r8RTGRfvjB9a4cunz4fXFlWmVcBQbnGPKpB1x4gD8KnxKVyMH51XxdeXnXMFDAJuUA+e1PxdAMH1pi+dsCkV2x7tMRLBOxJHod6XiU8simCsowrgimAOSSaBkgyHbiwfWnIOP61AiMnc7+Rqa8I2AIpAJeIcmJHrUsZ32z6UxB5qQTS4sjxLvSsoWD1H1qXKmU+p+dOY2xxZ+m9HADrg9f1pwW5ZFU8bBsEBh5jY/Sph1J5kfxCqWOTVpWFlvFxbH9agVKbgfOm4sg//AGKqZpAdicehoi3F2nTAm75XdAfWhHLMd/1qwSMM5H9KbiiPXhz512R1Mm/xFf8AD+6IaXYYCWNeIZA9dxTG6A/eR/Mb1Zw4GYpCp9DtTMJcZIVj5gYrux58bX4c6ftL/a/+ommQ79COKJ8+g/tVftaEkMBn8vP6c6onFvIcTwlG/GmxqiW0nZeKGZLlR92TZh86ynli5eeNP3XH+OB89gmYuy8cbn4rv9etULqNzAcTxrKn4lPKs32yS2fxtJGQeTjIHzG9W/tDI45OHLffB/qP61U4b+W9314f3EuDqNJuI7q0aSIMBxkEMORwKVD9nGDWEhByO9O+3kPKlXqNHFR08EvY2XQIGDLJtkhj/OoFEc7x8J812NY95rt9peqyQ3NlHNE8hMTr4TjOwz12rRj1zT58cfeW8h5d4uP1ryGpwzjNuuLJod4YlOWOR59aZIIn3V81cs0DvwvwHPI+dKZEt/H3LAeaUsOjzZo74K0JtIXdY5gkUu8EQyDVa6hagcJkKn1qffI67SKw9DXVH4buVxlTJ3EheDG+4+tWGaJlKlQV+FBkxhtgtSESE5WTh8wDWylq9PHanaDgsZEIHdtgeVTjTh5Ag1X3ag7gfGioz4AFIPxGa+ZllCb88afyKSKimegJp40JOAR8DVrqCMkEH61XG2W4QVf9DShpJZGlB2FkXMaNh1Kn4VJUV91ZWHoav4OhXHoeVDyxxDPCGikHVRtXStBKMqypr6CcvYsMAZeWDUO4ZeQ4gPKhxLPEPFwuvmpwanFdqDhZCD+F9qufw7jdHle6/wBE7y1cE+Hn6bH6VMgnYg/IUFc3cfF9ojIejVFNSSPaV2K9GG4r5uTBKL45NFJMLaFwC0bAjy/xVHtbRtiQcJ9KtWWC5UPHIGJ6qahcuoj4ZoRKv4vvCs4pN0xkxcxSjDhX9TsajwgjEcmAfutyrKe5gRj7Peqh/wBqcbfWqpdVgtSovIntwf8AVi8cZ+larDO/KK7NcwtnwuUb05VB1uUwSOL1FD2948kYeCWO5i55R9/pREd7Ax4Wd4GPmKq5r1K/qKhhdpnglAU/m2qzuEccS7Z8txVrRRyx+JklHw5/KgH094iZbWWWAjoviU/Ec6h7G+OGPnuEmyK+JNj5qcUwklTZhnHXkf7UG2rXdoc3dr3qDnLb7kfFedE2ur2F/tDcIzdUbZh8jWickrnHcv73FS7EmMUw4XG/rsf80FLYuDm3lII+62xoyeFWHgfhPkeRoKV5o9juo6cx/wCfCtYY8c/+udfJ/wC+n+BO+6ALmR4jw3cJYdSRms+W0gm8drLwN5ZrZ9uUgq+cfhYcS/3FDTWlncjiXMLfiTxL/cVst2N+ZV/gaaZsdkI5ItKlWTGe/O46+FaVW9mYGg06VWl7zMxIbOdsLSr1uld4Iv5Foe8w0jxTxLLE5Phdcj69KzpNKaJeC1k8J5QT7j/tatGZ2M0nA2cOcjPLerIZu8QqwG3QjavKaqGTFNvsQmjm3i7qVo5Y3gYeRx/ij7LUJ4F4BL7RH+F9mFHzGMgRTRK8fRX3HyPSgptMUP3lnLhukUv9GrfQ/EIYpeZV8yZRb6FtxFb3seYyUc1gXMN9YXGGdgp5ZXb61rRXix3Hs92ndS9FcYz8D1rUW4tmXuJ9x0Db16JbdT6ZVfdGVHLi6dgAZDn0q1bu54fCGYDrWjfaBFIe9sZFDdUzsaAhka2cw3KFGHmNqxjpHjntz9H0fYTvsPHrUinhcOpHQiroNcgaXBkZD9KrmZHOHQHyPOqn06CUZACmqyaCV+SpCU6N1dSLLlH730I3q2K7s5f3kjRv5OMfrXNC0a33jZ0/hNExykrwSqJl9djUR00FK546f8D3s6OW4kRMxuGA5Z3BoR9RjCfasIG8+YrPiu4rc4QSqvlzAqN7Pb3UeXDIRyeM7/Q12ZZ1jaqxWWyOkzllnMMhHhkifIb4igp7m+t/3sSXCDm8Wx+a/wBsUMksMZ4XRZV/GnhPzWiDdKqcUZ4wOjDl8+leTlKcclr+/udCSojBr5AIRlZesbDI+YO4pPqVjcHwKbWbyByh/tWZe3MNwxZrYCQffGx+tAvbzSjIkVj5MMHFbOCycy4FRtm5lhfvV2/MlaEGuh4sT8M68j0YfSuWtru6tTjvCo8j4l/uKIkktpSDco0DNylQ+E/Os56ZPqOzXvoNP1KJvZ5stz7qTYj4GsJrXULUuI3PdcijbirZLTA4lcTqPvKeFx/epw3lxDsjLcLjBR9n+nX5VcE4Kou/qBnxl0lMiFraXPvREgVoRa3dhe5vStwp5PjBFQaC31KRmtpTb3A/035f3FNHNNZuItQtuFTsJAOJTWklGa5XP8gF/tG5jw1tN4PwtuPrRdn2quIDw3C7Z884+dBNaxFTNalosjfg3VvlQwiWUlSwQ/k6/FTWHh4prlDto68arbXiBiitkcwd/rWRqenwSHvoxlhyLDf/AJCudks9Qtpe8tXx6qcZoiz7SXNs/dX0JHnkVMdLKHmxOwtPqGQXepWhwk5dPwSHI+RotddU4jnUwsfxjKn50RbPp+qRBoGXiP3QcGoy2RhBWRCUPmMis5Sg3U40w6dCYWG7Abi4T0ZTkVVJbzwtxR4f4HBqldL4G7yylaBvynw/SpHUL21HDeWolQf6kXP6UK1xB38mLg6Xs2ztp8neKVYSkHIx0FKn7N3cV5pzywklRKQeIYIOBSr1mjvwI2q4NF0Mx5R+07hVkwe9bY7daOjRuNWJINZdxMLi+uowgbgmcEcmXc706XE9tgSMTGeUnQfH+9eY1O5ykkRSs2ZHLA8agj4UPNHF3RdGJx93NNBcSSOEdeFsfI01zbtKpjVzG/SvlJVKmPkElBuoDFLCZouqsuSPWgZLeWNR3E3fxDlHIfEnwPP60HLqF9p12yTFkCnmnT5UfFqseoR4KoZR97GM19HGs2HzQfBFp9QKa/vVwImJK/dPvCkNWknjCT4c+RFSuIC7ZXiSQeRyKzphcxsS8JYfiHOvqQ12aS2uRLijRS5iYeJWx+ooyGVejBx59fnWTYXMUu0gAPXPOtmO0tpkBXP8Qr6ulw6h+aBnJot7xMHpUW8IBIB9RS9jdQeFi3rQsksts2GBwOv+K+/inKtuaJmGxSwE4JINWtbW0gzgb+VZnHFOvEDwn8S8qqkmuLUcWeJPxLXVHT4J+lIq0GXGiQSgtFI0b8wayb+DULVe8JIdeU0YyD8RWjb6ur7MRvRsd0rjZhv51wan4Ngy8pUyk66HLJewXQCXg9ll5CeMZjY+o6UPePfaaRLKqSxH3ZotwRXUXOkWV5lgvcSn76cj8R1rMfTbvTQwVe9t25hd1PxHSvO6j4Zn0/Kjuj8v7aNFP3MWPWradlFxCCAffQ4IrYsp7aVeBJIriJuaNgN8xWdeaHb3amWyCxynnGeR+Fc/Nb3VrLhw0bjrXD4WPMqi6Zdo7KfS0jIk0+RoSP8ATbdf8VmXEvjKX0Rt5Okg90/OhdM7R3lrhLpe/jHnswrqba70vWE4UdC5Hiik51zzWTA/OrXuBzExlj4Wl+0UbrJ/kcqmuq3UKYJ72I81ffPz6/OtK80SWzYvYOAhO8L7rWZwW7ScMqtZTHbzRq2hPHNe4g2x1SI59l+yfm0De63qB/arZZrK9XgkXuZum/8AI1kXGnNEeJhjG4ki3H0pEXKQCcBLu3Gzb+Jfnzq1plPzYxbqDTdXdiSAwuYuqkeICrIb+0vUEZGPON9wPh5ULazwXICRSkydIpjwn5NUbizDkiRGR/o315Go2Runwx2GGwiRu9gmMRHIKc/rRdt2g1KxISdRPF671gFb2D925kUdBsR8qZNQdiQxIb6UpYN683KCztrXUbDUPFCxgl68P9RV0jso+1jWVB99Of0riVuuEjjTfoV2NalnrLrhe94/ISbH61xz0jjzELO67PCD2GQ2/umUkjGN8ClUOzE4uNOkfg4ftiD/AMVpV6fRprBFP2NV0OG1TVXh1+8yzRyR3EgSVeYHEdj5itvSdbtdUxbXRjhuW2Dfcl/t8K57tNan9rXj8+KdyP8Aka5szPC+CSK6dT8Ow6uPPll7nMpNM9MaO50ibDcT2+dhnJj9R5itJLiDUou5dwkpGUdTji9Qa5Hs/wBrllRNP1cho28MVweY9DWhfQy6VLkZe2ZsjhO6HzFeN1Wiy4cvh5VUuz7M2UkyWqxMW9m1GPiYfu502P8A91hknT5V438LnwyDkf7GukW8h1O1FpeMDxD7KdetYF0sllM9hfRq6N7vF7sg/oa00s5Re3uv7wTIJ/aEyKGlQTJ+JedFR3cE8fFFIHX15j41zErXOmnjhYyW/wCFveT09aYXEVz9vaTGGbqOh+VfdjpNPrF+mXuuhlbj0OmuNLgvFE0J7uZfLrT2Vx7OwV2KHkc+7n+lYdrr5jIScd1KvUHwn+1Hx3kWoDiiZTIwIdCcE/3rOC1nwudSVr+B2pG89zhMjcehqr26N9mwwHMGsESXOmMONHe3b7p5p8KM4EuIxLG3Eh5OP616zRa/Bqo9aZErQY1nBO3eWsndv1WhpHnt/wB8pB6sOR+NDMZrc4OcDkasTVG4Qkvi+NdmTTKSuLJ4IvFBceJfs3PVeR+VDe03Fk4DglfPOxok902WiPypi4K8LgOOqkUoZckPLk5RIRa6pHLgcRU+RrRF2FwQcZ+lczLaqW4rZ8fkNNBqEsDcEmefWurZGauJSkdFLb2l0eP91IfvL1oK/wBOZ4SkyCePo45ih4r0Se6aIjvZYw2CSPKvj6z4Phz+ZcS9ylOjnbjRip4reTiXyPMUGbeWE8ZQ5X7y7EV1xa3uNyvA/QjaorbmNwSodTXm8uj1GnlWRWvctOzLsdeuokWO5X2iLzz4gPjWg8NtqsDezushx+7bYirn0TT77LRMbeY9V5fSgLjQr+y+0VS4HKSHf6jmK5Mmhl68f8FbvczzZ3dm3DEWyOSOeXwNCvcypMWwYZeRwMZ/oa2V1eVE7u/iE0Z++BhhSltLa/QvA4nUDl95axjlljlc1XzHwzHEtrcnhulEb9ZUHP4ir0e+s4wyOt1adM+ID+ooS60548tGS6jmvUVTbXNxbyA27kE8wevxFd+7Hlj5iNrXQ2oru0uIyc9yc8m5E+hqMumLcboQx6b7/XrVBuLC/VVkT2WQbBk91j5kVW9te2J40Y8HRkOVNZrTuHMeUTfIz2lzbnAHEvkwqPFGThgYj+lFQ648eI72LjX8a8xWikNhqC8UDgnqB0+IrZabxF+G7ft3Hva6nU9ggV0OUFuIe0tg5/KtKiOx9sLXSpY1wQZydv4VpV24ouMFGXU6Yu0YesRrdXl1HcRhGEr8Ei7q4ydj61yGpaZ3YJUFkHPqV/x612d25j1C6li93v3Dq249470He21veIWtfsLlfehfk/8ACf6V6JY4yiuDiladnnnetaykOOOI867XRtbzYpbXT9/asOGOQ80/Ka5bUY0WVlMfC2cMh6/Cg7G+ewmOPHA+zo3I/wCa+P8AE9EsuP6GsXfJ3DA2jN3YMls53Uc1PmPWjpO71OxFvdMrZ/czevkfI1zMOpsAO7k41YYGeo8j60VBecJLRAlT78R6/D1ryWTTyXPddzRMd4ZLdmtro5I25Vj3VsttNxIrEE5BziumlaPUrYYbMgH2bnbP5T61mFFlRo5BuOYPMVvp88oO+5LRkNMsw91c+R50PdC6tgrqSqndWFW3ds9u/Eu46GoxXZ7swTDjjboTy+Fe40eXFqsO2Rk04sO07tTOIhbXv28J6Mdx8DWnbXkVvLx28hCPzjk61yF1AYDxJuh5Hyq201Fo8I2GHk1fE1Pw54Mm7FwzTqj0CO7hnPi3A95TzxQN/btb3DIPdzlfUdKybO9En7thxLyQ8/ka1Tc9/bK77up4GHX0rr02vywezKv3M5RTBVlcE8Pzq1LrIw24qoKc5HI7ZzVAJyfOvoLO5Mig1pCNyOJfMcxVcjBwOIca+nMVQs/Cd9x1q0BHw0Z4T+lbqUoOyWisKyMXibI8uooyC8zsx5jrVTIOElvC2NivWqmypQMucj3h/WuyOVZFXcDTEqsR545irkmeLfIOaxUmKMVDE42+NHLNwYR+ZGcVnNRlxIdmnDKjt4fA3lR8F26bMc4rDSRcZQ/KrYbplbhPU4r589Ek92M0UzauLWxvkPexAM33l2NYN12YlgJlspSQN/CdxWpb3Ub+AkDHJqIWR1bCtuK5Mmix5eJKmVZyUtxOPs72HiI2412b50K9unAXUcYO+eRArt5obW92uYgSObr/AOb1j6jocgBeE96nM8PMfKvj5/huXDzHlDs4+WIk8anI6elXWeq3Vo2Md6nVTRc9mwOVP150DJHwHxKQehFc8Jyiw4ZrJ7Dqa8UREcvVDtQ1xYS2z8ShkI5Mpx+tCxQiTHFv5MpwRWpaXl5bKBIBdwdQR4l/vXTCeOb86p+6M2q6M7fsFPPPoUpnbiZbhlBx04VpVf2Nmt59Ile2QovfniU9G4V/xSrrf1s64elGI901tq96sihonuJOfTLHn6VRfQrKnhzwqNj1T+4rTutPMmo3LbEPK2QfjVkWksmFLbfdJGflXoFONJnPJWeb65bzIcyeLHut5j41gtnrvmvSNc0SRQ57pmQ80G/D6j0rhL2yaBmKqfD7ynmPWs80dy3IWOVOmU28rRnh4sDofKta1uGJyMh13I86w125GjLWZchSSMcj5f4r42o0y9cVx3RozpraQnMsIyW9+Pz9RUrpBcJ7RE3i8/6H1oGzuAjg4wRz3rWEYmXvocBvvDoa+Ll01eeAt3uZEhE6EH3h7y/1FZk0BjywOVPWtm9tjgyx+FxzHnWZxgqckeoNdegzvHLdH9xSQF3piPdyboaou7J4MSKCY23U9K02tYpYsq4ZevmKa0uPYXNvdKJrWTmD0+HlXrVs1ECIyroZltdNG4zz6Gui06/Fwj27+8y5Q9cjlWVqmj9wvtVowkt28ua0HbzNE6sGwVOVPlXK8H5JobSkridOsu53yP5VKRQFYhgMjix5+lDROkz8OQCQGXB5g0U8Z8PEfQDzqsOPa9vYysEE3iwBVqSgkji4SOfrUJLcn93u55ADehMsDjr1r66xwlGhpWbkEnFhWGRVxUAqAOID61j2t0wcIfECa2CBbynLAtjlXFlwODuI6oHktQjM6nDHcD8NUxrNI4UAsf50c6CQBtw3QedaE2myafp6yOQHkGWP4R5VEc98TJoxUlKtgnlRiSmRipXnyNCezPw97wnLnwrjnRUCJAOK4mEQPJcZZq1lFrpyASyFJCV8Q57Vel4+yOCHA8LefpQ51JAirDFwgDGX3NVAvPKpPE2+QCayu/Uh2bUV0ixjiOT1PrViEkd5G30NYc8vjDEniHXz9alDqEkbYJNaRxOriNSNS7gt7tf/AHEXDJ0kTb9KwL7R5EDMv28f405j41vQXS3eIwMs2wxVtzptzZgSAYU8yOlcmXR4cnVUyn7o4SS1mgPHC3/bV9rqqB+C5j7p+RYDb6V0FxbwXP7xeFz99dv0rMutJbHjQSoOTJzr5mbQZMXMOUTf6jveyDI+kOyFSDMd16+FaVC9gbdbbQpkViQbljv08K0qwXK5OyHpQTI5F3NkcpG3+dFRTnHCwyOm1Dy2xF1Kwbm5OPnVgV03ABr7KacUZB6tFIvCyKf51l6h2c0y/B7yFFbz4cH6irTKVbxAg+lTF2epzjqaSUl0Fwzg9U/6cFZGfT7qNgf9Nzgj51zV72c1HTyWntnCr98br9RXsTtHcJuqn0rIvLEqSYJ2jB5rnIPyNWvmiHa6HmVvJGBwucH+Kt3T7mJsJjDjl9p71Eaj2eku8sttHxj78K8OfiKxZNKvbU7xyqRyJHKvm6zRcOeLp7CUvc35I1nOO74G9SMGsfUNGkXM0SN5kYo20jubyPu5I2WUDnuAaaVJ7eTurhDw8s+R8j5V5peJinaNOKOejWSCTjCtjkwxWktpBdwdQT5qfD/iq7/TZHHeQqQf/wDVAW11PBLwFpEI23P6GvU6DUqStfujKSDoEm092iYiRDsUPUVn6jpyqTPag8BOSvUVr9/HdxiKVisn3Wz7p/tQ/E6sY5McQ6Hk1feajkiZqTTsybS6w8aPnAyoOeWeR+tdFpt1HfRiJz9oDj51hXVmHJkg2cb8PWhormS2mMgypzk4rjacXTNGlLlHYy2jS8UfKddlI24/T41lTIwEhfPHsMmtaC8t5XYNktsSucb1r2enLqtzH3hVGchS0iAhl64HnXTj1O31EJc8HKaVEz3oZo+JIxxY8zRc6v7aXB72VmyQPdWus1jsxDo8he3f/wBo+OPfBHnvWVZaRJPiYQsEZgsEAHilPQnyFbePCS3LoNp3Rp9nNLW5uBJKDIIgGLkYAPQCtC+sn1G4MZbu7WPeSRuW3QV0Fppa6XpywKA8rHikP4m/tQN7mAiKSDiT3nORw/Cvkylvk2jXbSMSS+tbNStrDGTjAZ/KuZu7RmmM4cOWOc+VdYmmWOoySG2tWQofEehNZ17o93aOSIi8Z5kbkVrim4PhmckznVDJGRKMMDkUfo9zHHqMIlUCMtwsT61P2RXYs67DY586FkhEZ4woGdwW8/hXW3Ga+ZK4Zqa/pn7J1PZC0Ew4kzyHmM1lsoHI59F/vXa3qNr/AGGhu0P28BAc8O+2x/vWNpHZm4umBIIXzcfyFY4cyjHzPoW4O+CvssOLWkjdQpdT869Am05bi3eJh7y4oHSeydnp1wtz4mlUbEmt/FcWp1ClO4G8INRpnlRVxevZyDEqvwkY60XLpN5ax98mWGOS7kV3lxpFpcymZ4UMh+/jf60o7IR+AjI5ZNbf8xNcE+H7mB2YOdOl8PCRMQRjrhaVbL2yWzFUAHF4jjz/APBSr5OaSlkbRvFUqBDCDIxAGSTUuA490UUpiHMHNWAK3uiutPgzrky2jAbJFP7PE43T51oSRb1EIw5oMfCrU32FRltp6g5VmHzqLWknBgkOPIitju1bYrg1W1u2crg01l9xUczd2bruiuufw7isG7FynEE4XB+62RXd3NszD3T8RWHdpNE3Cyqy/mFaxzOzKSOCuL2+tQTGXVQd0Dbr6iibXtNNNGscvj6HO+39RXR3djY3kYWeFR+ZG3Fc/ddkpIyZ7CdZkPONtia+dq9Ljy+aPD/vQlOupZPezQxCeGBLi2JwysMlD5UBLd6ffqTJad1J0I/rWlp73Fk+Lq2LxsOBvD7w8jUNT0a1/wDyLNsxnfB95fj6V8eGTLiyqL4kuj9yqTMmC906NzHOk6Mp2JANaHBpuoDh7zhlUeHK8/nWXc2fGeA4yOWapiMto4R2ICbhsb16TS6xyq+H3IaQZdWMLLmK4RZByySDmqNT0yP2CK4hbMxXhkHQsMfTnV8kYvM8ZVHUchSg0XU76ee1treSQOBhgfCSK+nOpIlX2MezuGttRYysWY74Y9fWvQOyVzJeX0crYIBxwZ5bdKzV/wClWvXEIcSW4kIxhiRj512PYnsRc6Igl1NszofCinKj59a4sk4KLtm0YtuzfutO/aEKrKoYBhzOc0Xaabb20hlVAX5Z8vQeVGhB8BT4xyrheV1R0bUCLDNJeNI6gRKMJvuaa70mzvoyk8ROeqsQRRlIVG99h7UZ9ppMOnRd1bfu+ZDcyfMnrULmzWVeFts1qVHhBPKmsju2Lajk5+zLd6O5wkZ5nmapPYiRnDmZJc9G2xXZFQelIYHStlqppcE+HEz9J0saZZG2L95xHLZG1GpGiDCqAPSrKWKwlJydsuiJ2pUiuaWKkZWWPIVWckY3q/gxUGWmmTQFcbSD4Uqe6GJRj8NKsZdS10IhcrzPLyqaowx4v0q6Mr3a7DOBVg4D5V1KXBmD93xHdgTSETLyJq0xqTnNOFI5PRYURCt1H1pcI8vpU/F5A0tjzFTYFZU/i29ag9rFMDxKKuK45GoEfCmKjOuOztpOvihH8SbGsO/7FysC1jdMjDkGOK65ZSuxJ+YqwOrcwPlRumuhLhFnk11Z63pM3BdwysjbcajI+NKLUYpnMUsQWUDccuL1H9q9YaKOVSpwwPNWFZV/2XsL0ZaFVYciBmsMrWSNTX7mfhtdDzW4t4Wj48MB+ID3fl5Vr9k9ItLq9E11GsvB7gKZV/WtyXsjwswVcqeYByDU7Ds/c6dJxW4yudkZtv8AFPTJvq+gKLTN+30rTYN4bKCP+GMCjY4YV3SFFJ6haVurCMBxvVw+FbSk+lnQkhAYFOKVIVkUKlil/OlSAbG9IU9LemA3WlSxSxQAqWKVLpQA1NmnJxUSd6YCzS4qXCc5J+VI86KAWaVNg0+KAAb398P4aVK9/fD+GlWT6lFsfD3a5XpTjhztUY5lWNc4OBin72M+ldaToyZh9sdSvNJ0NLnT5+5na6hj4uEHws2CN81F+2+nLqD2xsr0RJfewvc8C92sp5Dnkg/Cjdc0e312xS0kuGhVJkmDKM7qc43rOl7HwSQyxm7kxLqg1IkKNmH3Ph61pFQapispg7dKiazc6jpdzbWulziPjUAncgYbf3stnA6UZL2zso1AGnak8ggNzNEIAHt4QSONwSMZxkAZON6DvuxwvU1eEarPHbatIs0kPdqRHICp4geZ93GPWrtX7PyX+o3F7balLYSXlt7LdBIxIJY/TPutjbNG2DYWPrHbG0t7G5Glpc3lwth7Ws0EQeOBWB4GfP1xg7VKw7WWx0hpL4Svc2emw3t4yIOFg658O/PnttQM/ZOFBPHpupzadDdWaWdxGqK/eoi8KnJ5HGxxULnshHLE8UGrzW0c9hHY3ISJW71UGFbJ931ApVCuRbjWl7WaalykCQXtx4InmeCHjW3EgygfHIkb7ZrGk7Zz3Fjq8gtrjS/YLpYUna3EmxZRwspIHGc8ugo+Hs33F4bjTtbuLJZkgW7SJBmfuhhSG+5kbHGaVz2NF3Hq0I1Z0ttUulu2i7kHupAwOxzuDw4pJwQWgm67XabZ301s8dy0dtMsFxdpHmGGRuSs3PqM4G1Qm7dadaX01rLBekW9yLWacRZijc8stnkarvOxq3U96g1N4tN1C6W7ubMRAlpBgnhfOwJAzsaV12PgurfUYfb3QX9+l6T3f7srjwDfflz/AEorG+owztR2nPZyGzddPlu3urhIfsxsoJ3+LEch1pT9stItbqSKSK87uBkS5uBBmO2Z8YVznY7788VZ2i0X9vWUUKXhs5YLhLmKYIH4XXOMg4yN6ybrsc9097CdXdLDUpknvbcQAtI64yVbPhDEAkYNQoQoLNrtPrVxo9vZQWEUUl9qV0lrbmX3ELc3bHMAdKrGo6p2ft7247STwXFlDwezXVtFwSTM2xTu8nfJAGOdWa3pUGu2kEJuHs57SZZ7W4jAYwuvI4OxHpQU/ZGbUre6Op9oJ7q8nkikhmSMJHatGcqUjyR8d96S20kykwh+2ukw2NzdXEd5bvZyxxXFtLBiaMv7h4eoPmM1Qf8AqBo8feia21KA28qxXXeWpHs3EQFZ/IHO3Woz9ijepeTX2qma/vp4JZrhIAiBYTlUVMnHXJzVupdjo9Sj12NtQeL9tyQOxEee57vGw33zw+lNLGPknedt9KsL28tp4bzFjIsd1OkHFFDxYwS2eW9XTdrtKghvJnMxSzu0s5SqA5kbGMb7jcb1hHslqGq6n2jhu7ySy0zULqNmjWNWNwiqM8LZyu4waLvewvtc933OrvbWd3dx3b23cBsSJj72c8Jxy+FPbj9wsJsu2K3Gp61azaVexRaVj7RYSxfbJBA5E58I6jehdR/6hWltol1f2Wn3M89rPHDLbyKB3ZfcFiCRgjl67bURf9kHvpdcKaxNbwa0qd7EkQzG6gAENncEDBXqDzoUdgIf2Xqll+0FjOpPDJxQWqxpC0W44UBxg4G36mhLH3ANPau2tb+/kvriSC1trSGc20tsVljLnABOTxMTtw42qUnbfSYbK8urqG9tWsWjWe3mg4ZV7w4Q8Odwapv+xiapJfTX2pO897BBGZI4gvA8RyJAMnmelVXfYltSiv31HVzNe37QcdwluEVEibIVU4jz6nNKsYWbGj6/aa5JdxW8NzBNZOqTRXMXduvEMqceRFUN2o09dcTSJI7mKWSXuUmeLhieTGeEE7nbrjFEWGkLYa5q2qrOZG1R4maMrgRcC8OM53zz6VijsKo7Q/tg6kGYah7cFa2Bk5Y7syZzwjoOnrUpQtjsKse22j6pe21pAl4ntTvHFNLAViZ0zxLxcs4HSg27bRXWu6RZaVHK9teXMkUk80DBJVUHeNuR3FXWnYqK0ttJgOoNIumXU1xkxY73vM+HntjPPeqrDsZLYTaSDrPe2ejzPJbQG2wxDZ2ZuLcjOxx8qtKAjrDsfhUabi3NLIrKh2Pmlnaomm4sc6KECXv74fw0qa8OZR/DSrGXUpATyTJnwKy56HBpCcnkN/I7GiThlAIFVNb53BxXdGXHJztuzA7W63daTowubOUQymeOMySIGCqTucUBp3bf2X25tRuRe2dvNHFBf2kBUTMwJI4c9MdK19d0V9ZsVs3lMSpMkvEF4s8JzjFS1rTE1m3tomkNsLe5S4GEyCV6fPzraM4NJMEyuXtzpkJIlgvcRoj3DC3OLYN7vefhPpS1DtlpOmzzRStcyi3CmaSGAvGhb3QW5AnNB6j2a9tudQ7jVTa22q8HtkJiDE8PVWz4cj0NY2u9ntUebUbHSLW5FrfNC3CpRoZOHGSzHxJjHLfNVGEGOzpZu1Gn/tG609oLl57NS0xSEsqjh4uY8xy8zQh7XaR7Hc3T+1wravGksbxeNeP3dgetNc6MeDXE9smgOscHE0aYMXCuMc9wflWKnZ23S2vLV76KIXjwOe6tuBIzESdlz1z9auOOLJbRrjtrpUZk72O9j7lwk3HbMvc590v5A/Wi7vtnpemXdxbXBus2zKs0iQlkj4hsSRsBvQV52ai1WPWeDUFU6s8L54M913ePXfOPSm1DsjLex6uoveH9ptEf3eeDgx675xU7Md8haDLrtpbtpV/cWUz289mU4/a7ZtgxAB4NiQaIuu3OlWV3La3K3PFbuiTSRwM0cZbkSw2AOawdW7Oz3cupvLPwftBIUyEzwd2R675xVd3o7XcOqxi9CDUpYpCeDPd8HTnvnFHhYxbkdLqHbXRtOupoJpLgmAqsrxQsyIzclLDbNS7S65daPb2D2wjZ7m+it37wE+Bs5xg89q4fWbW9uLm/sbKK5WO/uo52QxKYmYY4m7zPhG2cYzmuo122i1uySAXbQSwzLNDKFzwOvI46jep8JRoe5Bmo9on07tQlhO0S2C2D3U0jA8SlTj6Y6Yqm47ZQtpTXdg0lsyTRLm7tnwyudiAMZz8dutZy6TcXd3cX+oanFLeS2xtY+6gHdxKeZ4WJ4s+tZ6dkp47Sa3F7FGk0sUndQxkRKUOchSxwW609kO4bkdaO3mkDUDZF7rjF17Iz9wTGsuccJblv0q6Tt1o0N/7E7zs/tAtu8SBjEZSfc48YyOtcsdAkaGaP2sDvdV/aRPd8t88HP9ay5rPUP2lFZW0V0lsurC9KSRr3YHMsJAdx5LjNT4ONjUzue1faO60eTS4bS4tLb224MUs92pZIlAznmP51V2b7apqgit9REaXE91Lb288CnuJ+7APECeWQdqA1i2i1i906aWRQljOZTG8fEJRjGKG7Yq+pdn0trCNhcxTo1t3Ix3Zzgn0GCalQg0kNZEbadvrCfWNMsrSxvLiDUOPFwIWxhTjKjHiGRueg361Hs723h1KRbPUleK7lu5beF0gYQPwk4Xj5cWBmg209Ib7RLnT7tbf9kRNCqPFxCRGADdRg4HP1qFp2fiitdOtxfh1sdRe+z3eOPiz4ee3PnUvHCv78yt6OgtO12kXuopZQvP8Aau8cFw0JEE7r7yo/InY/HFVaZ220XV762tLU3Ye74+4klt2RJCnvKGOxIx0rGsezXsw060l1QSaVpdw1xaW4h4ZA5JIDvncKWONhzq7S+za2CaAv7R7z9iPO4+yx33e59fDjPrmpeOJW5M7Golxyqk3SNnxDHrS71GHvA1ltYWWFzUOLzqJYdOdVtIM7E5+NUoisu4ts0wfoDVQlGMMaYsA2Qc09oWE5yMg1EnO9UCcLyOanxAjY0trHZTc/vB8KVNMcv8qVcs/Uy10KmkUDGMGombh67VmzXTpNIMjZiMfOh3vyvM4rvjG0YNo1/aFJxxj50i4YdDWA95G595T86ibqWMZjmI9Dyp7CW0bxWMnc4z5jaksXBujFR6HaudTtDLC+JY8qeZFadp2h06Y8BmRGPRjintkibQeZM+GVQw/NQV3plvOrcHhJ6HcUeJ4JdhIufLNM1rwqSjFSfpTUnEbVnNPZ3dmcw94MeW4oy21W4h2mCuOprRdJQcMuR5g4NBXMJHMAjrkVr4il1M6a6B8OpW8y4YDHUEU8thp1z4uEKfNawZ4fvRuR/Car9quouTksPOmoJ9GG/wB0acukKpPdykihmtJozhkDAeZNVR6zNuJVwBzPOiE1WGQb4351W2f1F5WUvAjZ8LK3xzVJR0PhncfGjybaXdJgreTbiqZIjniCiQD8Df0pr5iaBe/uBymB9GqptRu0XxBSvoa07fTjffu1kjxz2o6Lsoki4mPFnnmk5Y11Hsk+hy51RWOD4T8atjvlb74Nbs/Yq3K4h4UbPM5NZ0fYmV7wRrOwQnLHGyip/AkuobJ2W6eJryYRwrkdTnYVvjTkgTmWkPM+VH2OmW2mWoggTAA3J5n41C4yFKr9a5Nyb8vQ2UNq5MC644piiOR6Zqj2u5j5b48qfUoLlyXjUs2cD1rPIuIQA6MHP3V3reMXRk27NBNTnyQ5ar01LOxkP/Gs9DcMueAgeoqxDJwcRiB8zypv5oakzUW8YnCyAnng1FrydW34fkayDOuDlTH51UsvE/2bsMee1CQ95sHVSpxIfrTx65AH4OMZOxBPKgOIlAJnHPn1qhrZrlm7mPvPkKtKHcNzNddYhLEKwJHrREeqJw8YYEedYcfZ5VPezsA34VFRkf2RwiR8S8uEb09kHwh7pdzpYJ1uELqcjixSoTRX47N9iCshBB+ApV8nMqyNHVF3FGRfEe1TcLjPeNsfjWfNLMMj3vjTahcf/JXK55TOP1NUiQ+f0NdWOfBg0ATSuJDxKynzFQ9quFGI5s+ho58vvgHNVm2VvfiJ9QK6NyMWmBG/uI8koD/WhLi4gmGbiEqenCK2DpysMRFzIeS4zij7HsJqF/iSdlgQ9SPEflVborkjbJ9DlYL54GKpdng6Kxzitmx7S6naqoVjLH5Odj8DXb2HYHSbMBpIBcSfik3oi+7Nw3EfBHAuOQAGAKSywfDNPCmuTnrbtakqjvQYzyIcbZo4atbTx7+EeaHI+lZN3/091hpT7G8Xdk7rI+MetEWn/T7VogDPqcK46ICf1qvwX3Elk9i5pbWdgomQE8mB4TUJrCdV48mRehC5xVr9hZwc/tDJPPKbGjbTsvcWSDu9Rk+HT6VLcV0kLZLujDGnajMpmit2eMbFlH9KCOmXMhLosiLnDLwEkfCvTdOjaO3VHOWGxOKvlhUniVBxfSs1qXF0aeAmrPL/AP0/dMvGGmjJ5cS4q7T9Jvpb1Ed5BCh8cnCR8vWvRTbhscSfrmpdyo5c/hVPV2qBYVYPZwLHCqDOF5etFnI5CpJGOZqWAK4ZStnQlwBXHfY+z5nlREEZjiAdstzY451Zw5OTSxTbtUCRU/jJ8qqMWdulFYFRK9KE6BoEMCDOFBPnQ72cbb8C/StEx1Fox5Vam0KjKbT4854apk00EHxHf5Vtd3tTGIHmM1XiMnajmzpKhtwCBViaTbtyjya3zCn4RTiNVGwAp+ICgjC/YEXEGlOw3Cg1Y0IhTgiUIB5VrMu3KhpYC1NZG+ottdDHlDke8D8TQU8crbIMHzrZewXmzAnyoC+i1Dh4baFSPjW8JLsQ0XaLH3dpIvFk94cn1wKVW6bG8dsQ6lWLZIPwFKvmZv8AsZ0Q9KOD1OX/AOXvFbpO+D/3GkjnhBzy8qM1CwWTVLpupmc/qaO03QjLuRkGu1LHJcPkx7mdbxtM4AXNdDZaJJIAWXhHma2bDRorcZ4B9K1EhCjyrNxSfUpR9wGw0i3tDxCMM/4iK1kGBUAuBUwfOplyaLgsFKocQ+NODWdDskeVR4QedPmlmjoIqaME7UhBnmatpU9zCiKxKvKp0qWdqlsaF8qbFPT0rAE1KeS102eeHBlRcrkZGfhQH7ZltuKK5t5ppVdtliIcIoTJIXIz4xjcZHka2WRXUq6hlPQjIqEltBKwaSCN2DcQLKCc8s/oPpTTXcDObWVZvsIJJSnEHVce+A2Y/iOH9RVI7RxcQBtJWVQDM0as3d5Zlxy6FTnOCPLpWs1tbsHDQREOSXBQeIkYJPmcbVFbO1RkZbWFWjGIyIwOD4eXWmmgAoNSkeG5nnhSNYo0dUWTiyGGRkgc+W2/pmqV17MXfPZlYkIWY8e6kyNHspAJ3XrjY/KtJLW1jjeKO2iSN/fRUADfEdaSQQRoEjhjRRyVVAA3z/PenwIz11OeSxvp+6SJorYTRAOH5qxGfoNqkb6SzSBbpZpDcSd2pl7tWDbYyF24ee/wHUUeltbRq6JBEiPnjVUADfEdajHbW0QKx2sKAgghYwNjz/kPpQBlnXcWvf8AsgyyCSNBIWLL4ueFOD4D5j1qU2tiGRVNoSJmKQHvB4mDqni28Iy4Od+R9MnRadYw24t1tITEMbMgOSORPmfWrJbeCVCrwxupBGGQEYPOnaAxk18LKY57V2MbN3rRAsEHG6gA4wfc3JI/tJ9SvBY6tK0UcUlpEGjVXDgEpxDJ2zz5VpLZ2yMjLbRK0YIQhB4QeePL/NKOytYonijtYUikGHjWMBX+I61VoRl3moXdjYORG0s6xNKWn4U4VGByXIO55Z/pVZ10xCSSaIi3iQP3gwXfaQkcPT9351qnTbAoqexW/AjcSqYhgHzxUxZ2wcSdxFxAcIPAM432/U/U0tyAypdT7vvO9sTxQAvPwyghFAUkg48Rw4225HetB7cdOVWJa2kMXdR2sSx4IKKgAIPMY9amzE9BTv2FQA8fdNgdd6VTuc94PhSrmn6maLoZy6GJLhpWAw7FtvWte2so4FwqgUTCo7lP4R/KrOGurfaM65KwoFPvU+GkRilYxgPOnCU49aRNSA+PSnxTA560xbFLkZLlyps+lR4x5UuIGnQrJZpg1RzTg0UFk80s1HNPv0pUMfO9Pmm3pClQDjJYAdawB2pSHU9Rs7uJmaC7W2tIrdC0k5MQc7Zxtk77DArWv7KHUtPnsbnj7mdCrlG4WHqD0NZI7K2EcakXd6LpLg3K3xkUzd5w8G5K8JHDtjFVFR7hYLL26tI9TUhXk0o2HtTTRxEvGwkKNxDoBjfbOaPPazTBqg08pc8RuRa98I/shKVDBeLPUHyoX/0jowt5LdVnVJbM2b4k3KFy5PL3ixJz61aezum96JB3/ELxb339u9VQo6csDlV7YdhbgW/7UXunyavZPFA1/BNCmnLghZlm2QkZ3weLOMcq0O0erXGi6fbtBGk15dXEdrDx5CCR9uIjngc8VG70WxvdbtdZniLXdopWIhsDBzzHUjJx5U91plrf6SumXiz3EKcPDK8h70Mu4fj58XrQorgW4z7TtO1lcXdtql9bagYLiK3D2cTRuryErh0Y4wCOYJ26VZP2yhXUreytdLvLvvLie3dowoIeIZbhBO/zxt9KR7K6dKlz7RPe3MtyYi88s/2imMkoVONsEmpQ9mNOgMDQvdrLb3L3SSd8eMu4w+T1BHMVW2AbiiLt3aDs9b6ze6fdW0c7OAoKEAKd2DEjPw5kg4BouXtdpkd6LVFuZg08duZ44vs1lkwVUknOcEE7frQn/ojSHt47cteCKJZURROfCknvoPJf81RL2Nll1yK6injhs47mG4KKz8TGNcDiXPCWOB4ttunWjbjHZ1bHG2c02acpkk5xS7sedZAN05U9Lg9afHrQBA1HY9as4c9abgHnRYANyMSD4Uqe8GJR/DSrnl1LXQ0YFzbx/wAI/lVmNqphniEEYMqAhRsWHlU+/h/3U/5CtbESxSIqPfw/7qf8hTd/F/up/wAhTsRLFMaj38J5yJ/yFLvocbSp/wAhTsCeBTMinriqzcJ/uJ/ypxNEecqZ/iFMQgjA86coR1pd/Fj96n/IUjPF/up/yFG4VDAH1qQFR7+L/dT6imM0X+4v/KnYFpAApwc1UJoj/qp/yFIzwgbSr9angZadhUMmqjcqd+8X60wnUD96v1FNJCst35nNVniJPlUe+Q/6ij51HvEz+9X61SaEWAACmAz7oNJZYVHvqfnUvaYsfvFosKI8JzyqDyBeu1TM0RG0q/M1S8gz+8T5U013E0SEgbcLSEnXPyqvjBGO8UD404CHnMo9M1dxFyWrICedWB1H3hVHBB1mBPxp+7g6TL9RUNxKVl/GPOomQVSUjztcfRhUSsQ5SA+vFR5fcdsI7xepqQIPXFZ8gwPDItMl0ynhKkeuKbin0YbjSIGOdRPFyDCgzdHG3Onim4jliAPU1O35jsjd570Z/DSprlg0gIIO3Q0q5ZdS0f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73" name="正方形/長方形 7"/>
          <p:cNvSpPr>
            <a:spLocks noChangeArrowheads="1"/>
          </p:cNvSpPr>
          <p:nvPr/>
        </p:nvSpPr>
        <p:spPr bwMode="auto">
          <a:xfrm>
            <a:off x="0" y="645795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/>
              <a:t>http://www.bloomberg.com/news/articles/2015-06-04/help-wanted-black-belts-in-data</a:t>
            </a:r>
            <a:endParaRPr lang="ja-JP" altLang="en-US" dirty="0"/>
          </a:p>
        </p:txBody>
      </p:sp>
      <p:pic>
        <p:nvPicPr>
          <p:cNvPr id="82946" name="Picture 2" descr="http://assets.bwbx.io/images/iBsULKFzBIsU/v1/488x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96975"/>
            <a:ext cx="3312368" cy="2210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55DD52-DC4F-46A0-B709-8E8B791FD312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95536" y="1556792"/>
            <a:ext cx="55643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Python</a:t>
            </a:r>
            <a:r>
              <a:rPr lang="ja-JP" altLang="en-US" sz="2400" dirty="0" smtClean="0"/>
              <a:t>はデータサイエンティストの必需品</a:t>
            </a:r>
          </a:p>
          <a:p>
            <a:endParaRPr lang="ja-JP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5465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Why Python (6)?</a:t>
            </a:r>
            <a:endParaRPr lang="ja-JP" altLang="en-US" dirty="0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/>
              <a:t>キーワード（覚えるべき予約語）</a:t>
            </a:r>
            <a:r>
              <a:rPr lang="ja-JP" altLang="en-US" dirty="0" smtClean="0"/>
              <a:t>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33</a:t>
            </a:r>
            <a:r>
              <a:rPr lang="ja-JP" altLang="en-US" dirty="0" smtClean="0"/>
              <a:t>個</a:t>
            </a:r>
            <a:r>
              <a:rPr lang="en-US" altLang="ja-JP" dirty="0" smtClean="0"/>
              <a:t> (</a:t>
            </a:r>
            <a:r>
              <a:rPr lang="en-US" altLang="ja-JP" dirty="0" err="1" smtClean="0"/>
              <a:t>Pyhon</a:t>
            </a:r>
            <a:r>
              <a:rPr lang="en-US" altLang="ja-JP" dirty="0" smtClean="0"/>
              <a:t> 3.4) </a:t>
            </a:r>
            <a:r>
              <a:rPr lang="ja-JP" altLang="en-US" dirty="0" smtClean="0"/>
              <a:t>と</a:t>
            </a:r>
            <a:r>
              <a:rPr lang="ja-JP" altLang="en-US" dirty="0" smtClean="0"/>
              <a:t>圧倒的に少ない．</a:t>
            </a:r>
            <a:endParaRPr lang="en-US" altLang="ja-JP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107504" y="2924944"/>
            <a:ext cx="88569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False </a:t>
            </a:r>
            <a:r>
              <a:rPr lang="en-US" altLang="ja-JP" sz="2800" dirty="0" smtClean="0">
                <a:solidFill>
                  <a:srgbClr val="FF0000"/>
                </a:solidFill>
              </a:rPr>
              <a:t>	</a:t>
            </a:r>
            <a:r>
              <a:rPr lang="ja-JP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ja-JP" sz="2800" dirty="0" smtClean="0">
                <a:solidFill>
                  <a:srgbClr val="FF0000"/>
                </a:solidFill>
              </a:rPr>
              <a:t>None	  True		  and		   as </a:t>
            </a:r>
          </a:p>
          <a:p>
            <a:r>
              <a:rPr lang="en-US" altLang="ja-JP" sz="2800" dirty="0" smtClean="0">
                <a:solidFill>
                  <a:srgbClr val="FF0000"/>
                </a:solidFill>
              </a:rPr>
              <a:t>assert	 break	  class	 continue	   </a:t>
            </a:r>
            <a:r>
              <a:rPr lang="en-US" altLang="ja-JP" sz="2800" dirty="0" smtClean="0">
                <a:solidFill>
                  <a:srgbClr val="FF0000"/>
                </a:solidFill>
              </a:rPr>
              <a:t>def</a:t>
            </a:r>
          </a:p>
          <a:p>
            <a:r>
              <a:rPr lang="en-US" altLang="ja-JP" sz="2800" dirty="0" smtClean="0">
                <a:solidFill>
                  <a:srgbClr val="FF0000"/>
                </a:solidFill>
              </a:rPr>
              <a:t>del </a:t>
            </a:r>
            <a:r>
              <a:rPr lang="en-US" altLang="ja-JP" sz="2800" dirty="0" smtClean="0">
                <a:solidFill>
                  <a:srgbClr val="FF0000"/>
                </a:solidFill>
              </a:rPr>
              <a:t>		</a:t>
            </a:r>
            <a:r>
              <a:rPr lang="en-US" altLang="ja-JP" sz="2800" dirty="0" err="1" smtClean="0">
                <a:solidFill>
                  <a:srgbClr val="FF0000"/>
                </a:solidFill>
              </a:rPr>
              <a:t>elif</a:t>
            </a:r>
            <a:r>
              <a:rPr lang="en-US" altLang="ja-JP" sz="2800" dirty="0" smtClean="0">
                <a:solidFill>
                  <a:srgbClr val="FF0000"/>
                </a:solidFill>
              </a:rPr>
              <a:t> 		  else 	 except 	   finally </a:t>
            </a:r>
          </a:p>
          <a:p>
            <a:r>
              <a:rPr lang="en-US" altLang="ja-JP" sz="2800" dirty="0" smtClean="0">
                <a:solidFill>
                  <a:srgbClr val="FF0000"/>
                </a:solidFill>
              </a:rPr>
              <a:t>for 		from 		  global	 if		   import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r>
              <a:rPr lang="en-US" altLang="ja-JP" sz="2800" dirty="0" smtClean="0">
                <a:solidFill>
                  <a:srgbClr val="FF0000"/>
                </a:solidFill>
              </a:rPr>
              <a:t>in </a:t>
            </a:r>
            <a:r>
              <a:rPr lang="en-US" altLang="ja-JP" sz="2800" dirty="0" smtClean="0">
                <a:solidFill>
                  <a:srgbClr val="FF0000"/>
                </a:solidFill>
              </a:rPr>
              <a:t>		is 		  lambda 	 nonlocal 	   not </a:t>
            </a:r>
          </a:p>
          <a:p>
            <a:r>
              <a:rPr lang="en-US" altLang="ja-JP" sz="2800" dirty="0" smtClean="0">
                <a:solidFill>
                  <a:srgbClr val="FF0000"/>
                </a:solidFill>
              </a:rPr>
              <a:t>or 		pass		  raise	 </a:t>
            </a:r>
            <a:r>
              <a:rPr lang="en-US" altLang="ja-JP" sz="2800" dirty="0" smtClean="0">
                <a:solidFill>
                  <a:srgbClr val="FF0000"/>
                </a:solidFill>
              </a:rPr>
              <a:t>return </a:t>
            </a:r>
            <a:r>
              <a:rPr lang="en-US" altLang="ja-JP" sz="2800" dirty="0" smtClean="0">
                <a:solidFill>
                  <a:srgbClr val="FF0000"/>
                </a:solidFill>
              </a:rPr>
              <a:t>	   try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r>
              <a:rPr lang="en-US" altLang="ja-JP" sz="2800" dirty="0" smtClean="0">
                <a:solidFill>
                  <a:srgbClr val="FF0000"/>
                </a:solidFill>
              </a:rPr>
              <a:t>while </a:t>
            </a:r>
            <a:r>
              <a:rPr lang="en-US" altLang="ja-JP" sz="2800" dirty="0" smtClean="0">
                <a:solidFill>
                  <a:srgbClr val="FF0000"/>
                </a:solidFill>
              </a:rPr>
              <a:t>		with 		  yield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Why Python (7)?</a:t>
            </a:r>
            <a:endParaRPr lang="ja-JP" altLang="en-US" dirty="0" smtClean="0"/>
          </a:p>
        </p:txBody>
      </p:sp>
      <p:sp>
        <p:nvSpPr>
          <p:cNvPr id="512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ja-JP" altLang="en-US" sz="2800" dirty="0" smtClean="0"/>
              <a:t>字下げの強要で，誰でも読みやすいプログラム</a:t>
            </a:r>
            <a:endParaRPr lang="en-US" altLang="ja-JP" sz="28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altLang="ja-JP" sz="25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s-ES" altLang="ja-JP" sz="2500" dirty="0" smtClean="0">
                <a:solidFill>
                  <a:schemeClr val="tx2"/>
                </a:solidFill>
              </a:rPr>
              <a:t>if (x &gt; 1) { y=x+1;                            </a:t>
            </a:r>
            <a:r>
              <a:rPr lang="ja-JP" altLang="en-US" sz="2500" dirty="0" smtClean="0">
                <a:solidFill>
                  <a:schemeClr val="tx2"/>
                </a:solidFill>
              </a:rPr>
              <a:t>（行儀の悪い）</a:t>
            </a:r>
            <a:r>
              <a:rPr lang="es-ES" altLang="ja-JP" sz="2500" dirty="0" smtClean="0">
                <a:solidFill>
                  <a:schemeClr val="tx2"/>
                </a:solidFill>
              </a:rPr>
              <a:t>C++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s-ES" altLang="ja-JP" sz="2500" dirty="0" smtClean="0">
                <a:solidFill>
                  <a:schemeClr val="tx2"/>
                </a:solidFill>
              </a:rPr>
              <a:t>  z=x+y; }  else { y=0; z=0; }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ja-JP" sz="2500" dirty="0" smtClean="0"/>
              <a:t/>
            </a:r>
            <a:br>
              <a:rPr lang="en-US" altLang="ja-JP" sz="2500" dirty="0" smtClean="0"/>
            </a:br>
            <a:endParaRPr lang="en-US" altLang="ja-JP" sz="25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s-ES" altLang="ja-JP" sz="2500" dirty="0" smtClean="0">
                <a:solidFill>
                  <a:schemeClr val="tx2"/>
                </a:solidFill>
              </a:rPr>
              <a:t>if x &gt; 1:                                          Python</a:t>
            </a:r>
            <a:r>
              <a:rPr lang="ja-JP" altLang="en-US" sz="2500" dirty="0" smtClean="0">
                <a:solidFill>
                  <a:schemeClr val="tx2"/>
                </a:solidFill>
              </a:rPr>
              <a:t>だと誰でも</a:t>
            </a:r>
            <a:endParaRPr lang="es-ES" altLang="ja-JP" sz="25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s-ES" altLang="ja-JP" sz="2500" dirty="0" smtClean="0">
                <a:solidFill>
                  <a:schemeClr val="tx2"/>
                </a:solidFill>
              </a:rPr>
              <a:t>         y=x+1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ja-JP" altLang="es-ES" sz="2500" dirty="0" smtClean="0">
                <a:solidFill>
                  <a:schemeClr val="tx2"/>
                </a:solidFill>
              </a:rPr>
              <a:t>　      </a:t>
            </a:r>
            <a:r>
              <a:rPr lang="es-ES" altLang="ja-JP" sz="2500" dirty="0" smtClean="0">
                <a:solidFill>
                  <a:schemeClr val="tx2"/>
                </a:solidFill>
              </a:rPr>
              <a:t>z=x+y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s-ES" altLang="ja-JP" sz="2500" dirty="0" smtClean="0">
                <a:solidFill>
                  <a:schemeClr val="tx2"/>
                </a:solidFill>
              </a:rPr>
              <a:t>else: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s-ES" altLang="ja-JP" sz="2500" dirty="0" smtClean="0">
                <a:solidFill>
                  <a:schemeClr val="tx2"/>
                </a:solidFill>
              </a:rPr>
              <a:t>         y=z=0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s-ES" altLang="ja-JP" sz="25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s-ES" altLang="ja-JP" sz="25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altLang="ja-JP" sz="25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ja-JP" altLang="en-US" sz="2500" dirty="0" smtClean="0"/>
          </a:p>
        </p:txBody>
      </p:sp>
      <p:cxnSp>
        <p:nvCxnSpPr>
          <p:cNvPr id="7" name="直線コネクタ 6"/>
          <p:cNvCxnSpPr/>
          <p:nvPr/>
        </p:nvCxnSpPr>
        <p:spPr>
          <a:xfrm rot="5400000">
            <a:off x="178594" y="5464969"/>
            <a:ext cx="19288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1143000" y="6215063"/>
            <a:ext cx="1000125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テキスト ボックス 18"/>
          <p:cNvSpPr txBox="1">
            <a:spLocks noChangeArrowheads="1"/>
          </p:cNvSpPr>
          <p:nvPr/>
        </p:nvSpPr>
        <p:spPr bwMode="auto">
          <a:xfrm>
            <a:off x="2214563" y="6000750"/>
            <a:ext cx="5316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Calibri" pitchFamily="34" charset="0"/>
              </a:rPr>
              <a:t>この高さ（インデント）がそろっていないとエラーする！</a:t>
            </a:r>
          </a:p>
        </p:txBody>
      </p:sp>
      <p:cxnSp>
        <p:nvCxnSpPr>
          <p:cNvPr id="8" name="直線コネクタ 7"/>
          <p:cNvCxnSpPr/>
          <p:nvPr/>
        </p:nvCxnSpPr>
        <p:spPr>
          <a:xfrm rot="5400000">
            <a:off x="-714375" y="5214938"/>
            <a:ext cx="2428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500063" y="6357938"/>
            <a:ext cx="1643062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Why Python (8)?</a:t>
            </a:r>
            <a:endParaRPr lang="ja-JP" altLang="en-US" dirty="0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ja-JP" altLang="en-US" dirty="0" smtClean="0"/>
              <a:t>短時間で開発可能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（行数が短く，モジュール豊富）</a:t>
            </a:r>
            <a:endParaRPr lang="en-US" altLang="ja-JP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0" y="3429000"/>
            <a:ext cx="4572000" cy="32624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000" dirty="0" smtClean="0"/>
              <a:t>“Hello, world!”</a:t>
            </a:r>
            <a:r>
              <a:rPr lang="ja-JP" altLang="en-US" sz="2000" dirty="0" smtClean="0"/>
              <a:t>と出力するプログラム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endParaRPr lang="en-US" altLang="ja-JP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000" dirty="0" smtClean="0"/>
              <a:t>C++</a:t>
            </a:r>
            <a:r>
              <a:rPr lang="ja-JP" altLang="en-US" sz="2000" dirty="0" smtClean="0"/>
              <a:t>版（覚える必要なし！）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dirty="0" smtClean="0">
                <a:solidFill>
                  <a:schemeClr val="tx2"/>
                </a:solidFill>
              </a:rPr>
              <a:t>#include &lt;</a:t>
            </a:r>
            <a:r>
              <a:rPr lang="en-US" altLang="ja-JP" dirty="0" err="1" smtClean="0">
                <a:solidFill>
                  <a:schemeClr val="tx2"/>
                </a:solidFill>
              </a:rPr>
              <a:t>iostream</a:t>
            </a:r>
            <a:r>
              <a:rPr lang="en-US" altLang="ja-JP" dirty="0" smtClean="0">
                <a:solidFill>
                  <a:schemeClr val="tx2"/>
                </a:solidFill>
              </a:rPr>
              <a:t>&gt;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>
                <a:solidFill>
                  <a:schemeClr val="tx2"/>
                </a:solidFill>
              </a:rPr>
              <a:t>    </a:t>
            </a:r>
            <a:r>
              <a:rPr lang="ja-JP" altLang="en-US" dirty="0" smtClean="0">
                <a:solidFill>
                  <a:schemeClr val="tx2"/>
                </a:solidFill>
              </a:rPr>
              <a:t> </a:t>
            </a:r>
            <a:r>
              <a:rPr lang="en-US" altLang="ja-JP" dirty="0" err="1" smtClean="0">
                <a:solidFill>
                  <a:schemeClr val="tx2"/>
                </a:solidFill>
              </a:rPr>
              <a:t>int</a:t>
            </a:r>
            <a:r>
              <a:rPr lang="en-US" altLang="ja-JP" dirty="0" smtClean="0">
                <a:solidFill>
                  <a:schemeClr val="tx2"/>
                </a:solidFill>
              </a:rPr>
              <a:t> main() {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>
                <a:solidFill>
                  <a:schemeClr val="tx2"/>
                </a:solidFill>
              </a:rPr>
              <a:t>        std::</a:t>
            </a:r>
            <a:r>
              <a:rPr lang="en-US" altLang="ja-JP" dirty="0" err="1" smtClean="0">
                <a:solidFill>
                  <a:schemeClr val="tx2"/>
                </a:solidFill>
              </a:rPr>
              <a:t>cout</a:t>
            </a:r>
            <a:r>
              <a:rPr lang="en-US" altLang="ja-JP" dirty="0" smtClean="0">
                <a:solidFill>
                  <a:schemeClr val="tx2"/>
                </a:solidFill>
              </a:rPr>
              <a:t> &lt;&lt; "Hello, world!" &lt;&lt; std::</a:t>
            </a:r>
            <a:r>
              <a:rPr lang="en-US" altLang="ja-JP" dirty="0" err="1" smtClean="0">
                <a:solidFill>
                  <a:schemeClr val="tx2"/>
                </a:solidFill>
              </a:rPr>
              <a:t>endl</a:t>
            </a:r>
            <a:r>
              <a:rPr lang="en-US" altLang="ja-JP" dirty="0" smtClean="0">
                <a:solidFill>
                  <a:schemeClr val="tx2"/>
                </a:solidFill>
              </a:rPr>
              <a:t>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>
                <a:solidFill>
                  <a:schemeClr val="tx2"/>
                </a:solidFill>
              </a:rPr>
              <a:t>       return 0;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dirty="0" smtClean="0">
                <a:solidFill>
                  <a:schemeClr val="tx2"/>
                </a:solidFill>
              </a:rPr>
              <a:t>     }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4357654" y="3429000"/>
            <a:ext cx="478634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400" dirty="0" smtClean="0"/>
              <a:t>Python 3 </a:t>
            </a:r>
            <a:r>
              <a:rPr lang="ja-JP" altLang="en-US" sz="2400" dirty="0" smtClean="0"/>
              <a:t>版</a:t>
            </a:r>
            <a:endParaRPr lang="en-US" altLang="ja-JP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600" dirty="0" smtClean="0">
                <a:solidFill>
                  <a:srgbClr val="FF0000"/>
                </a:solidFill>
              </a:rPr>
              <a:t>print </a:t>
            </a:r>
            <a:r>
              <a:rPr lang="ja-JP" altLang="en-US" sz="3600" dirty="0" smtClean="0">
                <a:solidFill>
                  <a:srgbClr val="FF0000"/>
                </a:solidFill>
              </a:rPr>
              <a:t>（ </a:t>
            </a:r>
            <a:r>
              <a:rPr lang="en-US" altLang="ja-JP" sz="3600" dirty="0" smtClean="0">
                <a:solidFill>
                  <a:srgbClr val="FF0000"/>
                </a:solidFill>
              </a:rPr>
              <a:t>“</a:t>
            </a:r>
            <a:r>
              <a:rPr lang="en-US" altLang="ja-JP" sz="3600" dirty="0" smtClean="0">
                <a:solidFill>
                  <a:srgbClr val="FF0000"/>
                </a:solidFill>
              </a:rPr>
              <a:t>Hello</a:t>
            </a:r>
            <a:r>
              <a:rPr lang="en-US" altLang="ja-JP" sz="3600" dirty="0" smtClean="0">
                <a:solidFill>
                  <a:srgbClr val="FF0000"/>
                </a:solidFill>
              </a:rPr>
              <a:t>, world</a:t>
            </a:r>
            <a:r>
              <a:rPr lang="en-US" altLang="ja-JP" sz="3600" dirty="0" smtClean="0">
                <a:solidFill>
                  <a:srgbClr val="FF0000"/>
                </a:solidFill>
              </a:rPr>
              <a:t>!”)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ja-JP" sz="3600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400" dirty="0" smtClean="0"/>
              <a:t>python 2</a:t>
            </a:r>
            <a:r>
              <a:rPr lang="ja-JP" altLang="en-US" sz="2400" dirty="0" smtClean="0"/>
              <a:t>版</a:t>
            </a:r>
            <a:endParaRPr lang="en-US" altLang="ja-JP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3600" dirty="0" smtClean="0">
                <a:solidFill>
                  <a:srgbClr val="FF0000"/>
                </a:solidFill>
              </a:rPr>
              <a:t>print “Hello, world”</a:t>
            </a:r>
            <a:endParaRPr lang="en-US" altLang="ja-JP" sz="3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425</Words>
  <Application>Microsoft Office PowerPoint</Application>
  <PresentationFormat>画面に合わせる (4:3)</PresentationFormat>
  <Paragraphs>108</Paragraphs>
  <Slides>19</Slides>
  <Notes>14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Office テーマ</vt:lpstr>
      <vt:lpstr>なぜ今Pythonか？ Pythonをお薦めする18の理由</vt:lpstr>
      <vt:lpstr>Why Python (1) ?</vt:lpstr>
      <vt:lpstr>Why Python (2) ?</vt:lpstr>
      <vt:lpstr>Why Python (3) ?</vt:lpstr>
      <vt:lpstr>Why Python (4)?</vt:lpstr>
      <vt:lpstr>Why Python (5)?</vt:lpstr>
      <vt:lpstr>Why Python (6)?</vt:lpstr>
      <vt:lpstr>Why Python (7)?</vt:lpstr>
      <vt:lpstr>Why Python (8)?</vt:lpstr>
      <vt:lpstr>Why Python (9)?</vt:lpstr>
      <vt:lpstr>Why Python (10)?</vt:lpstr>
      <vt:lpstr>Why Python (11)?</vt:lpstr>
      <vt:lpstr>Why Python (12)?</vt:lpstr>
      <vt:lpstr>Why Python (13)?</vt:lpstr>
      <vt:lpstr>Why Python (14)?</vt:lpstr>
      <vt:lpstr>Why Python (15)?</vt:lpstr>
      <vt:lpstr>Why Python (16)?</vt:lpstr>
      <vt:lpstr>Why Python (17)?</vt:lpstr>
      <vt:lpstr>Why Python (18)?</vt:lpstr>
    </vt:vector>
  </TitlesOfParts>
  <Company>logopt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Python入門</dc:title>
  <dc:creator>kubo</dc:creator>
  <cp:lastModifiedBy>kubo</cp:lastModifiedBy>
  <cp:revision>221</cp:revision>
  <dcterms:created xsi:type="dcterms:W3CDTF">2007-08-01T03:08:30Z</dcterms:created>
  <dcterms:modified xsi:type="dcterms:W3CDTF">2015-08-27T21:02:06Z</dcterms:modified>
</cp:coreProperties>
</file>