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32" r:id="rId3"/>
    <p:sldId id="275" r:id="rId4"/>
    <p:sldId id="274" r:id="rId5"/>
    <p:sldId id="276" r:id="rId6"/>
    <p:sldId id="277" r:id="rId7"/>
    <p:sldId id="257" r:id="rId8"/>
    <p:sldId id="262" r:id="rId9"/>
    <p:sldId id="289" r:id="rId10"/>
    <p:sldId id="290" r:id="rId11"/>
    <p:sldId id="263" r:id="rId12"/>
    <p:sldId id="331" r:id="rId13"/>
    <p:sldId id="291" r:id="rId14"/>
    <p:sldId id="292" r:id="rId15"/>
    <p:sldId id="293" r:id="rId16"/>
    <p:sldId id="294" r:id="rId17"/>
    <p:sldId id="305" r:id="rId18"/>
    <p:sldId id="260" r:id="rId19"/>
    <p:sldId id="261" r:id="rId20"/>
    <p:sldId id="258" r:id="rId21"/>
    <p:sldId id="259" r:id="rId22"/>
    <p:sldId id="264" r:id="rId23"/>
    <p:sldId id="296" r:id="rId24"/>
    <p:sldId id="297" r:id="rId25"/>
    <p:sldId id="298" r:id="rId26"/>
    <p:sldId id="299" r:id="rId27"/>
    <p:sldId id="295" r:id="rId28"/>
    <p:sldId id="300" r:id="rId29"/>
    <p:sldId id="301" r:id="rId30"/>
    <p:sldId id="302" r:id="rId31"/>
    <p:sldId id="303" r:id="rId32"/>
    <p:sldId id="304" r:id="rId33"/>
    <p:sldId id="306" r:id="rId34"/>
    <p:sldId id="307" r:id="rId35"/>
    <p:sldId id="273" r:id="rId36"/>
    <p:sldId id="308" r:id="rId37"/>
    <p:sldId id="266" r:id="rId38"/>
    <p:sldId id="267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268" r:id="rId51"/>
    <p:sldId id="26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9" r:id="rId60"/>
    <p:sldId id="330" r:id="rId6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7" autoAdjust="0"/>
  </p:normalViewPr>
  <p:slideViewPr>
    <p:cSldViewPr>
      <p:cViewPr varScale="1">
        <p:scale>
          <a:sx n="98" d="100"/>
          <a:sy n="98" d="100"/>
        </p:scale>
        <p:origin x="11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F23B-8BE1-4F43-9833-C120DDAA19DA}" type="datetimeFigureOut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3057A-7835-4DFB-BC6B-78469A897B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81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3C9B6-7553-466F-B578-EEAD835ACCAA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57250"/>
            <a:ext cx="4614863" cy="3462338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8835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884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87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05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5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B6F8C-1C87-4238-8CC8-70B9AF1A4BA8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289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23966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51AA0-94EC-4A9C-825F-A98D325B3AA3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290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1005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52082-502F-4497-8949-4D6DF44F2F44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291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6220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773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310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75631-B8E6-4AD3-8D22-76A500B0067B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9197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E4D57-8A75-49B2-800B-44E850AAE5AF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57250"/>
            <a:ext cx="4614863" cy="3462338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42082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1D888-5DE2-4DF2-BA2F-E7D48E6F14BE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63795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C040A-9E6A-4E54-BDF9-1E28CBEBDACE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86951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74686-45EF-4E0A-925C-7CD36D27A121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5275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391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45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74BE1-58DD-4493-9E2F-EA4AE024B9E2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57250"/>
            <a:ext cx="4614863" cy="3462338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7640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CC66-CD38-40C9-8160-C158DA9F209C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57250"/>
            <a:ext cx="4614863" cy="3462338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835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44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46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4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84B6-CF2B-4F97-8DC1-3AFAFEE772F2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57250"/>
            <a:ext cx="4614863" cy="3462338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3903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57A-7835-4DFB-BC6B-78469A897B67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46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C256-4023-4213-8137-5318556B7B65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85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53E-1B38-4394-B774-C570863435E7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01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B893-CABD-4B5C-B612-C0F77B45C044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19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55FD-13F9-4C36-8BFE-856D23FF330D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0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53B9-28B6-411B-9E6A-9443840854FF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42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BA99-AB2C-4C0A-8076-AC9F3A7FA31B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99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37E-4C63-401C-8036-89E2A3910B41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09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BA03-07C5-42C9-BBF2-58E9DAA25390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08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2323-1A9D-4B4B-968D-029BF6DB7DC5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93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9A45-D6D1-434A-84DA-6C4FB60C408A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38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45B8-9615-4D2A-880B-6AA29D69B950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8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7349-1A76-44F7-9355-9C3A5E5197F0}" type="datetime1">
              <a:rPr kumimoji="1" lang="ja-JP" altLang="en-US" smtClean="0"/>
              <a:pPr/>
              <a:t>2015/7/17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677A-0910-4787-9297-491515B293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74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tworkx.github.io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7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5.wmf"/><Relationship Id="rId22" Type="http://schemas.openxmlformats.org/officeDocument/2006/relationships/oleObject" Target="../embeddings/oleObject26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1.bin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6.bin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5.wmf"/><Relationship Id="rId22" Type="http://schemas.openxmlformats.org/officeDocument/2006/relationships/oleObject" Target="../embeddings/oleObject4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61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3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82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72480" cy="1470025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NetworkX</a:t>
            </a:r>
            <a:r>
              <a:rPr lang="ja-JP" altLang="en-US" dirty="0" smtClean="0"/>
              <a:t>によるネットワーク分析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東京海洋大学</a:t>
            </a:r>
            <a:endParaRPr kumimoji="1" lang="en-US" altLang="ja-JP" dirty="0" smtClean="0"/>
          </a:p>
          <a:p>
            <a:r>
              <a:rPr lang="ja-JP" altLang="en-US" dirty="0" smtClean="0"/>
              <a:t>久保 幹雄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3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点の追加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3528" y="1225689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点の追加</a:t>
            </a:r>
            <a:endParaRPr lang="en-US" altLang="ja-JP" sz="3600" dirty="0" smtClean="0"/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add_node</a:t>
            </a:r>
            <a:r>
              <a:rPr lang="en-US" altLang="ja-JP" sz="3600" dirty="0" smtClean="0"/>
              <a:t>(1)</a:t>
            </a:r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add_node</a:t>
            </a:r>
            <a:r>
              <a:rPr lang="en-US" altLang="ja-JP" sz="3600" dirty="0" smtClean="0"/>
              <a:t>('Tokyo')  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属性付きで追加</a:t>
            </a:r>
            <a:endParaRPr lang="en-US" altLang="ja-JP" sz="3600" dirty="0" smtClean="0"/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add_node</a:t>
            </a:r>
            <a:r>
              <a:rPr lang="en-US" altLang="ja-JP" sz="3600" dirty="0" smtClean="0"/>
              <a:t>(5, demand=500)</a:t>
            </a:r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add_node</a:t>
            </a:r>
            <a:r>
              <a:rPr lang="en-US" altLang="ja-JP" sz="3600" dirty="0" smtClean="0"/>
              <a:t>(6, product=['A','F','D'])</a:t>
            </a:r>
            <a:endParaRPr lang="en-US" altLang="ja-JP" sz="3600" dirty="0"/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まとめて追加も可能</a:t>
            </a:r>
            <a:endParaRPr lang="en-US" altLang="ja-JP" sz="3600" dirty="0" smtClean="0"/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add_nodes_from</a:t>
            </a:r>
            <a:r>
              <a:rPr lang="en-US" altLang="ja-JP" sz="3600" dirty="0" smtClean="0"/>
              <a:t>( [ 1,2,3,4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] )</a:t>
            </a:r>
            <a:endParaRPr lang="ja-JP" altLang="en-US" sz="36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枝の追加 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12474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枝の追加（点は自動的に追加される）</a:t>
            </a:r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add_edge</a:t>
            </a:r>
            <a:r>
              <a:rPr lang="en-US" altLang="ja-JP" sz="3600" dirty="0" smtClean="0"/>
              <a:t>(1,2)</a:t>
            </a:r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add_edge</a:t>
            </a:r>
            <a:r>
              <a:rPr lang="en-US" altLang="ja-JP" sz="3600" dirty="0" smtClean="0"/>
              <a:t>(1,3)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属性付きで追加</a:t>
            </a:r>
            <a:endParaRPr lang="en-US" altLang="ja-JP" sz="3600" dirty="0" smtClean="0"/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add_edge</a:t>
            </a:r>
            <a:r>
              <a:rPr lang="en-US" altLang="ja-JP" sz="3600" dirty="0" smtClean="0"/>
              <a:t>(2,3, weight=7, capacity=15.0)</a:t>
            </a:r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add_edge</a:t>
            </a:r>
            <a:r>
              <a:rPr lang="en-US" altLang="ja-JP" sz="3600" dirty="0" smtClean="0"/>
              <a:t>(1,4, cost=1000)</a:t>
            </a:r>
          </a:p>
          <a:p>
            <a:endParaRPr lang="en-US" altLang="ja-JP" sz="3600" dirty="0"/>
          </a:p>
          <a:p>
            <a:r>
              <a:rPr lang="ja-JP" altLang="en-US" sz="3600" dirty="0" smtClean="0"/>
              <a:t>まとめて追加も可能</a:t>
            </a:r>
            <a:endParaRPr lang="en-US" altLang="ja-JP" sz="3600" dirty="0" smtClean="0"/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add_edges_from</a:t>
            </a:r>
            <a:r>
              <a:rPr lang="en-US" altLang="ja-JP" sz="3600" dirty="0" smtClean="0"/>
              <a:t>([ (1,2),(1,3),(2,3),(1,4)])</a:t>
            </a:r>
            <a:endParaRPr lang="ja-JP" altLang="en-US" sz="36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枝の追加 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12474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重み</a:t>
            </a:r>
            <a:r>
              <a:rPr lang="en-US" altLang="ja-JP" sz="3600" dirty="0" smtClean="0"/>
              <a:t>(weight)</a:t>
            </a:r>
            <a:r>
              <a:rPr lang="ja-JP" altLang="en-US" sz="3600" dirty="0" smtClean="0"/>
              <a:t>の属性付きでまとめて追加</a:t>
            </a:r>
            <a:endParaRPr lang="en-US" altLang="ja-JP" sz="3600" dirty="0" smtClean="0"/>
          </a:p>
          <a:p>
            <a:endParaRPr lang="en-US" altLang="ja-JP" sz="3600" dirty="0"/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add_weighted</a:t>
            </a:r>
            <a:r>
              <a:rPr lang="en-US" altLang="ja-JP" sz="3600" dirty="0" err="1">
                <a:solidFill>
                  <a:srgbClr val="FF0000"/>
                </a:solidFill>
              </a:rPr>
              <a:t>_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edges_from</a:t>
            </a:r>
            <a:r>
              <a:rPr lang="en-US" altLang="ja-JP" sz="3600" dirty="0" smtClean="0"/>
              <a:t>(</a:t>
            </a:r>
          </a:p>
          <a:p>
            <a:r>
              <a:rPr lang="en-US" altLang="ja-JP" sz="3600" dirty="0"/>
              <a:t> </a:t>
            </a:r>
            <a:r>
              <a:rPr lang="en-US" altLang="ja-JP" sz="3600" dirty="0" smtClean="0"/>
              <a:t>  [ (1,2,10),(1,3,5),(2,3,10),(1,4,100)]</a:t>
            </a:r>
          </a:p>
          <a:p>
            <a:r>
              <a:rPr lang="en-US" altLang="ja-JP" sz="3600" dirty="0" smtClean="0"/>
              <a:t>)</a:t>
            </a:r>
          </a:p>
          <a:p>
            <a:endParaRPr lang="en-US" altLang="ja-JP" sz="3600" dirty="0"/>
          </a:p>
          <a:p>
            <a:r>
              <a:rPr lang="en-US" altLang="ja-JP" sz="3600" dirty="0" smtClean="0"/>
              <a:t>print (G[1][2] )   </a:t>
            </a:r>
            <a:r>
              <a:rPr lang="en-US" altLang="ja-JP" sz="3600" dirty="0" smtClean="0">
                <a:solidFill>
                  <a:srgbClr val="0070C0"/>
                </a:solidFill>
              </a:rPr>
              <a:t>#</a:t>
            </a:r>
            <a:r>
              <a:rPr lang="ja-JP" altLang="en-US" sz="3600" dirty="0" smtClean="0">
                <a:solidFill>
                  <a:srgbClr val="0070C0"/>
                </a:solidFill>
              </a:rPr>
              <a:t>枝</a:t>
            </a:r>
            <a:r>
              <a:rPr lang="en-US" altLang="ja-JP" sz="3600" dirty="0">
                <a:solidFill>
                  <a:srgbClr val="0070C0"/>
                </a:solidFill>
              </a:rPr>
              <a:t> </a:t>
            </a:r>
            <a:r>
              <a:rPr lang="en-US" altLang="ja-JP" sz="3600" dirty="0" smtClean="0">
                <a:solidFill>
                  <a:srgbClr val="0070C0"/>
                </a:solidFill>
              </a:rPr>
              <a:t>(1,2) </a:t>
            </a:r>
            <a:r>
              <a:rPr lang="ja-JP" altLang="en-US" sz="3600" dirty="0" smtClean="0">
                <a:solidFill>
                  <a:srgbClr val="0070C0"/>
                </a:solidFill>
              </a:rPr>
              <a:t>の情報を表示</a:t>
            </a:r>
            <a:endParaRPr lang="en-US" altLang="ja-JP" sz="3600" dirty="0" smtClean="0">
              <a:solidFill>
                <a:srgbClr val="0070C0"/>
              </a:solidFill>
            </a:endParaRPr>
          </a:p>
          <a:p>
            <a:r>
              <a:rPr lang="en-US" altLang="ja-JP" sz="3600" dirty="0" smtClean="0"/>
              <a:t>&gt;&gt;&gt;</a:t>
            </a:r>
          </a:p>
          <a:p>
            <a:r>
              <a:rPr lang="en-US" altLang="ja-JP" sz="3600" dirty="0"/>
              <a:t>{'weight': 10}</a:t>
            </a:r>
            <a:endParaRPr lang="ja-JP" altLang="en-US" sz="36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1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点・枝の削除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48478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点（と点に接続する枝）の削除</a:t>
            </a:r>
            <a:endParaRPr lang="en-US" altLang="ja-JP" sz="3600" dirty="0" smtClean="0"/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remove_node</a:t>
            </a:r>
            <a:r>
              <a:rPr lang="en-US" altLang="ja-JP" sz="3600" dirty="0" smtClean="0"/>
              <a:t>(1)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枝の削除</a:t>
            </a:r>
            <a:endParaRPr lang="en-US" altLang="ja-JP" sz="3600" dirty="0" smtClean="0"/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remove_edge</a:t>
            </a:r>
            <a:r>
              <a:rPr lang="en-US" altLang="ja-JP" sz="3600" dirty="0" smtClean="0"/>
              <a:t>(2,3)</a:t>
            </a:r>
          </a:p>
          <a:p>
            <a:endParaRPr lang="en-US" altLang="ja-JP" sz="3600" dirty="0"/>
          </a:p>
          <a:p>
            <a:r>
              <a:rPr lang="ja-JP" altLang="en-US" sz="3600" dirty="0" smtClean="0"/>
              <a:t>まとめて削除</a:t>
            </a:r>
            <a:endParaRPr lang="en-US" altLang="ja-JP" sz="3600" dirty="0" smtClean="0"/>
          </a:p>
          <a:p>
            <a:r>
              <a:rPr lang="en-US" altLang="ja-JP" sz="3600" dirty="0" err="1" smtClean="0"/>
              <a:t>G.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clear</a:t>
            </a:r>
            <a:r>
              <a:rPr lang="en-US" altLang="ja-JP" sz="3600" dirty="0" smtClean="0"/>
              <a:t>( )</a:t>
            </a:r>
            <a:endParaRPr lang="ja-JP" altLang="en-US" sz="36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点・枝の情報 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19675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すべての点のリスト</a:t>
            </a:r>
            <a:endParaRPr lang="en-US" altLang="ja-JP" sz="2800" dirty="0" smtClean="0"/>
          </a:p>
          <a:p>
            <a:r>
              <a:rPr lang="en-US" altLang="ja-JP" sz="2800" dirty="0" err="1" smtClean="0"/>
              <a:t>G.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nodes</a:t>
            </a:r>
            <a:r>
              <a:rPr lang="en-US" altLang="ja-JP" sz="2800" dirty="0" smtClean="0"/>
              <a:t>( )        for n in G </a:t>
            </a:r>
            <a:r>
              <a:rPr lang="ja-JP" altLang="en-US" sz="2800" dirty="0" smtClean="0"/>
              <a:t>で反復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すべての枝のリスト</a:t>
            </a:r>
            <a:endParaRPr lang="en-US" altLang="ja-JP" sz="2800" dirty="0" smtClean="0"/>
          </a:p>
          <a:p>
            <a:r>
              <a:rPr lang="en-US" altLang="ja-JP" sz="2800" dirty="0" err="1" smtClean="0"/>
              <a:t>G.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edges</a:t>
            </a:r>
            <a:r>
              <a:rPr lang="en-US" altLang="ja-JP" sz="2800" dirty="0" smtClean="0"/>
              <a:t>( )        for e in </a:t>
            </a:r>
            <a:r>
              <a:rPr lang="en-US" altLang="ja-JP" sz="2800" dirty="0" err="1" smtClean="0"/>
              <a:t>G.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edges_iter</a:t>
            </a:r>
            <a:r>
              <a:rPr lang="en-US" altLang="ja-JP" sz="2800" dirty="0" smtClean="0"/>
              <a:t>() </a:t>
            </a:r>
            <a:r>
              <a:rPr lang="ja-JP" altLang="en-US" sz="2800" dirty="0" smtClean="0"/>
              <a:t>で反復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ja-JP" altLang="en-US" sz="2800" dirty="0" smtClean="0"/>
              <a:t>隣接点のリスト</a:t>
            </a:r>
            <a:endParaRPr lang="en-US" altLang="ja-JP" sz="2800" dirty="0" smtClean="0"/>
          </a:p>
          <a:p>
            <a:r>
              <a:rPr lang="en-US" altLang="ja-JP" sz="2800" dirty="0" err="1" smtClean="0"/>
              <a:t>G.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neighbors</a:t>
            </a:r>
            <a:r>
              <a:rPr lang="en-US" altLang="ja-JP" sz="2800" dirty="0" smtClean="0"/>
              <a:t>( u )</a:t>
            </a:r>
            <a:endParaRPr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3275856" y="3749457"/>
            <a:ext cx="56886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err="1" smtClean="0"/>
              <a:t>G.add_edges_from</a:t>
            </a:r>
            <a:r>
              <a:rPr lang="en-US" altLang="ja-JP" sz="2800" dirty="0" smtClean="0"/>
              <a:t>([(1,2),(1,3)])</a:t>
            </a:r>
          </a:p>
          <a:p>
            <a:r>
              <a:rPr lang="en-US" altLang="ja-JP" sz="2800" dirty="0" smtClean="0"/>
              <a:t>for n in G:</a:t>
            </a:r>
          </a:p>
          <a:p>
            <a:r>
              <a:rPr lang="en-US" altLang="ja-JP" sz="2800" dirty="0" smtClean="0"/>
              <a:t>    print( n, </a:t>
            </a:r>
            <a:r>
              <a:rPr lang="en-US" altLang="ja-JP" sz="2800" dirty="0" err="1" smtClean="0"/>
              <a:t>G.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neighbors</a:t>
            </a:r>
            <a:r>
              <a:rPr lang="en-US" altLang="ja-JP" sz="2800" dirty="0" smtClean="0"/>
              <a:t>(n) )</a:t>
            </a:r>
          </a:p>
          <a:p>
            <a:r>
              <a:rPr lang="en-US" altLang="ja-JP" sz="2800" dirty="0" smtClean="0"/>
              <a:t>&gt;&gt;&gt; </a:t>
            </a:r>
          </a:p>
          <a:p>
            <a:r>
              <a:rPr lang="en-US" altLang="ja-JP" sz="2800" dirty="0" smtClean="0"/>
              <a:t>1 [2, 3]</a:t>
            </a:r>
          </a:p>
          <a:p>
            <a:r>
              <a:rPr lang="en-US" altLang="ja-JP" sz="2800" dirty="0" smtClean="0"/>
              <a:t>2 [1]</a:t>
            </a:r>
          </a:p>
          <a:p>
            <a:r>
              <a:rPr lang="en-US" altLang="ja-JP" sz="2800" dirty="0" smtClean="0"/>
              <a:t>3 [1]</a:t>
            </a:r>
          </a:p>
        </p:txBody>
      </p:sp>
      <p:sp>
        <p:nvSpPr>
          <p:cNvPr id="6" name="円/楕円 5"/>
          <p:cNvSpPr/>
          <p:nvPr/>
        </p:nvSpPr>
        <p:spPr>
          <a:xfrm>
            <a:off x="6444208" y="56612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956376" y="50131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812360" y="62373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>
            <a:stCxn id="6" idx="6"/>
            <a:endCxn id="7" idx="3"/>
          </p:cNvCxnSpPr>
          <p:nvPr/>
        </p:nvCxnSpPr>
        <p:spPr>
          <a:xfrm flipV="1">
            <a:off x="6876256" y="5381952"/>
            <a:ext cx="1143392" cy="4953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5"/>
            <a:endCxn id="8" idx="2"/>
          </p:cNvCxnSpPr>
          <p:nvPr/>
        </p:nvCxnSpPr>
        <p:spPr>
          <a:xfrm>
            <a:off x="6812984" y="6030024"/>
            <a:ext cx="999376" cy="4233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点・枝の情報 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19675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点</a:t>
            </a:r>
            <a:r>
              <a:rPr lang="en-US" altLang="ja-JP" sz="2800" dirty="0" smtClean="0"/>
              <a:t>u</a:t>
            </a:r>
            <a:r>
              <a:rPr lang="ja-JP" altLang="en-US" sz="2800" dirty="0" smtClean="0"/>
              <a:t>に隣接する点</a:t>
            </a:r>
            <a:r>
              <a:rPr lang="en-US" altLang="ja-JP" sz="2800" dirty="0" smtClean="0"/>
              <a:t>v</a:t>
            </a:r>
            <a:r>
              <a:rPr lang="ja-JP" altLang="en-US" sz="2800" dirty="0" smtClean="0"/>
              <a:t>をキーとし，枝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u,v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に付加された情報を値とした辞書</a:t>
            </a:r>
            <a:endParaRPr lang="en-US" altLang="ja-JP" sz="2800" dirty="0" smtClean="0"/>
          </a:p>
          <a:p>
            <a:r>
              <a:rPr lang="en-US" altLang="ja-JP" sz="2800" dirty="0" smtClean="0"/>
              <a:t>G</a:t>
            </a:r>
            <a:r>
              <a:rPr lang="en-US" altLang="ja-JP" sz="2800" dirty="0" smtClean="0">
                <a:solidFill>
                  <a:srgbClr val="FF0000"/>
                </a:solidFill>
              </a:rPr>
              <a:t>[u]</a:t>
            </a:r>
            <a:r>
              <a:rPr lang="en-US" altLang="ja-JP" sz="2800" dirty="0" smtClean="0"/>
              <a:t>       </a:t>
            </a: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枝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u,v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に付加された属性の辞書</a:t>
            </a:r>
            <a:endParaRPr lang="en-US" altLang="ja-JP" sz="2800" dirty="0" smtClean="0"/>
          </a:p>
          <a:p>
            <a:r>
              <a:rPr lang="en-US" altLang="ja-JP" sz="2800" dirty="0" smtClean="0"/>
              <a:t>G</a:t>
            </a:r>
            <a:r>
              <a:rPr lang="en-US" altLang="ja-JP" sz="2800" dirty="0" smtClean="0">
                <a:solidFill>
                  <a:srgbClr val="FF0000"/>
                </a:solidFill>
              </a:rPr>
              <a:t>[u][v]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7504" y="4221088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err="1" smtClean="0"/>
              <a:t>G.add_weighted_edges_from</a:t>
            </a:r>
            <a:r>
              <a:rPr lang="en-US" altLang="ja-JP" sz="2800" dirty="0" smtClean="0"/>
              <a:t>([(1,2,100),(1,3,200),(2,3,60)])</a:t>
            </a:r>
          </a:p>
          <a:p>
            <a:r>
              <a:rPr lang="en-US" altLang="ja-JP" sz="2800" dirty="0" smtClean="0"/>
              <a:t>print( G[1] )</a:t>
            </a:r>
          </a:p>
          <a:p>
            <a:r>
              <a:rPr lang="en-US" altLang="ja-JP" sz="2800" dirty="0" smtClean="0"/>
              <a:t>&gt;&gt;&gt;  { 2: {'weight': 100}, 3: {'weight': 200}  }</a:t>
            </a:r>
          </a:p>
          <a:p>
            <a:r>
              <a:rPr lang="en-US" altLang="ja-JP" sz="2800" dirty="0" smtClean="0"/>
              <a:t>print( G[1][2] )</a:t>
            </a:r>
          </a:p>
          <a:p>
            <a:r>
              <a:rPr lang="en-US" altLang="ja-JP" sz="2800" dirty="0" smtClean="0"/>
              <a:t>&gt;&gt;&gt; {'weight': 100}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点・枝の情報 </a:t>
            </a:r>
            <a:r>
              <a:rPr kumimoji="1" lang="en-US" altLang="ja-JP" dirty="0" smtClean="0"/>
              <a:t>(3)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19675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点</a:t>
            </a:r>
            <a:r>
              <a:rPr lang="en-US" altLang="ja-JP" sz="2800" dirty="0" smtClean="0"/>
              <a:t>(n)</a:t>
            </a:r>
            <a:r>
              <a:rPr lang="ja-JP" altLang="en-US" sz="2800" dirty="0" smtClean="0"/>
              <a:t>に付加された属性の辞書</a:t>
            </a:r>
            <a:endParaRPr lang="en-US" altLang="ja-JP" sz="2800" dirty="0" smtClean="0"/>
          </a:p>
          <a:p>
            <a:r>
              <a:rPr lang="en-US" altLang="ja-JP" sz="2800" dirty="0" err="1" smtClean="0"/>
              <a:t>G.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node</a:t>
            </a:r>
            <a:r>
              <a:rPr lang="en-US" altLang="ja-JP" sz="2800" dirty="0" smtClean="0"/>
              <a:t>[n</a:t>
            </a:r>
            <a:r>
              <a:rPr lang="en-US" altLang="ja-JP" sz="2800" dirty="0"/>
              <a:t>]    -&gt; {'demand': 100}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有向グラフに対する点</a:t>
            </a:r>
            <a:r>
              <a:rPr lang="en-US" altLang="ja-JP" sz="2800" dirty="0" smtClean="0"/>
              <a:t>u</a:t>
            </a:r>
            <a:r>
              <a:rPr lang="ja-JP" altLang="en-US" sz="2800" dirty="0" smtClean="0"/>
              <a:t>の後続点のリスト</a:t>
            </a:r>
            <a:endParaRPr lang="en-US" altLang="ja-JP" sz="2800" dirty="0" smtClean="0"/>
          </a:p>
          <a:p>
            <a:r>
              <a:rPr lang="en-US" altLang="ja-JP" sz="2800" dirty="0" err="1" smtClean="0"/>
              <a:t>G.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successors</a:t>
            </a:r>
            <a:r>
              <a:rPr lang="en-US" altLang="ja-JP" sz="2800" dirty="0" smtClean="0"/>
              <a:t>(u)</a:t>
            </a: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有向グラフに対する点</a:t>
            </a:r>
            <a:r>
              <a:rPr lang="en-US" altLang="ja-JP" sz="2800" dirty="0" smtClean="0"/>
              <a:t>u</a:t>
            </a:r>
            <a:r>
              <a:rPr lang="ja-JP" altLang="en-US" sz="2800" dirty="0" smtClean="0"/>
              <a:t>の先行点のリスト</a:t>
            </a:r>
            <a:endParaRPr lang="en-US" altLang="ja-JP" sz="2800" dirty="0" smtClean="0"/>
          </a:p>
          <a:p>
            <a:r>
              <a:rPr lang="en-US" altLang="ja-JP" sz="2800" dirty="0" err="1" smtClean="0"/>
              <a:t>G.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predecessors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u)</a:t>
            </a:r>
          </a:p>
          <a:p>
            <a:endParaRPr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1259632" y="5013176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err="1" smtClean="0"/>
              <a:t>G.add_edges_from</a:t>
            </a:r>
            <a:r>
              <a:rPr lang="en-US" altLang="ja-JP" sz="2800" dirty="0" smtClean="0"/>
              <a:t>([(1,2),(1,3),(2,3),(1,4)])</a:t>
            </a:r>
          </a:p>
          <a:p>
            <a:r>
              <a:rPr lang="en-US" altLang="ja-JP" sz="2800" dirty="0" smtClean="0"/>
              <a:t>print( </a:t>
            </a:r>
            <a:r>
              <a:rPr lang="en-US" altLang="ja-JP" sz="2800" dirty="0" err="1" smtClean="0"/>
              <a:t>G.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successors</a:t>
            </a:r>
            <a:r>
              <a:rPr lang="en-US" altLang="ja-JP" sz="2800" dirty="0" smtClean="0"/>
              <a:t>(1))                         -&gt; [2,3,4]</a:t>
            </a:r>
          </a:p>
          <a:p>
            <a:r>
              <a:rPr lang="en-US" altLang="ja-JP" sz="2800" dirty="0" smtClean="0"/>
              <a:t>print( </a:t>
            </a:r>
            <a:r>
              <a:rPr lang="en-US" altLang="ja-JP" sz="2800" dirty="0" err="1" smtClean="0"/>
              <a:t>G.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predecessors</a:t>
            </a:r>
            <a:r>
              <a:rPr lang="en-US" altLang="ja-JP" sz="2800" dirty="0" smtClean="0"/>
              <a:t>(3))                    -&gt;  [1,2]</a:t>
            </a:r>
          </a:p>
        </p:txBody>
      </p:sp>
      <p:sp>
        <p:nvSpPr>
          <p:cNvPr id="6" name="円/楕円 5"/>
          <p:cNvSpPr/>
          <p:nvPr/>
        </p:nvSpPr>
        <p:spPr>
          <a:xfrm>
            <a:off x="6084168" y="15567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236296" y="9807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236296" y="234888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388424" y="15567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4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>
            <a:stCxn id="6" idx="7"/>
            <a:endCxn id="7" idx="2"/>
          </p:cNvCxnSpPr>
          <p:nvPr/>
        </p:nvCxnSpPr>
        <p:spPr>
          <a:xfrm flipV="1">
            <a:off x="6575869" y="1268760"/>
            <a:ext cx="660427" cy="3723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6" idx="5"/>
            <a:endCxn id="8" idx="2"/>
          </p:cNvCxnSpPr>
          <p:nvPr/>
        </p:nvCxnSpPr>
        <p:spPr>
          <a:xfrm>
            <a:off x="6575869" y="2048493"/>
            <a:ext cx="660427" cy="588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6" idx="6"/>
            <a:endCxn id="9" idx="2"/>
          </p:cNvCxnSpPr>
          <p:nvPr/>
        </p:nvCxnSpPr>
        <p:spPr>
          <a:xfrm>
            <a:off x="6660232" y="184482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7" idx="4"/>
            <a:endCxn id="8" idx="0"/>
          </p:cNvCxnSpPr>
          <p:nvPr/>
        </p:nvCxnSpPr>
        <p:spPr>
          <a:xfrm>
            <a:off x="7524328" y="15567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 smtClean="0"/>
              <a:t>点・枝の情報 </a:t>
            </a:r>
            <a:r>
              <a:rPr lang="en-US" altLang="ja-JP" dirty="0" smtClean="0"/>
              <a:t>(4)</a:t>
            </a:r>
            <a:endParaRPr lang="ja-JP" altLang="en-US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427984" y="4149080"/>
            <a:ext cx="4281785" cy="2444105"/>
            <a:chOff x="1090" y="1074"/>
            <a:chExt cx="3436" cy="2033"/>
          </a:xfrm>
        </p:grpSpPr>
        <p:sp>
          <p:nvSpPr>
            <p:cNvPr id="28675" name="Oval 3"/>
            <p:cNvSpPr>
              <a:spLocks noChangeArrowheads="1"/>
            </p:cNvSpPr>
            <p:nvPr/>
          </p:nvSpPr>
          <p:spPr bwMode="auto">
            <a:xfrm>
              <a:off x="1090" y="1794"/>
              <a:ext cx="407" cy="39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76" name="Oval 4"/>
            <p:cNvSpPr>
              <a:spLocks noChangeArrowheads="1"/>
            </p:cNvSpPr>
            <p:nvPr/>
          </p:nvSpPr>
          <p:spPr bwMode="auto">
            <a:xfrm>
              <a:off x="3289" y="1154"/>
              <a:ext cx="407" cy="39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1961" y="2715"/>
              <a:ext cx="407" cy="3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1878" y="1074"/>
              <a:ext cx="408" cy="3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auto">
            <a:xfrm>
              <a:off x="4119" y="1994"/>
              <a:ext cx="407" cy="39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3372" y="2715"/>
              <a:ext cx="407" cy="3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 flipV="1">
              <a:off x="1460" y="1431"/>
              <a:ext cx="456" cy="4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2290" y="1310"/>
              <a:ext cx="995" cy="1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3675" y="1465"/>
              <a:ext cx="505" cy="55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2091" y="1477"/>
              <a:ext cx="79" cy="123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1435" y="2138"/>
              <a:ext cx="580" cy="6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 flipV="1">
              <a:off x="2381" y="2954"/>
              <a:ext cx="982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 flipV="1">
              <a:off x="3739" y="2347"/>
              <a:ext cx="461" cy="4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1139" y="188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/>
                <a:t>１</a:t>
              </a:r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1950" y="115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/>
                <a:t>２</a:t>
              </a:r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2015" y="278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/>
                <a:t>３</a:t>
              </a:r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3344" y="1235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/>
                <a:t>４</a:t>
              </a:r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3428" y="279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/>
                <a:t>５</a:t>
              </a:r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 flipV="1">
              <a:off x="2275" y="1483"/>
              <a:ext cx="1055" cy="12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 flipH="1">
              <a:off x="2344" y="1546"/>
              <a:ext cx="1090" cy="12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4168" y="2073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/>
                <a:t>６</a:t>
              </a:r>
            </a:p>
          </p:txBody>
        </p:sp>
      </p:grp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1259632" y="1340768"/>
            <a:ext cx="565776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dist"/>
            <a:r>
              <a:rPr lang="ja-JP" altLang="en-US" sz="2400" dirty="0"/>
              <a:t>次数</a:t>
            </a:r>
            <a:r>
              <a:rPr lang="en-US" altLang="ja-JP" sz="2400" dirty="0"/>
              <a:t>(degree</a:t>
            </a:r>
            <a:r>
              <a:rPr lang="ja-JP" altLang="en-US" sz="2400" dirty="0"/>
              <a:t>）</a:t>
            </a:r>
            <a:r>
              <a:rPr lang="ja-JP" altLang="en-US" sz="2400" dirty="0" smtClean="0"/>
              <a:t>：点に</a:t>
            </a:r>
            <a:r>
              <a:rPr lang="ja-JP" altLang="en-US" sz="2400" dirty="0"/>
              <a:t>接続して</a:t>
            </a:r>
            <a:r>
              <a:rPr lang="ja-JP" altLang="en-US" sz="2400" dirty="0" smtClean="0"/>
              <a:t>いる枝の</a:t>
            </a:r>
            <a:r>
              <a:rPr lang="ja-JP" altLang="en-US" sz="2400" dirty="0"/>
              <a:t>本数 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1187624" y="1916832"/>
            <a:ext cx="573150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dist"/>
            <a:r>
              <a:rPr lang="ja-JP" altLang="en-US" sz="2400" dirty="0"/>
              <a:t>入次数</a:t>
            </a:r>
            <a:r>
              <a:rPr lang="en-US" altLang="ja-JP" sz="2400" dirty="0"/>
              <a:t>(</a:t>
            </a:r>
            <a:r>
              <a:rPr lang="en-US" altLang="ja-JP" sz="2400" dirty="0" err="1"/>
              <a:t>indegree</a:t>
            </a:r>
            <a:r>
              <a:rPr lang="en-US" altLang="ja-JP" sz="2400" dirty="0"/>
              <a:t>)</a:t>
            </a:r>
            <a:r>
              <a:rPr lang="ja-JP" altLang="en-US" sz="2400" dirty="0" smtClean="0"/>
              <a:t>：点に</a:t>
            </a:r>
            <a:r>
              <a:rPr lang="ja-JP" altLang="en-US" sz="2400" dirty="0"/>
              <a:t>入って</a:t>
            </a:r>
            <a:r>
              <a:rPr lang="ja-JP" altLang="en-US" sz="2400" dirty="0" smtClean="0"/>
              <a:t>くる枝の</a:t>
            </a:r>
            <a:r>
              <a:rPr lang="ja-JP" altLang="en-US" sz="2400" dirty="0"/>
              <a:t>本数 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1187624" y="2492896"/>
            <a:ext cx="596528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dist"/>
            <a:r>
              <a:rPr lang="ja-JP" altLang="en-US" sz="2400" dirty="0"/>
              <a:t>出次数</a:t>
            </a:r>
            <a:r>
              <a:rPr lang="en-US" altLang="ja-JP" sz="2400" dirty="0"/>
              <a:t>(</a:t>
            </a:r>
            <a:r>
              <a:rPr lang="en-US" altLang="ja-JP" sz="2400" dirty="0" err="1"/>
              <a:t>outdegree</a:t>
            </a:r>
            <a:r>
              <a:rPr lang="en-US" altLang="ja-JP" sz="2400" dirty="0"/>
              <a:t>)</a:t>
            </a:r>
            <a:r>
              <a:rPr lang="ja-JP" altLang="en-US" sz="2400" dirty="0" smtClean="0"/>
              <a:t>：点から</a:t>
            </a:r>
            <a:r>
              <a:rPr lang="ja-JP" altLang="en-US" sz="2400" dirty="0"/>
              <a:t>出て</a:t>
            </a:r>
            <a:r>
              <a:rPr lang="ja-JP" altLang="en-US" sz="2400" dirty="0" smtClean="0"/>
              <a:t>いく枝の</a:t>
            </a:r>
            <a:r>
              <a:rPr lang="ja-JP" altLang="en-US" sz="2400" dirty="0"/>
              <a:t>本数 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07504" y="3068960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G=</a:t>
            </a:r>
            <a:r>
              <a:rPr lang="en-US" altLang="ja-JP" sz="2400" dirty="0" err="1" smtClean="0"/>
              <a:t>nx.DiGraph</a:t>
            </a:r>
            <a:r>
              <a:rPr lang="en-US" altLang="ja-JP" sz="2400" dirty="0" smtClean="0"/>
              <a:t>()</a:t>
            </a:r>
          </a:p>
          <a:p>
            <a:r>
              <a:rPr lang="en-US" altLang="ja-JP" sz="2400" dirty="0" err="1" smtClean="0"/>
              <a:t>G.add_edges_from</a:t>
            </a:r>
            <a:r>
              <a:rPr lang="en-US" altLang="ja-JP" sz="2400" dirty="0" smtClean="0"/>
              <a:t>([(1,2),(1,3),(2,3),(2,4),(3,4),(3,5),(4,3),(4,6),(5,6)])</a:t>
            </a:r>
          </a:p>
          <a:p>
            <a:r>
              <a:rPr lang="en-US" altLang="ja-JP" sz="2400" dirty="0" smtClean="0"/>
              <a:t>print(</a:t>
            </a:r>
            <a:r>
              <a:rPr lang="en-US" altLang="ja-JP" sz="2400" dirty="0" err="1" smtClean="0"/>
              <a:t>G.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degree</a:t>
            </a:r>
            <a:r>
              <a:rPr lang="en-US" altLang="ja-JP" sz="2400" dirty="0" smtClean="0"/>
              <a:t>(4),</a:t>
            </a:r>
          </a:p>
          <a:p>
            <a:r>
              <a:rPr lang="en-US" altLang="ja-JP" sz="2400" dirty="0" smtClean="0"/>
              <a:t>          </a:t>
            </a:r>
            <a:r>
              <a:rPr lang="en-US" altLang="ja-JP" sz="2400" dirty="0" err="1" smtClean="0"/>
              <a:t>G.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in_degree</a:t>
            </a:r>
            <a:r>
              <a:rPr lang="en-US" altLang="ja-JP" sz="2400" dirty="0" smtClean="0"/>
              <a:t>(4),</a:t>
            </a:r>
          </a:p>
          <a:p>
            <a:r>
              <a:rPr lang="ja-JP" altLang="en-US" sz="2400" dirty="0" smtClean="0"/>
              <a:t>          </a:t>
            </a:r>
            <a:r>
              <a:rPr lang="en-US" altLang="ja-JP" sz="2400" dirty="0" err="1" smtClean="0"/>
              <a:t>G.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out_degree</a:t>
            </a:r>
            <a:r>
              <a:rPr lang="en-US" altLang="ja-JP" sz="2400" dirty="0" smtClean="0"/>
              <a:t>(4))</a:t>
            </a:r>
          </a:p>
          <a:p>
            <a:endParaRPr lang="en-US" altLang="ja-JP" sz="2400" dirty="0" smtClean="0"/>
          </a:p>
          <a:p>
            <a:r>
              <a:rPr lang="en-US" altLang="ja-JP" sz="3200" dirty="0" smtClean="0"/>
              <a:t>&gt;&gt;&gt;</a:t>
            </a:r>
          </a:p>
          <a:p>
            <a:r>
              <a:rPr lang="en-US" altLang="ja-JP" sz="3200" dirty="0" smtClean="0"/>
              <a:t>4 2 2 </a:t>
            </a:r>
            <a:endParaRPr lang="ja-JP" altLang="en-US" sz="3200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グラフ描画 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pic>
        <p:nvPicPr>
          <p:cNvPr id="1026" name="Picture 2" descr="C:\Python27\nx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968552" cy="37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70376" y="1340768"/>
            <a:ext cx="8567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err="1" smtClean="0"/>
              <a:t>Pylab</a:t>
            </a:r>
            <a:r>
              <a:rPr lang="ja-JP" altLang="en-US" sz="3600" dirty="0" smtClean="0"/>
              <a:t>モジュールをすべて読み込む</a:t>
            </a:r>
            <a:endParaRPr lang="en-US" altLang="ja-JP" sz="3600" dirty="0" smtClean="0"/>
          </a:p>
          <a:p>
            <a:r>
              <a:rPr lang="en-US" altLang="ja-JP" sz="3600" dirty="0" smtClean="0"/>
              <a:t>from </a:t>
            </a:r>
            <a:r>
              <a:rPr lang="en-US" altLang="ja-JP" sz="3600" dirty="0" err="1" smtClean="0"/>
              <a:t>pylab</a:t>
            </a:r>
            <a:r>
              <a:rPr lang="en-US" altLang="ja-JP" sz="3600" dirty="0" smtClean="0"/>
              <a:t> import *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描画</a:t>
            </a:r>
            <a:endParaRPr lang="en-US" altLang="ja-JP" sz="3600" dirty="0" smtClean="0"/>
          </a:p>
          <a:p>
            <a:r>
              <a:rPr lang="en-US" altLang="ja-JP" sz="3600" dirty="0" err="1" smtClean="0"/>
              <a:t>nx.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draw</a:t>
            </a:r>
            <a:r>
              <a:rPr lang="en-US" altLang="ja-JP" sz="3600" dirty="0" smtClean="0"/>
              <a:t>(G)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画面を表示</a:t>
            </a:r>
            <a:endParaRPr lang="en-US" altLang="ja-JP" sz="3600" dirty="0" smtClean="0"/>
          </a:p>
          <a:p>
            <a:r>
              <a:rPr lang="en-US" altLang="ja-JP" sz="3600" dirty="0" smtClean="0">
                <a:solidFill>
                  <a:srgbClr val="FF0000"/>
                </a:solidFill>
              </a:rPr>
              <a:t>show</a:t>
            </a:r>
            <a:r>
              <a:rPr lang="en-US" altLang="ja-JP" sz="3600" dirty="0" smtClean="0"/>
              <a:t>()</a:t>
            </a:r>
            <a:endParaRPr lang="ja-JP" altLang="en-US" sz="36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8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グラフ描画 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pic>
        <p:nvPicPr>
          <p:cNvPr id="1026" name="Picture 2" descr="C:\Python27\nx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968552" cy="37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79976" y="1484784"/>
            <a:ext cx="8567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err="1" smtClean="0"/>
              <a:t>Matplotlib</a:t>
            </a:r>
            <a:r>
              <a:rPr lang="ja-JP" altLang="en-US" sz="3200" dirty="0" smtClean="0"/>
              <a:t>の</a:t>
            </a:r>
            <a:r>
              <a:rPr lang="en-US" altLang="ja-JP" sz="3200" dirty="0" err="1" smtClean="0"/>
              <a:t>pyplot</a:t>
            </a:r>
            <a:r>
              <a:rPr lang="ja-JP" altLang="en-US" sz="3200" dirty="0" smtClean="0"/>
              <a:t>を</a:t>
            </a:r>
            <a:r>
              <a:rPr lang="en-US" altLang="ja-JP" sz="3200" dirty="0" err="1" smtClean="0"/>
              <a:t>plt</a:t>
            </a:r>
            <a:r>
              <a:rPr lang="ja-JP" altLang="en-US" sz="3200" dirty="0" smtClean="0"/>
              <a:t>という名前で読み込む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lang="en-US" altLang="ja-JP" sz="3200" dirty="0" smtClean="0"/>
          </a:p>
          <a:p>
            <a:r>
              <a:rPr lang="en-US" altLang="ja-JP" sz="3200" dirty="0" smtClean="0"/>
              <a:t>import </a:t>
            </a:r>
            <a:r>
              <a:rPr lang="en-US" altLang="ja-JP" sz="3200" dirty="0" err="1" smtClean="0"/>
              <a:t>matplotlib.pyplot</a:t>
            </a:r>
            <a:r>
              <a:rPr lang="en-US" altLang="ja-JP" sz="3200" dirty="0" smtClean="0"/>
              <a:t> as </a:t>
            </a:r>
            <a:r>
              <a:rPr lang="en-US" altLang="ja-JP" sz="3200" dirty="0" err="1" smtClean="0"/>
              <a:t>plt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lang="en-US" altLang="ja-JP" sz="3200" dirty="0" err="1" smtClean="0"/>
              <a:t>nx.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draw</a:t>
            </a:r>
            <a:r>
              <a:rPr lang="en-US" altLang="ja-JP" sz="3200" dirty="0" smtClean="0"/>
              <a:t>(G)</a:t>
            </a:r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画面を表示</a:t>
            </a:r>
            <a:endParaRPr lang="en-US" altLang="ja-JP" sz="3200" dirty="0" smtClean="0"/>
          </a:p>
          <a:p>
            <a:r>
              <a:rPr lang="en-US" altLang="ja-JP" sz="3200" dirty="0" err="1"/>
              <a:t>p</a:t>
            </a:r>
            <a:r>
              <a:rPr lang="en-US" altLang="ja-JP" sz="3200" dirty="0" err="1" smtClean="0"/>
              <a:t>lt.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show</a:t>
            </a:r>
            <a:r>
              <a:rPr lang="en-US" altLang="ja-JP" sz="3200" dirty="0" smtClean="0"/>
              <a:t>()</a:t>
            </a:r>
          </a:p>
          <a:p>
            <a:r>
              <a:rPr lang="ja-JP" altLang="en-US" sz="3200" dirty="0" smtClean="0"/>
              <a:t>ファイルに保存（規定値は</a:t>
            </a:r>
            <a:r>
              <a:rPr lang="en-US" altLang="ja-JP" sz="3200" dirty="0" smtClean="0"/>
              <a:t>PNG</a:t>
            </a:r>
            <a:r>
              <a:rPr lang="ja-JP" altLang="en-US" sz="3200" dirty="0" smtClean="0"/>
              <a:t>フォーマット）</a:t>
            </a:r>
            <a:endParaRPr lang="en-US" altLang="ja-JP" sz="3200" dirty="0" smtClean="0"/>
          </a:p>
          <a:p>
            <a:r>
              <a:rPr lang="en-US" altLang="ja-JP" sz="3200" dirty="0" err="1" smtClean="0"/>
              <a:t>plt.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savefig</a:t>
            </a:r>
            <a:r>
              <a:rPr lang="en-US" altLang="ja-JP" sz="3200" dirty="0" smtClean="0"/>
              <a:t>('sample')</a:t>
            </a:r>
            <a:endParaRPr lang="ja-JP" altLang="en-US" sz="32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3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../../_images/circular_tre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69692"/>
            <a:ext cx="3612120" cy="36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8" name="Picture 6" descr="../../_images/chess_ma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699024" cy="369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../../_images/random_geometric_grap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NetworkX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Python</a:t>
            </a:r>
            <a:r>
              <a:rPr kumimoji="1" lang="ja-JP" altLang="en-US" dirty="0" smtClean="0"/>
              <a:t>の</a:t>
            </a:r>
            <a:r>
              <a:rPr lang="ja-JP" altLang="en-US" dirty="0" smtClean="0"/>
              <a:t>ネットワークモジュールのデファクト</a:t>
            </a:r>
            <a:endParaRPr lang="en-US" altLang="ja-JP" dirty="0" smtClean="0"/>
          </a:p>
          <a:p>
            <a:r>
              <a:rPr kumimoji="1" lang="en-US" altLang="ja-JP" dirty="0" smtClean="0"/>
              <a:t>BSD</a:t>
            </a:r>
            <a:r>
              <a:rPr kumimoji="1" lang="ja-JP" altLang="en-US" dirty="0" smtClean="0"/>
              <a:t>ライセンス</a:t>
            </a:r>
            <a:endParaRPr kumimoji="1" lang="en-US" altLang="ja-JP" dirty="0" smtClean="0"/>
          </a:p>
          <a:p>
            <a:r>
              <a:rPr lang="en-US" altLang="ja-JP" dirty="0">
                <a:hlinkClick r:id="rId5"/>
              </a:rPr>
              <a:t>https://networkx.github.io</a:t>
            </a:r>
            <a:r>
              <a:rPr lang="en-US" altLang="ja-JP" dirty="0" smtClean="0">
                <a:hlinkClick r:id="rId5"/>
              </a:rPr>
              <a:t>/</a:t>
            </a:r>
            <a:endParaRPr lang="en-US" altLang="ja-JP" dirty="0" smtClean="0"/>
          </a:p>
          <a:p>
            <a:r>
              <a:rPr kumimoji="1" lang="en-US" altLang="ja-JP" dirty="0" smtClean="0"/>
              <a:t>Anaconda</a:t>
            </a:r>
            <a:r>
              <a:rPr kumimoji="1" lang="ja-JP" altLang="en-US" dirty="0" smtClean="0"/>
              <a:t>に含まれる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ラベル，点の色・大きさ，枝の色・太さを変える</a:t>
            </a:r>
            <a:endParaRPr kumimoji="1" lang="ja-JP" altLang="en-US" dirty="0"/>
          </a:p>
        </p:txBody>
      </p:sp>
      <p:pic>
        <p:nvPicPr>
          <p:cNvPr id="2051" name="Picture 3" descr="C:\Python27\nx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6374"/>
            <a:ext cx="3779912" cy="28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11559" y="1628800"/>
            <a:ext cx="80487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dirty="0" err="1" smtClean="0"/>
              <a:t>nx.draw</a:t>
            </a:r>
            <a:r>
              <a:rPr lang="en-US" altLang="ja-JP" sz="4800" dirty="0" smtClean="0"/>
              <a:t>(</a:t>
            </a:r>
            <a:r>
              <a:rPr lang="en-US" altLang="ja-JP" sz="4800" dirty="0" err="1" smtClean="0">
                <a:solidFill>
                  <a:srgbClr val="FF0000"/>
                </a:solidFill>
              </a:rPr>
              <a:t>with_labels</a:t>
            </a:r>
            <a:r>
              <a:rPr lang="en-US" altLang="ja-JP" sz="4800" dirty="0" smtClean="0"/>
              <a:t>=True,</a:t>
            </a:r>
          </a:p>
          <a:p>
            <a:r>
              <a:rPr lang="en-US" altLang="ja-JP" sz="4800" dirty="0" smtClean="0"/>
              <a:t>       </a:t>
            </a:r>
            <a:r>
              <a:rPr lang="en-US" altLang="ja-JP" sz="4800" dirty="0" err="1" smtClean="0"/>
              <a:t>G,</a:t>
            </a:r>
            <a:r>
              <a:rPr lang="en-US" altLang="ja-JP" sz="4800" dirty="0" err="1" smtClean="0">
                <a:solidFill>
                  <a:srgbClr val="FF0000"/>
                </a:solidFill>
              </a:rPr>
              <a:t>node_color</a:t>
            </a:r>
            <a:r>
              <a:rPr lang="en-US" altLang="ja-JP" sz="4800" dirty="0" smtClean="0"/>
              <a:t>=‘r’,</a:t>
            </a:r>
          </a:p>
          <a:p>
            <a:r>
              <a:rPr lang="en-US" altLang="ja-JP" sz="4800" dirty="0" smtClean="0"/>
              <a:t>       </a:t>
            </a:r>
            <a:r>
              <a:rPr lang="en-US" altLang="ja-JP" sz="4800" dirty="0" err="1" smtClean="0">
                <a:solidFill>
                  <a:srgbClr val="FF0000"/>
                </a:solidFill>
              </a:rPr>
              <a:t>node_size</a:t>
            </a:r>
            <a:r>
              <a:rPr lang="en-US" altLang="ja-JP" sz="4800" dirty="0" smtClean="0"/>
              <a:t>=1000,</a:t>
            </a:r>
            <a:br>
              <a:rPr lang="en-US" altLang="ja-JP" sz="4800" dirty="0" smtClean="0"/>
            </a:br>
            <a:r>
              <a:rPr lang="ja-JP" altLang="en-US" sz="4800" dirty="0">
                <a:solidFill>
                  <a:srgbClr val="FF0000"/>
                </a:solidFill>
              </a:rPr>
              <a:t> </a:t>
            </a:r>
            <a:r>
              <a:rPr lang="ja-JP" altLang="en-US" sz="4800" dirty="0" smtClean="0">
                <a:solidFill>
                  <a:srgbClr val="FF0000"/>
                </a:solidFill>
              </a:rPr>
              <a:t>      </a:t>
            </a:r>
            <a:r>
              <a:rPr lang="en-US" altLang="ja-JP" sz="4800" dirty="0" err="1" smtClean="0">
                <a:solidFill>
                  <a:srgbClr val="FF0000"/>
                </a:solidFill>
              </a:rPr>
              <a:t>edge_color</a:t>
            </a:r>
            <a:r>
              <a:rPr lang="en-US" altLang="ja-JP" sz="4800" dirty="0" smtClean="0"/>
              <a:t>='g',</a:t>
            </a:r>
            <a:br>
              <a:rPr lang="en-US" altLang="ja-JP" sz="4800" dirty="0" smtClean="0"/>
            </a:br>
            <a:r>
              <a:rPr lang="en-US" altLang="ja-JP" sz="4800" dirty="0" smtClean="0"/>
              <a:t>       </a:t>
            </a:r>
            <a:r>
              <a:rPr lang="en-US" altLang="ja-JP" sz="4800" dirty="0" smtClean="0">
                <a:solidFill>
                  <a:srgbClr val="FF0000"/>
                </a:solidFill>
              </a:rPr>
              <a:t>width</a:t>
            </a:r>
            <a:r>
              <a:rPr lang="en-US" altLang="ja-JP" sz="4800" dirty="0" smtClean="0"/>
              <a:t>=10)</a:t>
            </a:r>
            <a:endParaRPr lang="ja-JP" altLang="en-US" sz="48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3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座標を指定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規定値はバネ法によって座標は自動</a:t>
            </a:r>
            <a:endParaRPr kumimoji="1" lang="en-US" altLang="ja-JP" dirty="0" smtClean="0"/>
          </a:p>
          <a:p>
            <a:r>
              <a:rPr lang="ja-JP" altLang="en-US" dirty="0" smtClean="0"/>
              <a:t>引数 </a:t>
            </a:r>
            <a:r>
              <a:rPr lang="en-US" altLang="ja-JP" dirty="0" smtClean="0"/>
              <a:t>pos 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x,y</a:t>
            </a:r>
            <a:r>
              <a:rPr lang="ja-JP" altLang="en-US" dirty="0" smtClean="0"/>
              <a:t>座標のタプル）で点の座標を辞書で与えると，座標を指定できる．</a:t>
            </a:r>
            <a:endParaRPr kumimoji="1" lang="ja-JP" altLang="en-US" dirty="0"/>
          </a:p>
        </p:txBody>
      </p:sp>
      <p:pic>
        <p:nvPicPr>
          <p:cNvPr id="3074" name="Picture 2" descr="C:\Python27\nx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5027"/>
            <a:ext cx="3725862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81663" y="3501008"/>
            <a:ext cx="8780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err="1" smtClean="0"/>
              <a:t>nx.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draw</a:t>
            </a:r>
            <a:r>
              <a:rPr lang="en-US" altLang="ja-JP" sz="3600" dirty="0" smtClean="0"/>
              <a:t>(</a:t>
            </a:r>
            <a:r>
              <a:rPr lang="en-US" altLang="ja-JP" sz="3600" dirty="0" err="1" smtClean="0"/>
              <a:t>G,</a:t>
            </a:r>
            <a:r>
              <a:rPr lang="en-US" altLang="ja-JP" sz="3600" dirty="0" err="1" smtClean="0">
                <a:solidFill>
                  <a:srgbClr val="C00000"/>
                </a:solidFill>
              </a:rPr>
              <a:t>pos</a:t>
            </a:r>
            <a:r>
              <a:rPr lang="en-US" altLang="ja-JP" sz="3600" dirty="0" smtClean="0"/>
              <a:t>={1:(0,0),2:(1,5),3:(5,2),4:(5,5)})</a:t>
            </a:r>
            <a:endParaRPr lang="ja-JP" altLang="en-US" sz="36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一部の点，枝を描画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99592" y="177281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err="1" smtClean="0"/>
              <a:t>nx.draw</a:t>
            </a:r>
            <a:r>
              <a:rPr lang="en-US" altLang="ja-JP" sz="3200" dirty="0" smtClean="0"/>
              <a:t>(G,</a:t>
            </a:r>
            <a:r>
              <a:rPr lang="ja-JP" altLang="en-US" sz="3200" dirty="0"/>
              <a:t>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nodelist</a:t>
            </a:r>
            <a:r>
              <a:rPr lang="en-US" altLang="ja-JP" sz="3200" dirty="0" smtClean="0"/>
              <a:t>=[1,2],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edgelist</a:t>
            </a:r>
            <a:r>
              <a:rPr lang="en-US" altLang="ja-JP" sz="3200" dirty="0" smtClean="0"/>
              <a:t>=[(1,2)])</a:t>
            </a:r>
            <a:endParaRPr lang="ja-JP" altLang="en-US" sz="3200" dirty="0"/>
          </a:p>
        </p:txBody>
      </p:sp>
      <p:pic>
        <p:nvPicPr>
          <p:cNvPr id="4099" name="Picture 3" descr="C:\Python27\nx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57591"/>
            <a:ext cx="5544616" cy="418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1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座標を求めるためのレイアウト関数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99592" y="177281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/>
              <a:t>円上レイアウト        </a:t>
            </a:r>
            <a:r>
              <a:rPr lang="en-US" altLang="ja-JP" sz="3200" dirty="0" err="1" smtClean="0"/>
              <a:t>circular_layout</a:t>
            </a:r>
            <a:r>
              <a:rPr lang="en-US" altLang="ja-JP" sz="3200" dirty="0" smtClean="0"/>
              <a:t>(G)</a:t>
            </a:r>
            <a:endParaRPr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971600" y="249289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/>
              <a:t>ランダム・レイアウト        </a:t>
            </a:r>
            <a:r>
              <a:rPr lang="en-US" altLang="ja-JP" sz="3200" dirty="0" err="1" smtClean="0"/>
              <a:t>random_layout</a:t>
            </a:r>
            <a:r>
              <a:rPr lang="en-US" altLang="ja-JP" sz="3200" dirty="0" smtClean="0"/>
              <a:t>(G)</a:t>
            </a:r>
            <a:endParaRPr lang="ja-JP" altLang="en-US" sz="3200" dirty="0"/>
          </a:p>
        </p:txBody>
      </p:sp>
      <p:sp>
        <p:nvSpPr>
          <p:cNvPr id="67586" name="AutoShape 2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88" name="AutoShape 4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0" name="AutoShape 6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2" name="AutoShape 8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4" name="AutoShape 10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6" name="AutoShape 12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99592" y="335699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/>
              <a:t>同心円レイアウト        </a:t>
            </a:r>
            <a:r>
              <a:rPr lang="en-US" altLang="ja-JP" sz="3200" dirty="0" err="1" smtClean="0"/>
              <a:t>shell_layout</a:t>
            </a:r>
            <a:r>
              <a:rPr lang="en-US" altLang="ja-JP" sz="3200" dirty="0" smtClean="0"/>
              <a:t>(G, </a:t>
            </a:r>
            <a:r>
              <a:rPr lang="en-US" altLang="ja-JP" sz="3200" dirty="0" err="1" smtClean="0"/>
              <a:t>nlist</a:t>
            </a:r>
            <a:r>
              <a:rPr lang="en-US" altLang="ja-JP" sz="3200" dirty="0" smtClean="0"/>
              <a:t>)</a:t>
            </a:r>
            <a:endParaRPr lang="ja-JP" altLang="en-US" sz="3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67544" y="422108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/>
              <a:t>バネのレイアウト        </a:t>
            </a:r>
            <a:r>
              <a:rPr lang="en-US" altLang="ja-JP" sz="3200" dirty="0" err="1" smtClean="0"/>
              <a:t>spring_layout</a:t>
            </a:r>
            <a:r>
              <a:rPr lang="en-US" altLang="ja-JP" sz="3200" dirty="0" smtClean="0"/>
              <a:t>(G)   </a:t>
            </a:r>
            <a:r>
              <a:rPr lang="ja-JP" altLang="en-US" sz="3200" dirty="0" smtClean="0"/>
              <a:t>既定値</a:t>
            </a:r>
            <a:endParaRPr lang="ja-JP" altLang="en-US" sz="3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67544" y="515719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/>
              <a:t>スペクトル・レイアウト        </a:t>
            </a:r>
            <a:r>
              <a:rPr lang="en-US" altLang="ja-JP" sz="3200" dirty="0" err="1" smtClean="0"/>
              <a:t>spectral_layout</a:t>
            </a:r>
            <a:r>
              <a:rPr lang="en-US" altLang="ja-JP" sz="3200" dirty="0" smtClean="0"/>
              <a:t>(G)</a:t>
            </a:r>
            <a:endParaRPr lang="ja-JP" altLang="en-US" sz="3200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1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レイアウトの例　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67586" name="AutoShape 2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88" name="AutoShape 4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0" name="AutoShape 6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2" name="AutoShape 8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4" name="AutoShape 10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6" name="AutoShape 12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412" y="3933056"/>
            <a:ext cx="4674949" cy="310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251520" y="1628800"/>
            <a:ext cx="6606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5×5</a:t>
            </a:r>
            <a:r>
              <a:rPr lang="ja-JP" altLang="en-US" sz="3600" dirty="0" smtClean="0"/>
              <a:t>の格子グラフの生成</a:t>
            </a:r>
            <a:r>
              <a:rPr lang="en-US" altLang="ja-JP" sz="3600" dirty="0" smtClean="0"/>
              <a:t>G=nx.grid_2d_graph(5,5)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円上レイアウトの計算</a:t>
            </a:r>
            <a:endParaRPr lang="en-US" altLang="ja-JP" sz="3600" dirty="0" smtClean="0"/>
          </a:p>
          <a:p>
            <a:r>
              <a:rPr lang="en-US" altLang="ja-JP" sz="3600" dirty="0" smtClean="0"/>
              <a:t>pos=</a:t>
            </a:r>
            <a:r>
              <a:rPr lang="en-US" altLang="ja-JP" sz="3600" dirty="0" err="1" smtClean="0"/>
              <a:t>nx.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circular_layout</a:t>
            </a:r>
            <a:r>
              <a:rPr lang="en-US" altLang="ja-JP" sz="3600" dirty="0" smtClean="0"/>
              <a:t>(G)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描画</a:t>
            </a:r>
            <a:endParaRPr lang="en-US" altLang="ja-JP" sz="3600" dirty="0" smtClean="0"/>
          </a:p>
          <a:p>
            <a:r>
              <a:rPr lang="en-US" altLang="ja-JP" sz="3600" dirty="0" err="1" smtClean="0"/>
              <a:t>nx.draw</a:t>
            </a:r>
            <a:r>
              <a:rPr lang="en-US" altLang="ja-JP" sz="3600" dirty="0" smtClean="0"/>
              <a:t>(</a:t>
            </a:r>
            <a:r>
              <a:rPr lang="en-US" altLang="ja-JP" sz="3600" dirty="0" err="1" smtClean="0"/>
              <a:t>G,pos</a:t>
            </a:r>
            <a:r>
              <a:rPr lang="en-US" altLang="ja-JP" sz="3600" dirty="0" smtClean="0"/>
              <a:t>=pos)</a:t>
            </a: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1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レイアウトの例　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67586" name="AutoShape 2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88" name="AutoShape 4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0" name="AutoShape 6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2" name="AutoShape 8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4" name="AutoShape 10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596" name="AutoShape 12" descr="data:image/png;base64,iVBORw0KGgoAAAANSUhEUgAAAd8AAAFBCAYAAAA2bKVrAAAABHNCSVQICAgIfAhkiAAAAAlwSFlzAAALEgAACxIB0t1+/AAAIABJREFUeJzs3XdcU9f7B/AHlRmGkIQhBAFBKw5QcVcrShFFFBx14awTt4K7aHHianG1DtRqFWxVcFHFWXFLtbhHWYoDEZRNCNzP749+yU9KgCSEiHrerxcvJLn33JOAee455znnaAAAMQzDMAyjNrU+dAUYhmEY5nPD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BkLvgzDMAyjZiz4MgzDMIyaseDLMAzDMGrGgi/DMAzDqFmdD10BhmE+nMzMTEpPTyciIj6fT0ZGRh+4RgzzeWAtX4b5zIjFYgoLC6NOzs5kKRRSNycn6ubkRJZCIXVydqawsDAqLCz80NVkmE+aBgB86EowzKeuprQw94eH07Tx46kZQH7Z2eRF/9/9JSGio0S0WV+f7taqRSFbttDAQYM+SD0Z5lPHWr4MU01qWgtz/bp1FDB6NB3PyqJT2dnkQ6XHnTSJqC8Rnc7JoeNZWRTw7be0ft06tdWPYT4nrOXLMNWgprUw94eHU8Do0XQxP5+s5TznKRF9qadHq0NDWQuYYVSMBV+GUbH169bRmoULKSI/n1pVcuxfROSjp0f+S5bQ1Jkzq6U+YrGY6puaUlRWFrVU8Ny/iMjT0JCepqWRlpZWdVRPpprSTc8w1YV1OzOMCu0PD6c1CxfSRTkCLxFRKyK6mJdHa777jvaHh1dLnQ4dOkRNOU7hwEv0b/2acBwdOnRI1dUqo6Z10zNMdWItX4ZRkZrawuzk7Ewz4uKor5LnHySiEGdnunDrliqrVUpN66ZnmOrGWr4MoyI1sYWZmZlJt+7fp95VKKM3Ed28d48yMzNVVa1SWCIY8zliwZdhVGRzcDD55eQofb5fTg5tDg6uUh0AkFgspoyMDHr27BnduHGD+HXqVGk1HU0iEmhpUUZGRpXqJktN7KZnGHVg3c7MJ+dDJOtkZmaSpVBI7yQSpQOdhIjq1q5NP/70EwGgvLw8ys3NlX7992dZj+Xl5VGtWrWIx+ORnp4eaWlpUd7Tp5TKcVV6ffU0NWlqUBC1bt2abG1tSSQSkaamZpXKrKnd9AyjDmx5SeaTIBaL6dChQ7Q5OJhu3b9PQm1tIiJKE4uphaMj+c2ZQ/369au2D+r09HQSamtTHYlE6TI0iciAiI4ePUqmpqbE4/GkX6ampqSnp1fqsfJ+fj8oltwUSDiOlA2VEiJ6V1xMd+7coRMnTlBiYiK9evWKzM3NydbWlmxsbEp9t7W1pXr16lHt2rUrLFdV3fSD2Pgv8xFiLV/mo1cTknUSEhKom5MTJVah25mIyIbHo3N37pCtra2KalY9CVcSiYSePXtGSUlJlJiYKP1e8u83b96QSCSSGZhtbGzI3NycOrdoUeMTwRimurDgy3zUasqc2jt37lDbFi0os7i4Si1MY01Nep6WptKu8r1799LWMWPoz4ICpc7vZmBAY7duVaiFWVBQQE+fPpUZmBMTEykrK4tILKYcUr77rbreL4ZRCzDMRyo8LAwiXV0kEwFyfiUTQaSnh/CwsCpdm+M43L59G0FBQWjZsiUEAgHqGxvjoAJ1+e/XASJ0cnZW0bvzr9OnT8PJyQn6tWvjLyXqFEuEutrayMnJUWm97ty5A2s9PaXfq5Kv+jweEhISVFo3hlEHlu3MfJTEYjFNGz+eIhVYLpGIyJqIIvLyaNr48Qov2FBcXEwXL14kf39/cnBwIC8vL8rIyKB169bRy5cvacWmTbRZX1+hMt+32cCA/ObMUfr89929e5d69uxJ48aNowULFtC2PXvIW1eXnipQxlMi8tbVJZsvviBXV1d68uSJ0vUBQK9evaKrV69SWFgY7dq1iyRswQzmM8YSrpiPkrqSdQoKCujMmTMUGRlJR44cIXNzc/Lx8aEDBw6Qk5MTaWhoSI/t27cvzZgwgW4SKZW9e09Dg/r2VXYE9F8vX76kwMBAOnz4MC1YsIAiIyOlSWavX76kLxXsog9YsoSmzJhBmzZtog4dOtDKlStp9OjRpV430b/BNSMjo0z3csn35ORk4vF40jHfevXq0TuAJERV6qZPE4vJ2NhYyRLkw5a6ZKrFh256M4wyvnRyqrYu3rdv32Lv3r0YMGAAjIyM0KlTJ6xbtw7x8fGV1utDdYVnZ2cjMDAQJiYmCAgIwNu3b8utn5mhIbrp6+MgESTv1aPwf+9LVwMDmBkalqnPlStX4ODggLZt22LJkiWYOnUqvLy80KxZM+jr66Nu3bpwdnaGj48PZs6cifXr1+Po0aO4c+cOsrOzy9RFFb9DvqYmGjRogFmzZiEmJgZFRUVKv4fvKygowL59+/ClkxN4mpqw0deHjb4+eJqa+NLJCfv27YNYLFbJtZjPEwu+zEfn3bt34Glqlgocin4VEoGnqYl3794BAFJSUrB582a4u7vDwMAAXl5eCA0NRWpqqsL1C1m7FlY6OoiVc0xVqKGB5UFBSr0XEokEW7ZsgYWFBYYOHYqkpKRKzxGLxQgLC0MnZ2fwNDVRn8dDfR4PPE1NtP7iCwQEBOCHH37AzJkz0bdvX7Ro0QLGxsbg8Xho0qQJ7OzswOPxMGHCBBw6dAi3bt0qN9hXZN++feimr6/077CrgQH27duHmzdv4rvvvkOzZs1gamqKMWPG4NixY8jPz1fmLZXeoLgZGOCQjBuUg0Topq8v8waFYeTFsp2Zj46qpvVY6+rSoMmT6cKFC/T48WPy9PQkb29v6t69O+lXYewWADVv3pye//MPtaxTh/xycqg3lZ7+dIT+HeO9p6FBbTp3ppzcXDp58qTcC1cAoOPHj9Ps2bPJzMyMVq9eTS4uLhWeU1BQQMnJyaW6hB89ekSJiYn07Nkzys3NlTlvt+Q7n8+XdjefOnWKRo0aRQMHDqTly5eT9v/mVSuiOhbZiI+Pp8OHD1NERATduXOH3N3dydvbmzw9PeXqLq4p2fPMZ+DDxn6GUVx8fDxsqtBiKvkSamhg2LBhOHXqFAoLC1VWv4MHD6JJkybIyckpt4XZydkZYWFhEIvFKCoqgqenJyZOnChX+bGxsejSpQsaN26Mo0ePguM4AEBhYSHi4+Nx+vRpbN++HQsWLMCQIUPQoUMHWFhYQEtLCw0aNICbmxvGjBmDZcuWYe/evbh8+TJevHiB4uJihV7nmzdv4OPjAycnJ9y9e1fh9wmo3m761NRUbN++HZ6enjAwMIC7uzs2b96M58+fq70uDPNfrOXLfHRKVm16K5HUuDm1eXl55OjoSDt37iRXV1fp45mZmdK1kU1MTMpcMysri9q1a0dTpkyhiRMnyiw7Pj6eZs2aRRcvXiQvLy8SiUSl5tK+evWKLCwsym25yrPqlKIAUGhoKM2bN48WL15Mfn5+ZZKxKqOO1mZ2djadPHmSIiIiKCoqiho1akTe3t7k7e1NX3zxBVvqklE7FnyZj1JN3SYvMDCQHj9+TOFKLPr/+PFj6tixIwUGBpKJiYm0e/jJkycUFxdHmZmZpK+vT02bNqUGDRqUWTnKysqqyustK+vx48c0dOhQMjU1pR07dpCZmZlC55esUtaU4yrtpq/qKmWFhYX0559/UkREBB0+fJgMDQ2pYcOGlHX6NJ3Ly1OqzG76+jR22za21CUjNxZ8GZVS17SMsLAwCh03jk4rOe7bvnZt6rN0Kc2dO1dldYqPj6e2bdvS33//TVZWVmWeB0Bv3ryRORUnKSmJkpOTSUdHh3Jzc8nd3Z0cHR0pKSmJoqOjyd3dnVauXEl2dnYqq6+qSSQSWrx4Me3YsYO2b99Onp6eCp1fWFgoXZ/75r17JPhfK/JNYSG1bNKE/ObMob59+6q0dclxHMXGxtIQLy9a9fp1jbuZYz5dLPgyVfYhNjUQi8UkEgjoRE6OUt2EX+vokKahIXl4eNDSpUtJJBJVuU69e/emFi1akLe3d7kBVktLq9Qax+9/r1+/PvF4PNq0aROtXLmS6tSpQ46OjhQcHExNmzatcv3U5cKFCzR8+HDq1asXrV69mnR1dRUuo7JuelVS1Y5UbKlLRhEs+DJVos5NDQDQrVu3KDIykiIiIujZ06ekk5tL14uL5V7l6ikRuWho0OING8h32DBatWoV/fTTTzRu3DiaO3dupR+cOTk5MgNrXFwcJScnk56eHtnZ2ckcd7Wxsam0/EuXLpG/vz89efKEHBwc6OLFiyofp1WHd+/e0cSJEykuLo727dtHzs7OH7pK5arJm2Iwn7APkubFfBJC1q6FSFdX7vmsIj09hKxdq9A1JBIJzp49i6lTp8La2hr29vYICAjApUuXUFxcrFQdvHv1Qv369fHw4UMAwLNnzzBq1CiYmppi7dq1uH37NqKiorB582YEBASgf//+cHFxAZ/Ph66uLho3boyePXvCz88Pq1evxt69e2FlZYX9+/dLM48V9ejRI/j4+EAkEmH37t0oKChAly5dMGfOHKXKqwk4jsOePXsgEAiwevVqhbOp1UVV2fNsnWlGESz4MkqpzmkZubm5iIiIwIgRI8Dn8+Hi4oKlS5fi7t27MoObPKs2ddHTg56GBjZt3IgnT55g1qxZMDQ0xMiRIzF48GC0a9cOfD4fGhoa0NTURPPmzTF27FgsX74cYWFhuHLlCl69eiXz+suWLUOfPn2Ueh9fv36NSZMmgc/nY+XKlcjLy5M+l5aWBjs7O+zZs0epsmuKhIQEdOzYEd26dUNKSsqHrk4ZJYu2FFYh8P530RaGqQwLvozCCgoKYGZoqPQuOWaGhmWW5nvz5g127doFb29vGBoaolu3btiwYQOePn0qV51KVm360skJvDp1YKWjAz4RdGvVgrWxMRo1agQej4datWrBxsYGrq6u6Nq1K3g8HubOnYuYmBikpKSguLgYJ0+eRPPmzdGxY0dcuXKlwusmJyeDz+cr3OLJy8vD8uXLwefzMWXKFKSlpck87u7duxAKhbh69apC5dc0EokEQUFBMDU1xYEDBz50dQAAWVlZ2L9/PwYPHoy6tWrVuB2pmE8bC76Mwqq8LKC+PsLCwpCUlISQkBC4urrC0NAQffv2xe7du5Genl7utYuLi5GSkoKYmBjs2bMHQUFBGD16NFxdXWFrawstLS3Uq1cPLi4uICLMnj0bO3bswLlz53D79m1YWFjg2rVr0vLOnz8PoVCI33//vdR1ioqKsHPnTlhaWqJ///548uSJzPoMGDAAixcvlvu9Ky4uxq5duyASidCvXz88fvy40nOOHDkCS0tLPHv2TO7r1FRXrlxBgwYN8O2338pc77m6vXr1Clu3bkXPnj1hYGCA7t274+eff8amTZuqvNRlGFtog1EAC76MwlSxIL6pri4EAgFGjRqFw4cPS7tbOY7Dq1evcPXqVYSFhWHFihUYN24c3N3d4eDgAG1tbZiZmaFdu3YYNGgQ5s2bh61btyI6OhpPnjxBQUGBtJ6yUhp2794NFxeXUuOPN2/ehIWFBbZs2VLm+NzcXCxduhR8Ph/Tpk3DmzdvpM+dPn0atra2pbqKK3Lq1Ck4Ozujffv2uHTpktzvNwCsWLECrVq1Qm5urkLn1URZWVkYNWoU7O3tS90IVZcnT55g9erV6NixI4yMjDBw4ECEhYWV6iKujt4chqkIC76MQlS1qYFu7drYuXMnVq9ejUmTJqFnz55wdHSEnp4e+Hw+WrVqhf79+yMgIACbNm1CVFQU7t+/r1DwkRV8OY5Dx44dsW3btlKPP3nyBLa2tli6dKnMcd3U1FT4+flBIBAgODgYWVlZaNy4MSIjIyutx+3bt+Hh4YEGDRrg999/Vyopi+M4DB06FIMGDVI6qaum+e233yAUCrF06VKV7UYE/PtexcbGYuHChWjatCnMzMwwbtw4REVFlbo5+y+2vCSjTiz4MgpRVWaoaa1a+PrrrzF9+nSEhITg8OHDuH37NrKyslRW1/KS+W/dugUzM7My3dsvXrxAs2bNMG3atHIzcx8+fAhvb28YGxujefPmFQaNlJQUjB49GqampggJCalyyygvLw+tW7fG0qVLq1ROTfLs2TO4urriyy+/lGtHpvIUFhbizJkzmDJlCkQiUamseEUCuzoy+OX17t07xMfHIz4+niVyfYJY8GUU8jFNy6hoJp2fnx/8/PzKPJ6RkYGOHTvC19e33M0WXrx4AUNDQzRv3hwtW7bE2bNnSz2flZWFhQsXwsTEBHPmzFFqu73yPH/+HFZWVoiIiFBZmR9acXExVq1aBYFAgL1798p9Xk5ODg4dOoThw4fDxMQErVq1qjArXl5V2fO4qtg+wp8PFnwZhXxM0zIqCr7p6ekwNTXFzZs3yzyXm5sLT09P9OzZU2Y3t6+vL+bOnQuO4xAeHg5bW1t4enoiLi4OP/30E8zNzeHr61ulllxFbty4AaFQiLi4uGop/0P566+/0KhRIwwdOrTcv420tDTs3LkTffr0gYGBgcJZ8fKqaM/j93ekUiW2j/DnhQVfRmGqSLhSx7SMytaQ2bp1Kzp06CCzlVRYWIjhw4ejQ4cOpbqnL1y4ACsrq1KZuvn5+Rg9ejRq166NevXq4cSJE6p7EeXYt28fbGxs8Pr162q/ljrl5uZi4sSJsLGxQUxMDAAgMTERP/74I7p06SJ3VrwqvXv3DgkJCUhISKi2G8aa1N3NqAcLvozCqjrVyJXHU8u0jMqCb1FREVxcXLB7926ZzxcXF2PmzJlo2rQpUlJSIJFI0Lx5c4SHh0uPuXHjBr766is4OjoiPDwcM2fOhImJCRYvXlztU2nmz5+PTp06fXLdkBzHISQkBDweD+bm5jKz4j8lLNHr88SCL6Owqk7L0NPQwHfffYecnJxqrac8q6devXoVFhYWyMzMlPk8x3FYsWIFbGxsEBgYiC5duoDjOCQmJmLw4MGwsLDA1q1bIZFIpOckJCRg8ODBqFevXpnnVKm4uBh9+vTB2LFjP/oM6KKiIly4cAEzZ86EnZ0d6tevj7Fjx6JNmzZo3bp1ufOsP3ZsitPniwVfRilVuVtfHxKCQYMGoV69eti2bZtKp5m8T96ly0ePHo2ZM2dWeMy6detQq1YthIaGYtasWXK1bq9fv46vvvoKTZo0wfHjx6slQGZlZaFp06ZYv369ysuubvn5+Th69Ci+/fZbCIVCODk5YdGiRbh165b0veI4DuvXr4dAIEBoaOhHf5PxX6pasIb5+LDgyyitquNU165dQ6dOndC0aVNERUWp/INV3uCbmpoKgUCAu3fvlnvMqFGj4OjoCA0NDfTq1QsvXryQq2yO43D48GF88cUX6Nq1K/766y+5zlNEQkICzM3NER0drfKyVe3t27f49ddf0b9/fxgaGqJz585Yt24d4uPjKzzvzp07aNasGfr161dqoZOP3ceSP8GoHgu+TJVUdVoGx3GIjIxEo0aN0K1bN5nZx8pSZNOu9evXo2vXrmVuADiOw9KlS1G7dm24u7tjx44dEAqFOHTokEJ1kUgkpTKhk5OTFTq/MufPn4epqSkePXqk0nJVISUlBZs2bcLXX38NAwMDeHl5ITQ0VOFksfz8fMyYMQNWVlY4ffp0NdVWfVS1YA3b0OHjxIIvU2WqmJZRWFiIzZs3w9zcHMOGDVNJcFIk+EokEjRr1gy//fab9LELFy6gdevW0NPTK7W1319//QVzc/Myq2TJIysrC9999x1MTEwwe/Zslc4B3rJlCxo1aqTSMpV1//59LF++HG3atIGxsTF8fX1x4MABlSShnTx5EvXq1YO/v3+FK1bVdB/TnHlG9Vjw/Qyoc6Wcqk7LeH+Birlz51apvopuV/3nn39CJBLh5s2b8Pb2hrW1NcaMGYP27duXWfHq0aNHsLGxwYoVK5TqLlf16lclpkyZAg8Pj2obRy9PcXExrly5gjlz5qBRo0awtLTEpEmTcOrUqXIXK6mKtLQ09OnTB87Ozrh//77Ky1cHFnw/byz4fqI+9pVyUlJSpBvcr1+/Xqm6Khp8U1NT4eDgAF1dXQQHB+PFixcwMzMrd5w2JSUFTZo0wcyZM5XeKL5k3Wd7e3ul131+n0QigZubW6UJZKogFotx4sQJTJgwARYWFnB0dMT8+fNx/fp1tSRGcRyHrVu3QiAQYNOmTR9dMtbHtGANo3os+H6CPqWVcuLi4tC9e3fY29vjwIEDCn3Ayht839+56Ntvv4WJiQkeP36MyZMnY8KECRWem56ejg4dOmD48OFVauFFR0fDyclJqR2PZNXJ3t4eO3furFI5spTaA7duXbRv3x7BwcEfdKz54cOHaNWqFTw9PZGamvrB6qGI4uJiXLp0CXZCIUu4+kyx4PuJ+VRXyinZ4L5Dhw64fPmyXOfIs8jGzp07YWVlhQEDBuCff/4BAKxatQodO3aEUCiUK7M2NzcXPXr0QK9evaq05V9RURF27doFKysr9OvXr0pzWx88eAChUFjlQA6U3QPXw8MDP//8s9wZ3+ogFosxd+5cWFhYICoq6kNXR6aCggJERUVh3LhxMDc3R9OmTeHj44MuenpKB1+2j/DHiwXfT8invlLO+8Gyog3uS1QUfCsK5gUFBdDV1ZW58UJ5CgsLMXToUHz55ZdVTnjKy8vD8uXLwefzMWXKFKSlpSlVTlRUFCwsLJRKXpNnD9ya6Ny5c7C2tsbkyZNrxGpY7969Q1hYGAYOHAgjIyN07NgRa9askf7tskU2Pl8s+H4iPqf/xLm5uVi2bBn4fD6mTp1abnCSFXzj4uLg7u4Oe3t7HDx4UGY39q+//gp7e3vY2toiPz9f7noVFxdj2rRpaNasmUpahampqZg0aRL4fD5WrlypVDBZs2YNnJ2dK11NTNk9cGuijIwMDBw4EI6Ojvj777/Vfv0XL17g559/hoeHBwwMDNCzZ09s27YNr169knl8eFgY6mlrf7I3zYxsLPh+Ij7HlXLeD07BwcFlAuX7wVfeBK7MzEzUq1cPly9fRt++fREUFKRQnUrmBdvZ2alsScRHjx7Bx8cH1tbW2L17t0LJXRzHYeTIkejXr1+Z8yraA1fZBLKaguM47N69GwKBAOvWrav21/Po0SMEBwejffv2qFu3LgYPHozffvtNrv2p9+3bByMeD5ba2p/ccBFTPhZ8PxGf80o5JRvcW1tbY8+ePdIPWiJCZmYmFixYIPfUJX9/f4wcORIAkJSUBBMTEyQmJipcp59//hkWFha4deuWwueWJyYmBm3btkWLFi0UWmSioKAA7du3x6JFi8rsgevi4oKlS5fi3r17H122sDzi4+PRvn17uLm54fnz5yorl+M4XL9+HfPnz4ejoyMsLCwwYcIEnDx5UqEepA0bNsDKygp37tyRJkq68nhq30eYUT8WfD8BbKWcf124cAFt2rRBy5YtcfLkSRARzMzMMHz4cLnGPe/fvw+BQFCqezAoKAh9+/ZVqj6///47hEIhzp8/r9T5snAch99++w12dnbo2bNnhUtilkhLS8OPP/4IXV1d6OjoVNseuDWVRCLB4sWLYWpqqvDKZO8rLCzEqVOnMGnSJFhaWqJhw4aYM2cOrl69qnDLmuM4BAYGwsHBodTNnVgsxoABA2DL56ttH2Hmw2DB9xPAJuv/v+LiYvj7+0NTUxNEhN9//12u8ziOg5ubG3788cdSj+fn58POzg4nT55Uqj6nT5+GUChEZGSkUueXp6CgAD/88AOEQiHGjBlTZoxZ1h64QUFB4PP5Kl3C82Ny+fJl2NnZYcyYMXKvtJWdnY0DBw7A19cXxsbGaNOmDVasWIEHDx4oXY+ioiJMnDgRLVu2LDM1qri4GDY2Nrhx44Za9hFmPhwWfD8Bqgq+Vjo6OHfuXLWsSKQO72/UcPjwYRARhEIhxo4dW2kC1IEDB9C0aVOZ2/8dOXIEjRo1UrrFcePGDZibm2PHjh1KnV+RjIwMBAQEwMTEBOPHj8f8+fPRokUL6R64R44cKZWo9fvvv8Pa2rrc5J9PXWZmJkaMGAEHBwdcv35d5jGvX79GaGgovLy8YGBggK+//hqbN29GSkpKla9fUFCAb775Bq6urjK3sTxz5gyaN2/+SQ4BMKWx4PsJUNVKOdoaGhCJRNDS0oJIJELnzp0xfPhwLFq0CLt27cL58+eRnJys9qULK5OQkCDdonD79u3S+hERMjIy4O/vDxMTEyxatEhmiyc3NxfW1tYVdg97enpi1apVStfx4cOHqF+/fpXK+K/398AViUTg8Xjg8XiYNWtWhVnaixYtQvv27T+6LGZVCg8Ph1AoxPLly1FUVISEhASsW7cOnTt3hqGhIfr374+9e/eqdJ3s7OxsuLm5oW/fvuX+foYMGYKQkBCVXbM86lxylpGNBd9PhCoTrgoLC5GQkIAzZ84gNDQUCxcuhK+vLzp27AhLS0toaWnBzs4OXbt2xbfffoslS5bg119/xaVLl/D8+XO1Zcqmp6dj5syZMDExwffff19mOs372c6JiYkYMmQILCwsymxwv3DhQgwePLjCaz158gR8Pr9KrZ9nz57B0dER/v7+SrdsytsD9++//wbHcbhx4wa6dOmCxo0b4+jRozKvU1xcjH79+mHkyJGfbQuL4zj88ccfqF+/Png8nnR1s2PHjik0vUySOgNhAAAgAElEQVReaWlpaN26NcaMGVPuzWtGRgaMjIyqbcvEj33J2U8NC76fiCpPNVJgpZyCggI8fvwYJ0+exM8//4y5c+di4MCBaNu2LUxNTaGjo4OGDRuie/fuGD9+PFauXIn9+/fj2rVreP36dZU/8AsKCrBmzRoIhUKMHz8eL1++lHmcrHm+N27cwFdffQVHR0ccO3YMjx8/ljuoLliwAEOGDKlS3d+8eYN27dph5MiRMru4ZSlvD9zyxuc5jsPRo0fRuHFjdOnSBbGxsWWOycnJgbOzM9Z+RtNVJBIJzp8/j+nTp8PGxgZ2dnaYPn06JkyYAIFAUG1T7ZKTk/HFF19g3rx5Ff7tb9q0Cd9880211OFTWnL2U8GC7yeiqotsGOvoqKwbMjc3F/fu3cPx48exceNGzJo1C/369UPLli1hYmICHo+HJk2awNPTE5MnT8batWtx8OBB3Lx5ExkZGeWWW1xcjH379sHGxgZeXl6V7mZT3gpXHMfhyJEj+OKLL6QLdcgjJycH1tbW+PPPP+U6vqJyunfvjt69e5e7cIYq9sCVSCTSKU9Dhw5FUlJSqeeTk5Nr9HKMqpCXl4fDhw9j1KhREAgEaNGiBYKCgnD79u1SgTA2NhYNGzbEsGHDZI7FKuv+/fuwtrbGunXrKj22ZcuWOHHihMquXeJTXXL2Y8eC7ydE2eUlrXR0YFO/Pvr06aP0UoaKyMzMRFxcHCIjI/Hjjz9i2rRp6N27N5o3bw4DAwMYGRnByckJ3t7emD59OkJCQrB8+XI0bdoULVq0wLlz5+S6TmVrO0dGRsLU1BTm5uYyg5Msv//+O5o1ayZ3q7U8YrEYgwcPRufOnaVjbrL2wD148GCV98DNyspCYGAgTExMEBAQUGoc8+LFixAKhVXK3q1p0tPTsXv3bvTt2xeGhobo0qULQkJCKv395uTkYPz48bCxscHFixerXI9r167BzMwMv/zyS6XH3rp1CyKRSOX5FJ/6krMfMxZ8PzHK3uWKxWLMnj0blpaWSk+rUQWO45Ceno7Y2FgcOHAAAQEBsLGxga6uLurVqwcdHR3w+Xy4uLigf//+CAgIwKZNmxAVFYUHDx6UaklWFHzz8/PRoEEDnDx5UqEN7jmOQ7du3bB+/foqv1aJRIL+/fvD1NQUDRo0kO6Be/r06WrJOH/+/DnGjBkDoVCIH374QTq+t2PHDtjb2yM9PV3l11SXp0+fYsOGDejWrRsMDAzQp08f7Nq1S6mbycjISJiZmSEwMFDpm6zo6GgIhUIcPXpUruOnTJmCwMBApa5Vns9pydmPEQu+n6CS8Z1u+voKr5Rz9uxZiEQiTJ8+vVoST+T16tUrTJw4EQKBAKtXr5bWheM4vHr1ClevXkVYWBhWrFiBcePGwd3dHQ4ODtDW1oa5uTnatWsHIsK8efOwdetWREdH48mTJ9IPkyVLlsDHx6fUNZ8/f45vv/0Wpqam+PHHH8v94Ll37x4EAoFS29f9dw/cxo0bo1OnTrCyspLuqlTd7ty5gx49esDOzg6//fYbOI7DjBkz4ObmVuUWvbpwHIe7d+9i6dKlcHFxgYmJCYYPH46IiIhK17GWx4sXL+Du7o62bdsq/HvZv38/TE1NERMTI9fx+fn54PP5Kp9j/zkuOfsxYcH3EyUWixEWFoZOzs6lVsrRrVULDYTCClfKSU9PR//+/dGsWTPcuXNHrfXOzc3FkiVLwOfzMX36dIUzP4uLi5GSkoKYmBgQEYKCgjB69Gi4urrC1tYWWlpaMDc3R506deDj44PAwEDs2LED586dQ2JiIiQSiXSD+wYNGpS7wf2sWbMwatQoueokzx64mzdvRr169RAXF6fQ662K06dPw9nZGe3atcP58+fRvXt3TJkyRW3XV1TJHrgBAQFwcHCASCTClClTcPbs2Wq5aSguLsaPP/4IgUCAnTt3ypUouGnTJlhaWir0ewwPD0e3bt2qUlWZPuclZz8GLPh+Bt5fKef333+X6z86x3HYuXMnBAIBQkJCqn1KSlFREUJDQ2FpaYlvvvlGJa1AWd3OEokEPXr0wMiRI7Fjxw4EBgZi2LBh0tanlpYWbG1t4erqiu7du8Pc3Bz29vbSRRZKplGVbMBw5coVmddWZg/ckhbThQsXqvza5VVcXIzdu3dDJBKhV69esLW1xdatW9V2/crI2gP3u+++w19//aW2aVJxcXFo2rQpBgwYUG7XPMdxWLx4Mezt7RVuwbq7u2Pv3r2qqKoUW3K25mPB9zPz4sULmJiYyP3B9eTJE7Rt2xYeHh7lTumpqhMnTqBZs2b48ssvcfXqVZWVKyv4RkdHw9bWttwsY7FYjCdPnuDUqVPYunUr5s6di3bt2kFLSwva2trQ1NSEg4MD3N3d4erqCktLS+zduxdXr17FlStXsGrVqlJ74IaHhyuUPRsdHQ2BQIAjR44o/bqVkZeXhxUrVqBu3brQ1dXF4cOH1Xr991W2B+6HkJ+fj2nTpkEkEuHs2bOlnisuLsbkyZPh7Oys8MphSUlJ4PP5Kt97mC05W/NpAAAxnxVzc3O6ceMGiUQiuY6XSCS0ZMkS2rZtG23dupW8vLxUUo+4uDgKCAigpKQkWrVqFfXp04c0NDRUUjYRkYaGBr3/511YWEhOTk4UHBxMvXv3Vqis/Px8+vHHH2nt2rXk4eFBvXr1ovT0dAoKCqJatWpRZmYmFRQUUO3atcnCwoIcHR3J3t6ebGxsyNbWVvrd2Ni40td4/fp16t27NwUHB9OIESOUeu3KSktLo7Fjx9KRI0fI39+fvv/+e9LV1a326758+ZKOHDlCERERdPnyZerUqRP5+PiQl5cXmZmZVfv15XXixAkaPXo0DRs2jJYsWUJERCNGjKCXL1/S4cOHycjISO6yAFBgYCC9fPmSFi1aRLm5udKvvLw8mf+W9+fs7Gzi5edTWhVfrw2PR+fu3CFbW9sqlsT8Fwu+nyEPDw/y8/NTOABdunSJfH19ycPDg9auXUt6enpKXT8lJYUWLlxIJ06coO+++47GjRtHmpqaSpVVkf8G3zVr1tDZs2fp+PHjSgf5Fy9e0KRJk+jEiROkra1NBgYGlJGRQQcPHiR3d3fKzc2lpKQkSkpKosTEROn3ki8AZGtrWyogv//d0NCQiIgePHhAHh4eNHXqVJo1a5ZK3g9FLFy4kDZs2ECGhoa0dOlSGjZsGNWqVUul13j8+DFFRkZSREQEPXz4kHr06EE+Pj7k4eFBBgYGKr2WsgoLC8sEuZSUFFq2bBmlpqaSlpYW6erq0pAhQ2QeW9nPHMeRgYEBGRkZEY/HIx6PR3p6etJ///fnip57/+eioiJqZGtLbyUSUvZ/loSIjDU16XlamkI3FYx8WPCtwTIzMyk9PZ2IiPh8vsr+A8ybN490dXUpMDBQqTpNmTKFbty4QXv37qWWLVvKfW5WVhYFBwfTzz//TBMmTKA5c+ZIg011eD/4vnjxgpo3b05XrlwhBwcHhcrJzc2l6OhoioyMpGPHjpGdnR116tSJ7ty5Q48ePaKGDRuSg4MD/fTTT5WW9fbt2zKB+f0AraOjIw3GfD6fDh8+TJ06daLFixeTra2t0jc8igJA48aNo4cPH1JxcTHl5+fT6tWryc3NrUplxsbGSgPuu3fvqE+fPuTj40NdunQhLS0thcssKipSuFWoyLEaGhoyg1ydOnXoxo0bVFBQQO3btycXFxfS19dXKGBeuXKF5s6dS7du3VL6PZUlNTWVjhw5QotnzaIN2dnUV8lyDhJRiLMzXVBx/Zh/seBbw4jFYjp06BBtDg6mW/fvk1Bbm4iI0sRiauHoSH5z5lC/fv2U+qAqsX//fgoPD6eIiAilywgLC6Np06aRv78/+fv7V9gqkkgktHXrVlqyZAl5eHjQkiVL5O7yror3g6+vry9ZW1vT8uXL5Tr3zZs3dOzYMYqMjKSzZ89SmzZtyMfHh3r37l2q7pcuXaLp06fT33//TRs2bKAJEyYoXV8A9ObNm1IB+cGDBxQZGUlERAUFBWRkZFSqtfz+v62trUn7f38vqlBYWEhubm7UqVMnatGiBc2dO5ccHBxo1apV1KxZM7nKKCgokN64REVFkY6ODnXu3JnatGlDVlZWlJ+fX6UAyXGcwq1CRQKkrB6ZlJQUcnd3Jy8vLxo5ciQNHTqUrKysKDQ0lIRCodzv75AhQ6h9+/Y0ZcoUuc8pzz///CO9qbl37x55eHiQUCik+7t20ZmcHKXK7GZgQGO3bqVBgwZVuX5MWSz41iD7w8Np2vjx1Awgv+xs8iKiOv97TkJER4los74+3a1Vi0K2bKGBSv6nePz4MXXv3p0SExOrVN/k5GQaNmwY1alTh3bv3k1WVlalngdAkZGRNHfuXLK2tqbVq1eTs7Nzla6piJLge+HCBfL19aUHDx4Qj8cr9/ikpCQ6fPgwRURE0K1bt8jNzY18fHzI09OTjI2Nyz0PAE2cOJF27dpFrq6utHr1amratKnKXkdOTg717duX9PT0aN26dfTq1SuZLeeUlBQSCoUyA7ONjQ2JRCKqU6dOqbI5jqO8vLxyg9zLly9p/vz55OnpSQ4ODhQTE0MxMTFkbW1NTZo0IQBlgmJOTg5lZmZSXl4ecRxHtWrVIj09Papbty7VrVtX6QAp62dNTU2V5glU5tGjR9S9e3eaPHky+fv7E9G/Nynfffcd/frrrxQaGkoeHh6VlvP27VuytbWlhIQEMjExUbgeAOjmzZvSgPvmzRtpL4Krqytpa2uTWCym+qamFJWVRfL3T/3rLyLyNDSkp2lpVbrRZ8rHgm8NsX7dOlqzcCFF5OdTq0qO/YuIfPT0yH/JEpo6c6bC1+I4joyMjOjp06cVBhV5FBcXU3BwMIWEhNDGjRtpwIABRER07do18vf3p8zMTFq1ahV1795drR+SRP8GX4lEQq1ataIFCxbQN998U+p5AHTnzh3pB1hKSgr17t2bvL29yc3NTaFEI47jqE2bNvTFF19QdHQ09e7dm4KCgqhevXpVeg0AKD8/nzIyMmjChAn0+vVrCg4OJg0NjTIBMycnh169ekUvX76ktLQ0Sk9Pp3fv3lFWVhbl5eVRYWEh1alTR9pLwXEcFRUVkY6ODunp6ZGBgYHMAFfSeh0wYADZ29uThoYGxcTE0OXLl6lHjx40aNAg0tTUpNjYWIqJiaHY2FhycXEhHx8f6tu3b5mbso9VbGwseXl50YoVK2jkyJFlnj937hyNGDGCfHx8KDg4mHR0dMota+PGjXTp0iUKCwuT+/oSiYRiYmIoIiKCDh8+TNra2uTj40M+Pj7Utm1bmb1P+8PDKWD0aLqYn0/Wcl7nKRF9qadHq0NDlb7BZyrHgm8N8CH+g3Ts2JGWLVtGXbp0UfhcWW7cuEFDhw6l5s2bE8dxdP36dQoKCqIRI0ZQ7dq1VXINRWloaNCGDRvo0KFDdObMGdLQ0KDi4mK6fPkyRUREUGRkJAEgHx8f8vb2pg4dOpRpGVYGAInFYsrNzaVLly7RmDFjaMeOHbR37146fvw4eXh4kJubGxUXFyuVuZqfn086OjrE4/FIV1eXsrOzpVnb77ci5WkxamlpUXZ2NqWnp9Pr16/p5cuX9OzZM0pOTqbExETKyMggkUhUJhHM1taW7t+/T4sWLaJr165JbyguXrxI06dPp9u3b1Pt2rWpZ8+e1K9fP+rZsyfVrVu3On6lH8zp06dpyJAhtH379goTFUtukh48eED79u0rt3u+ZcuWFBwcTF9//XWF1y3JN4iIiKDjx4+TnZ0deXt7k4+PDzVu3FiuG1p13tgz8mPB9wP7UF1DkyZNInt7e5oxY4aCV5UtPT2dAgMDKTQ0lHg8Hh04cIBcXV1VUrayNDQ0SCAQ0NGjRykpKYkiIyPp1KlTJBAI6MsvvyQXFxcyNTUt0+2qaNKOpqamNMhlZWWRtrY2NWrUiGrVqkUJCQn05s0bat26NbVq1arcpJzyftbT0yvVogFA33//Pe3du5eio6NVOgWkoKCAkpOTZSaCJSUl0du3b6lWrVpkZWUlnVrVtm1bcnZ2pqtXr9Lbt28pODiYevXqpfZejup04MAB8vPzowMHDlDnzp0rPR4A7d69m/z9/WnBggU0derUUr/DW7dukbe3NyUmJspsrZbkG0RERNC5c+eoTZs25O3tTX369FE6V6JkSKspx5FfTg71ptJDWkeIaLOBAd3T0KjSkBYjPxZ8P7CwsDAKHTeOTiubFKGvT2O3bVM4KWL79u0UExNDv/zyi1LXLVFQUEAbN26k4OBg6t+/Py1evJguX75MEydOJD8/P5o/f36lrUmJRKL0fMbynsvJyaHU1FTpNWrXrk36+vpkYmJSalpHVRNzdHV1S72+tLQ0cnR0pPPnz1OTJk2IiOivv/6igIAAevXqFa1atYo8PT2rHJw2btxIK1eupD/++EPu5CdlFBUV0aVLlygyMpIOHTpEaWlpxOfzqV+/fqShoUFPnz6lxMRESkhIILFYTABIX1+f3NzcqG3btqVa0B/jdJUtW7ZQUFAQRUVFkZOTk0LnxsfH09ChQ8nIyIh27dpFFhYWREQ0ZcoU4vP5tHjxYumxJTeHkZGR0nwDb29v8vT0VGpMWJbCwkJpMufNe/dI8L8b9jeFhdSySRPymzOH+vbty8Z41YQF3w+sk7MzzYiLU/t0gNjYWBo9ejTdvn270mNLukzfD3LZ2dl0/PhxCg0NJZFIRH369CFDQ0Pp86mpqfTHH3+QWCymFi1aEBGVGzDfz1itSiJOXl4eXbt2jf7880+6desW5efnU0hICA0ePFihLNSq2rhxY6mubqJ/W0NRUVEUEBBAZmZmtGbNGmrVqrJOwIqFhYXR9OnT6dChQ9SxY0dVVJ2I/l1Q5NSpUxQZGUlHjx4la2tr8vb2Jm9vb7Kzs6OvvvqKBgwYQHPmzCl13rt37+iff/6Rdrubm5uTSCSi1NRUSkxMJC0tLZlzm0u+V5QMp24AaNmyZbRz506Kjo6mBg0aKFWORCKhpUuX0pYtW2jLli3UvXt3srKyotjYWMrKypIOf6SkpJCXlxf5+PgonG+gjMzMTMrIyCAikt6QMurFgu8HlJmZSZZCIb2TSEixkcb/VzIR/lFiItWpU0fuFmNmZiZt2rSJvvnmG+mYZXktSolEUirIAaDXr19TrVq1qGnTplS/fn2ZAVFHR4cuXrxIx44dowkTJlCvXr1kdrsqe6cNgB4+fChNmIqPjydPT0/q3bs3rVixgm7evEkf4s+7qKio3CSvoqIi2rFjBy1evJhcXV1p2bJlZGNjo/S1Tp48Sb6+vrRr1y7y9PRUupyMjAw6fvw4RURE0JkzZ6hVq1bSrs769euXOvb58+fUtm1b+umnn8pd7SwnJ4fWrl1L69evp9GjR9O8efOI47hy5zgnJyeTvr5+uYG5fv36FSYwqRLHcTRjxgw6f/48nThxQtpirYqSBWpMTEwoLS2N6tSpQwCk47fK5BswHzcWfD+ghIQE6ubkRIlKdjmXEBBRnq5uudmq5XWbrlu3jsaNG0dNmzatsEWpra1NGhoa9ODBA5o9ezbdvXuXli9fTgMHDpRr1aO4uDgaMmQINW/enH766acqJeOUJHOVBNy8vDxpq6xz586kqalJ27dvp507d9Lly5c/SPAlIoqJiaEhQ4bQgwcPSF9fv8zzOTk5tGbNGtqwYQONHj2a5s+fr3Tm+dWrV8nb25vWrFlDvr6+cp/37Nkz6dSqGzduULdu3cjb25t69epFfD6/wnOvXbtGXl5edO7cOWn3uiwlSydGRkbSvHnzyM/PT+ZcZADSFrKsAP3s2TMyMTEpd3UwkUikklXSJBIJjRo1ip4+fUpHjhypcuJYfn4+nT59miIjI+nIkSP07t070tbWpm3/Gyr6lMbGGQWpdKVoRiEfevHzYcOGYdu2bZUe9/LlS4wfPx4CgQBr1qxBQUGBwtfKy8vD5MmTYW1tjT///FOhc0v2wB0/fjzMzc3RpEkTLFiwADdu3CizQUR6ejpMTU1x8+ZNmRsrqNPQoUMxb968Co958eIFxo4dW2aDe0Xdu3cPIpEIP/zwQ7nHvL8HbqtWrcDn8zFixAhEREQgNzdX4Wvu2bMHdnZ2cm37ePfuXXh6esLOzg7h4eEK70hUVFSEp0+f4sKFC/jll1/w/fffY+TIkejSpQvq168PLS0tWFtb46uvvsKIESOwePFi7Nq1C3/++SeSk5NRVFRU6TVycnLQo0cPeHl5VWmjg4yMDOzZswf9+vWDoaEhOnfujHXr1uHChQvg8/n45ZdfIBQKsWLFCrnqxXyaWPD9gEq2/Sqs4rZf2hoa8PPzw/79+5GUlCT3B9vatWsxadKkcp/PycnB999/DxMTE8ycObPc7dQUcfz4cVhYWGD+/PkoLCws97jMzEzs378fgwYNQt26ddGhQwesWrUKjx8/rrD8SZMmYeLEiQBk72qkTs+fPwefzy+1b2957t69i549e8LOzg779+9Xaru8pKQkNGzYEPPnz5ee//4euPb29rC2tsbUqVNVtgfu7Nmz0aVLlwp/l+87c+YMWrZsiTZt2qh068TCwkIkJCTgzJkzCA0NxcKFC+Hr64uOHTvC0tISWlpasLOzQ7du3TBmzBgsXboUe/fuxaVLl/DixQukpaWhffv2GDFihFLvy7Nnz7Bx40a4ubnBwMAAXl5eCA0NxevXr6XHLFq0CJMnTwYAJCcno3Pnzvjqq6/w9OlTlb0PzMeDBd8PTBUbXrdo0ADLly9Hnz59YGZmBnNzc/Tp0wcrVqzA2bNnkZWVJfPaZ8+eRYcOHco8XlRUhO3bt6NevXoYOHAg4uPjVfqaU1NT4enpCRcXl1LBtGQP3B49esDAwAA9evTAli1b5N7K8NatWzA1NZXeJHzo4AsAq1evhoeHh9zB9MyZM2jRogXatm2LmJgYha/3+vVrtGrVCj169MCYMWNgZmaGZs2aVdseuEVFRfD09MSECRPkPqe4uBi//vorrK2t4e3tjYcPH6q0TrIUFBTg8ePHOHnyJLZs2YK5c+di4MCBaNu2Lfh8PjQ0NGBsbAx3d3dMmDABwcHB2L9/P65fv47Xr1+Xed84jsP9+/exbNkytG7dGsbGxvD19cXBgweRnZ1d5vpFRUWwtrbGrVu3Sj22fPlyCIVChIeHV/t7oArv3r1DfHw84uPj2T6/VfThP50+c/v27UO3KnQ9dzUwQFhYmLQ8juOQlJSE/fv3Y8aMGejQoQP09PTQrFkzjBkzBtu3b8edO3dQVFSE9PR06OvrSzeI5zgOUVFRaNq0KTp16oRr165V2+vmOA6bNm2CsbEx+vfvj/bt26Nu3boYNGiQwnvglpTXsWNHbNmyRfpYTQi+hYWFaNy4sUL745ZscG9tbQ0fHx+5Ws7v74FraGgIIyMjNGvWDHfv3q1K9eWSmZkJR0dHbNq0SaHz8vPzERwcDIFAAD8/P6SmplZTDcv36NEj2NjYYMmSJbh37x6OHz+OjRs3wt/fH/369UPLli1hYmICHo8HR0dHdOzYES1btoRQKISJiQm++eYbREZGVtryP3nyJFq2bCnzuRs3bsDBwQHDhw9X+O9eHQoKCrBv3z586eQEnqYmbPT1YaOvD56mJr50csK+ffuUHi75nH34T6fPXEFBAcwMDfGXEoE3lgh8Pb1K//DFYjFu3LiBDRs2wNfXF/b29jA0NETXrl1haGiIzZs349SpU+jWrRsaNmyIyMhIlbeQSnAch9jYWCxcuBBNmjSBQCAAn89Hhw4d8Pz5c6XL3bNnD1xcXEqNodWE4AsAp06dgq2trcLjiHl5eVi5ciX4fD4mTZpUqgsT+He8+Oeff0b37t1hYGAAT09PbNu2Da9evUJBQQH69++Prl27ltvzoUr//PMPzMzMcObMGYXPTUtLw7Rp08Dn87Fs2TKlxp+VERsbCwsLC4SGhpZ7jFgsxh9//IFRo0ZBIBBAJBLh66+/xqBBg9C7d280b94cBgYGMDIygrOzM7y9vTFjxgyEhITgyJEjuHPnDrKzszFw4EBs3Lix3OtkZ2dj7NixsLOzw+XLl6vj5SolPCwMZoaGcDMwwCEiSP4z5HWQCN309WFmaIjw9xoBTOVqxqfTZy48LAwiXV0kKxB4k4lgqa0t/WBW9IP9zZs3iIqKQoMGDWBsbAwNDQ3w+XwMGDAAP/zwAy5fvoz8/HyVvL7CwkKcOXMGkydPhkgkgoODA2bPno3Lly+juLgYBQUF8Pf3h6WlJaKjoxUuPzMzE/Xq1cPVq1dLPV5Tgi8A9O/fH99//71S56alpWHq1Kng8/mYMWMGgoKC0K5dO9StWxdDhgzBb7/9JjPAFhUVYfz48WjVqpVaWpVnz56FmZkZ/vnnH6XOf/LkCfr37w8rKyvs3LmzWpORzp49C6FQiIiIiDLPZWZmIjw8XJpv0L59e6xatarcHgiO45Ceno7Y2FgcOHAAq1evxqRJk9CzZ084OjpCV1cXGhoacHZ2xoABAxAQEIDNmzcjKioKDx48KPV/99ChQzAzM8OiRYtUMiZfFSFr10Kkq4tYORsCIj09hKxd+0Hr/DGpOZ9Onzll/9Dfvn2LQYMGwdHRsdR4UmXevXuHuXPnQldXFx06dMDbt2/x8OFD7Nq1CxMnTkSLFi2gp6eH1q1bY8qUKfj111/xzz//yN0izsnJwaFDhzBs2DCYmJigdevWWLZsGe7du1duGadOnYKVlRVmzpypUEb1rFmzMHr06DKP16Tgm5ycDD6fj8TERIXOKy4uxvXr1zFv3jw0aNAAOjo60NfXh7+/v1w3XBzHYeHChWjYsCGSkpKUrL38Nm/ejMaNG1ep+/Ty5cvo0KEDnJyccPLkSRXW7l8HDx6EUCjEuXPnpI+9fPkSW7ZskeYbeHh4YMuWLXjx4kWVrxcSErGSr1kAACAASURBVAIfHx9cvXoVYWFhWLFiBcaNGwd3d3c4ODhAW1sb5ubmaN++PQYPHowpU6agcePGaNy4Mc6ePftBunSVbRCI9PRYC1hONefTiZF28XTT18dBGV08B/43xvvfLh6O47Bnzx4IBAKsXbtWOoYrS2FhITZs2ABTU1OMGjUKoaGh8PDwkHlsbm4uLly4gNWrV6Nfv36wsrKCQCCAp6cngoKCEB0djbdv30qPT0tLw86dO9G7d28YGBjAzc0NGzduVCib882bN+jbty+aN28u13jlvXv3IBAIZLbsalLwBYClS5fCx8en0uMKCwtx6tQp+Pn5wdLSEo0aNcLcuXNx9epVafZy+/bt4eTkJHdPQUhICKysrNQyBjxx4kR4enpWqeXKcRwOHDgAe3t7uLu7Iy4uTiV127p1KywsLHDz5k08efIEq1atQocOHWBkZISBAwcqlW9QEY7j4OTkhNOnT5d7THFxMVJSUhATE4M9e/YgKCgIo0aNgr29PWrVqoU6depAJBKhU6dOGD58OAIDA7Fz506cO3cOSUlJKm8hV3UozMzQkI0By6FmfToxEIvFCAsLQydnZ/A0NVGfx0N9Hg88TU10cnZGWFhYuX/YCQkJ6NChA9zc3JCSklLqOY7jcPDgQTg4OMDd3R1///03gH9bZGZmZnLXLyUlBQcPHsTs2bPRuXNn8Hg8mJqawszMDDo6OujWrRt27dqFjIwMpd8DjuMQGhoKgUCADRs2lNtS5jgOXbt2xfr162U+X9OCb35+Pho0aIATJ06UeS47OxsHDhzA0KFDYWxsjLZt22LFihV48OCBzLLeD04eHh64fft2pdf/9ddfYWpqWu1jioWFhXB1dcXs2bOrXJZYLMb69eulN4v//buWF8dxWLZsGSwtLTFx4kQ0adIE5ubmGD9+PP744w+l5q7LIzY2FjY2NhXeEFfk77//RuPGjdGrVy8cOXIEO3bsQGBgIIYNG4ZOnTrBysoKWlpasLW1RdeuXTF69GgsWbIEe/bswcWLF/H8+XOFr13lJFB9/VJJoIxsNevTiSnl3bt3SEhIQEJCgtxp/RKJBEFBQTA1NcXBgwcBAFeuXEHHjh3RvHnzMt14HMfBxMRE7uk8HMchLi4O33//PZydncHn89GnTx/4+fnB19cXjRs3hr6+Pjp37oyAgAAcPHhQ6Q/Mx48fo02bNujZsydevXpV5vnffvsNzZo1K/fOv6YFXwA4duwYGjZsCLFYjNevX2P79u3o1asXDAwM4O7ujs2bNyv0fonFYoSEhMDU1BSjR4+u9NyoqCgIBAL88ccfVX0pFXrz5g3s7Oywe/dulZRXMkxiYmKCBQsWyJ1EVlhYiOjoaDg5OaFOnTqwtbUtlW9Q3fz8/JQe6y/x/gI173eVlxCLxXjy5AlOnTqFrVu3Yt68eRg8eDDatWsHc3Nz6OjooGHDhnB3d8f48eOxYsUKhIeH4+rVq0hNTS1zc6uK6Y+dnJ2r9Jo/BzXv04lRiStXrkAkEsHGxgYWFhYVJrB07doVUVFR5ZZVVFSECxcuYMaMGbC1tYWNjQ1mzJiBP//8U2aZb9++RXR0NJYsWQJPT08IBAJYWlqiX79+WLVqFS5cuCB3RmthYSEWLlwIc3NzHDt2TPp4Tk4ORCJRhatl1cTgGx8fD0dHR9jY2MDIyAgDBgzA3r17S3XfK+Pt27eYM2cOTExMsHDhwgqD06VLl2Bqaoq9e/dW6ZqVuXv3LoRCIa5cuaKyMpOTkzFs2DCYm5tj8+bNMqf45OTk4ODBgxg2bBiMjY3B5/NRv359XL58udqy+GXJy8uDiYkJkpOTVVJeyQI1c+fOVahbNy8vDw8ePEBUVBQ2b96MgIAADBgwAC4uLuDz+dDT04OjoyM8Pf+PvTOPi3H9//+bYzlaNc1M67Qj7SiyZMku2sgSyZayb5EIkS2RNXuRfTuk7EK2Y98pDuEcnXMkS0p7c79+f/jO/KSpZi0+Z56PRw+a+7qv+5q7mft9Le/r9XLDqFGj0KB27TJLXpL+FBNBtW5d5T7gKvjxnk5KZOb9+/eYNGkSWCwWmjVrBgsLC9y8ebPC8tOmTcPixYvLvFZQUICkpCSMGDECHA4HDg4OCA8Px/379yV+gDEMgxcvXmD37t2YMGECWrZsCRUVFTRr1gxBQUHYvn070tLSKh2JXLp0CcbGxhg7dizy8vIwa9Ys+Pr6VnrdHyH4MgyDe/fuYe7cubCzswOXy0X//v2hoaEhdVZwZXwfnCqaFXj06BEMDQ0rnLKXF0lJSdDX18ebN2/kWu/du3fRuXNnNGnSBAkJCXj37h3i4uKE+QadO3dGdHQ0XF1d4ebmVm3bl75l9+7d6Natm1zrzMzMRO/evdG8eXO5iZPk5OTg4cOHSExMxJw5c6BXt67UgVfwI63k7X+Jmn86KZEbFYkWHDhwAFwuF4sWLRI5Ut25cyd8fHzw8eNH7Nq1S6hJ26FDB6xcuVIhX6KCggJcu3YNK1euxMCBA2FqaoqGDRuiW7dumDt3Lo4fP15OMzg7Oxu+vr4wNzeHpqZmlfuCayr4lpSUICUlBZMmTYKxsTHMzMwwbdo0XL58WXj/w8LCMGjQIIW14c6dO3B1dYWlpSWOHj0qssP06tUrNGrUCHPmzFHoiHDp0qVo3ry53APgy5cvMXr0aKioqOCXX35Bx44dsXPnTnz8+BEfP35E27Zt4efnJ7b0pbxxdXXF/v375V4vwzBYv349tLW1sWnTJrn+7Wpab/6/hDL4/g8gjlzfX3/9hY4dO8LFxaXMlpOMjAzMnj0bKioqUFdXh7u7O+Li4soJOlQHb9++RWJiImbNmoXOnTtDQ0MDFhYWGDx4MNauXYubN2+isLAQdnZ2UFVVRVRUVKWj5eoMvvn5+Th69CiGDRsGNpuN5s2bY8GCBXj48KHIh2NeXl6Fa3jygmEYHD9+HNbW1mjfvr3I2Y/MzEw0b94cQUFBCttXyzAMhgwZggEDBsgUKAT5BuHh4XBwcACbzcaIESNw5MgRxMTEQF9fHwMHDsS1a9dga2uLKVOmVMu6rijS09PBZrMVlsgFAKmpqXBwcICHh4fcvq/y0ptXTjtXjTL4/uScP39ebKH60tJSLF26FCwWCwMGDICTkxNYLBYGDx6M+vXri510VV2Ulpbi8ePH2Lp1KwICAmBnZ4f69evj119/xbBhw9CkSRO0adOmwilNRQffDx8+ID4+Hl5eXtDQ0ECnTp2wevVqsffTHjp0CDY2NgofmZWUlGDLli3Q09PDoEGDyu01/vz5Mzp16gQfHx+FBYuCggK0bNkSEREREp1XWlqKixcvisw3+H5K/cuXL5g4cSJq166Ndu3aieW2pCjmzJmDiRMnKvw6AoEafX19mfdEFxQU4NixYzBmsZQJV9WAMvjWAPIQJ3/y5Anc3NxgampapUUbn8/HtWvXEBISgsaNG4PL5aJhw4bo0qULsrKyAABOTk64cuWKVG2pLgoKCmBsbIxly5ZhyZIl8PDwgJqaGmrXrg1HR0csXrwY586dEyYbKSL4/vXXX1izZg1cXV2hrq4OT09PbN++XaoHPcMw6NKlC1atWiX3dooiNzcX4eHhYLFYmDZtWpntYAUFBfD29kaXLl0UJkf5zz//gMfj4fDhw5WWy8/PR2JiojDfwN7eXqx8g7t370JPTw9RUVEIDAwEh8OR2gJTFkpLS2FoaCjczlcdJCcnw9DQEJMnT5ZIme7Tp0/YvXs3fHx8oKmpCRcXFwwePBgdGjSQfqvRd3rzSkSjDL7VhLzEyf/55x+MHj0aHA4HK1asqPDBUpEH7u3bt8EwDPLy8hAUFAQTExNcvnwZAQEBWLt2rbzftlxZsGABvL29y7zGMAwSEhKgo6MDa2trtGrVCqqqqrCxsQERYcuWLXj48KHUU6oCD9yIiAi5eOB+T2pqKthstsitVIqios9QaWkpRo0aBScnJ2GnTN7cunULbDa7nGjG9x64kuYbpKSkgMPhCLfXAV87qL1794apqSn27t1bbZnOp06dQosWLarlWt/y/v179O3bF7a2tnj06FGF5TIyMrB+/Xp07doV6urq6N27N7Zu3YrMzExkZWVh7NixUKlVSymyoWCUwbcakIc4eWWjFgHSeOAmJiZCR0cHPXv2xPDhw+X2nuXNq1evwGKxKpzSzc3NxciRI2FhYYErV67g1q1bICL4+fmhUaNGUFdXR6dOnRAaGoqEhIRKp9gFKlLBwcEK8cD9nuDgYAwbNkzu9VbFt8FJMHvCMAxCQ0PRpEkTuW2R+Z59+/bBxMQE9+7dK+OBK22+wZEjR8DhcCo0dbhw4QJatGgBJyenSremyQsfHx+sX79e4dcRxbcCNatXrxZ2ONLS0rBkyRK0bNkSWlpaGDx4MA4dOiS0P8zPz8eSJUuEWvGbNm5UyksqGGXwVTCyipOXlJRg8+bN0NfXx6BBg8qNBGT1wAW+6tq2atUKKioqeP78udzeuzzx9vbGggULqix36NAhcLlcLFy4sMy0s8BIYt68eejevTu0tLRgbGyMAQMGIDo6GikpKUhISEBAQIDCPXC/R2AMUVNuNqLyBqKjo8Hj8ZCamiq363zrgaunp4c6derA19cXv/32G758+SJVnbGxsdDV1cXt27crLcfn87F7924YGxvD3d29QuUwWcnKyoKmpqbM+7Zl5dmzZ7CysoKpqSnMzc2hr6+PsWPH4uzZs2VyDPh8PuLj48Hj8crZVyqNFRSLMvgqEFnEyffu2SPMVO3QoUOZTNXnz58jKioKbdq0kckD91tycnJQt25dsNlsxMXFVasYQVWcPn0aZmZmYq9lvXnzBq6uriCiCo0M+Hw+bt26hTFjxsDc3By1a9dG7dq1wePx4Ofnh507d+L58+fVdh927dqF5s2bK9TJpzIEGfPGxsbw8PDA06dPER8fDx0dnXJuUZLWe+3aNcyYMQONGzeGoaEhxo8fjzNnzsDd3R0jR46U+h5HRkbCxMRELL9jAQUFBVi2bBnYbDbGjBkj9+n+VatWYfDgwXKtU1yKiopw+vRpBAUFQU9PD5aWlmjTpg1YLJZI96bk5GQ0a9YMrVq1wuXLl0XWKZi166SqKpHevJKqUQZfBSGrOLnaL7+gSZMmOHr0KPh8fhkPXEVp0jZp0gSHDh2Cra0t+vXrhw8fPsitbmkpKipCkyZNkJiYKNF5fD4fRAQOh1NGyemff/7Bhg0bRHrg5uXl4fLly1i+fDn69esHHo8HbW1t9OrVC/Pnz8fp06cVNqJhGAbt2rXDxo0bFVK/uHwbnMaOHSs07JAkk1bggft9vsGtW7fKBNrc3FzY2tpKnHDGMAyCg4NhbW0ttXTp+/fvMXnyZGhrayMiIkIu6/cMw8DW1hbnz5+XuS5xycnJwYEDBzBo0CA0bNgQzs7OWLp0aZnthpcvX4aJiQmCgoKQl5eHR48eoWfPnjAzM8P+/fur7PwUFRVhwIABMNHWllhvXknFKIOvgpBVnNylfn2EhoaW88C9du2awvYuDhw4EPHx8SgoKMDkyZPB4/GkMkeXJ8uWLUOvXr2kGh0REe7evQtzc3M4ODjA0dGxSg/c7/n7779x+PBhzJgxAx06dICamhosLS3h7++P9evX4+7du3JbB75//z64XG6NbpERIFBJ09bWRkBAADgcDvbt21dh+e89cMXJNwC+ruXr6uqKHdxLSkrg7++P1q1by6Vz+OLFC/Tv3x8GBgaIi4uTaebh1q1bMDU1Vfje4rdv32LLli3o1asX1NXV0b17d2zYsKFS+8Ps7Gx4e3tDU1MTWlpaWLlypdgddz6fD3Nzc9y4cUMqvXklolEGXwUhD3FynQYNsGjRIqSmplbL9OfSpUsxefJk4e+nTp2Cvr4+pk+fXiM924yMDGhra1f5AP8ePp+PGzdugIjQtGlT4ehLR0dH5s5ESUkJ7t+/j02bNmH48OGwsrKCqqoqXFxcEBwcjEOHDskkpTh+/HgEBQXJ1EZ58uLFC/j4+EBHRwcNGzYskxH/vQeuNPkGAHDx4kVwudwqp4/z8/PRp08f9OzZU+o14ooQmI/Y2tqKdJ0Sh6CgIIn3MYvLixcvsHz5crRt2xaampro378/9u7dK1YAzM3Nxdy5c8FiseDm5gZtbW1ERkaK3UlISUmBtbX1D7UU9b+AMvgqAIFKzM8mTn769Gl07NixzGvv3r2Dh4cHmjVrJtfkG3Hw9fXFrFmzxCorcK/51gOXiIQeuMBXnWFdXV2EhYXJVdgiOzsbZ8+eRUREBHr37i00kvD29sayZctw8eJFsYPFx48foaOjgzt37sitffLg2rVraNGiBerWrYtmzZqhdevWcss3AIAtW7agcePGFU7rf/r0CS4uLvD19VWYKAnDMDh8+DAaNWqErl27SrRPNy8vD1paWnLTsGYYBnfu3EFYWBhsbGygo6ODgIAAnDhxQuwRa0lJCTZu3Ag9PT34+voK8x9evXqFdu3aoVOnTmJ5bfv5+SE6OlqWt6NEBMrgqwB+Vn3UzMxMNGzYsFwPl2EYbNq0CWw2G+vXr6+WHvDFixfB4/EqDVq5ubk4ePBghR64okQ23r59i549e6Jly5YSj6jFhWEYpKenY8+ePZg4caIwk9zBwQGBgYHYtm0bUlNTKxx5bN26Fa1bt64xacRvYRgGt2/fxuzZs2FlZQUNDQ3Url0bHA4HN27ckOu1Jk6ciO7du5ebxv/3339hb2+PiRMnVss9KS4uxrp168DlcuHv7y9WQN25cyd69Ogh03VLSkpw/vx5TJgwATweD+bm5ggODsbVq1clmg5nGAZJSUlo2rQpOnbsiFu3bpUrU1paioULF4LD4eDAgQMV1pWdnQ1NTc0akZv9X0cZfBXAzxp8AUBfX7/CDOGnT5+iRYsW6N27t9C0QRGUlJTA1tZW5EMhMzNTbA/cihSuGIbB2rVrwWazERsbWy2dicLCQly/fh2rVq3CoEGDhEYSXbt2xZw5c3Ds2DGhsAWfz4eTkxO2b9+u8HaJori4GMnJyRg/fjwMDQ2F+QYCD9ysrCxYWFigfv36GDp0qNxGeyUlJejatSumTJkifO3FixcwMzNDREREtU97ZmdnIzQ0FCwWC7Nmzap0dN+xY0ccPHhQ4mvk5eXhyJEjGDp0KFgsFlq0aIGIiAg8fvxYqvd7+/ZtdOzYEZaWlkhMTKyyjhs3bsDCwgLDhg0TmQOxceNG9O3bV+J2KKkaZfBVAD+zOHmvXr0qlf8rKirCzJkzoaenV6kHsCwI5BsFD4709HSsWLECLi4u0NDQENsDtyp5ycePH8POzg59+/atkSSnzMxMJCUlYfbs2ejSpQs0NDRgbm4OX19fTJs2DSwWq9pGHN964LJYLDg5OWHRokV48uSJyAd4QUEBevXqBVNTU2hpaWH27NkyTz0DX6fdGzVqhNjYWNy/fx/6+vrYsGGDzPXKwl9//QV/f3/o6Ohg3bp15aa9X7x4AQ6HI/Z08Pv377F9+3Z4eHhAXV0drq6uWLNmjUyiJq9evYKvry90dXWxceNGiZIABQI15ubm5byXnZycFPY9/6+jDL4KQh4JVzUhTj579mzMnTu3ynIXLlwAj8fDhAkTkJ+fL7frZ2Zmgs1m49ChQ2U8cEeNGoVjx45JpFsrjrZzYWEhpk6dCkNDQyQnJ8vSdJnh8/l48uQJYmNjMXr0aLBYLNSpUwfOzs6YPHky9u7di1evXsltBJiVlVXGA7dLly5Yt26dWOuAwNeR6ogRI+Dg4IABAwZAR0cHMTExMq/JpqWloWHDhmjYsGGlU6LVzb1799ClSxc0btwYR44cEf4dZs+eXSZRURSvX7/G6tWr0bFjR6irq8PLyws7duyQOWP706dPmD59OlgsFubOnSuTLrdAoGb+/PkoKSnBw4cPYWBgUGN7z//XUQZfBSHrVqOaEic/ePAg+vTpI1bZjx8/on///rC2ti6n1SspJSUluHDhAqysrKCuri7SA1dSJDFWOHPmDAwMDBAcHFztQvwVkZWVJRQ9Wbp0KTw9PaGnpwculwt3d3csWrSojJGEOLx69QorV65Ehw4doKGhgb59+wo9cKWBYRjMmDEDTZs2xYkTJ0QGJ0lJTEyEpqYmWCyWwiQupYVhGJw8eRI2NjZo164drl69CgMDg3JaygzD4OHDh5g/fz6aNWsGbW1tDBs2DEePHpXLnuKioiKsXLkSHA4Ho0aNqtLbWlwyMjLQuXNntGnTBsOHD8fs2bOrPEceRjH/RZTBV0HIKrLRsH59uW+nEIcXL16Ax+OJXZ5hGMTHx4PNZiM6OlqihJj8/HwkJCQIPXCbNGkCdXV1/P7773IZ3UnqapSVlQUvLy84ODhUe2Z3RcTExKBjx47C+8EwDP766y8cOHAA06ZNQ9u2baGqqgpra2uMHDkSmzdvLmMkwTAM7t+/L/TA5XA4GDFiBBITE+U6YxEVFQUjIyOkpqYKg5OLi4vE6ljbtm2Drq4ubt68iRUrVsDe3l6oP/wjUVpaitjYWGhra0NLSwvp6ekoLS3F5cuXMXXqVJiZmcHY2BiTJk1CSkqK3PaCMwyD/fv3w8zMDD179qzUQEFa+Hw+li5dilq1amH58uUiv4vyMor5L6MMvgpEWnlJwwYN0Oz/RCEkkc6TB3w+HxoaGhKvgaanp6N169bo2rVrpb3wijxw09PT0aJFC+zcuVPWtyBEGktBhmGwZcsWsNlsxMTE1PjextLSUjg4OFQqcFFcXIzbt28jJiYGfn5+aNy4MVRUVMDj8aCpqQkul4vRo0fj0qVLCp1C/DZwlpaWYuvWrdDX18eAAQOQnp5e5flRUVEwNjYWZqszDINhw4bB29v7h8j8FkXv3r3RsmVL1K9fHw0aNICVlRXmzp2Le/fuyf2zc/nyZbRq1QoODg4KXyI5ePAgHB0d0bRpUwwcOLBMfoU8jGKUKIOvwpFWnJxhGKxfvx5sNhtbtmyp1iDg4uIi1Ze7pKQE4eHh0NHRKaMl++eff1bpgbt582a0a9dOru9TFj/fZ8+ewdHREW5ubgrN7BaHK1euwNDQsNIR4PceuDY2Nhg8eDDGjBmDHj16QEtLC0ZGRujfvz9WrFiBq1evynXkK+Do0aNgs9k4e/YsgK+JXAsWLACLxcKUKVNErnF+O3X9feZ0YWEh2rRpI1YeQnUh8MDt06cPiAitW7dGeHg4fH19wWazERUVJVFuQlU8e/YMXl5e4PF4iI+Pr5aOSI8ePbBjxw7k5eVh3LhxMDIywsWLF5VmC3JEGXyrAUFPsbOamsTi5E+ePIGDgwO8vLyqLSN3woQJiIqKkvr8K1euwMDAAI6OjnBwcKjSA/fDhw/gcrm4d++eLM0uhyzBF/g6opw1axb09PRw/PhxObVKOvz8/DBz5swyr1XkgStqqxjDMHj27Bl27NiBsWPHokWLFmjQoAEcHR0xbtw47Ny5E3/88YdcOj8XL14st3/033//RWBgINhsNpYvXy4MToKkrVatWlX4+X779i2MjIxqNPlKlAfugAED4OPjU6ZcWloa3N3dYWJigt27d8sUKN+9e4dx48ZBW1sbS5YsUUhnSRR//fUXtLS0ynxXk5KSoKmpCd06dZQ2g3JCGXyriaKiIuzduxcuDg4Si5MXFhYiODgYBgYGOHPmjMLbGhcXJ7EzS2lpKa5cuSL0wDU0NISlpSUMDQ3LbV/4njFjxmDcuHGyNFkksgZfARcvXoSRkRHGjx9fbQ/A7/nnn3/AZrNx8eJFkR64gj3CkpCfn48rV65g+fLl8PHxgZGREbS1tdGzZ0/Mnz8fp06dkjoRq6JtQqmpqejTpw9MTEyE2226detW5bru3bt3wWazq1X5qzIPXIZhYG1tjQsXLog8NyUlBU5OTnB0dERKSopE183Pz8fixYuhra2NCRMmVLvARURERDmJ08LCQnDV1aXOYdHR0FCuAX+HMvjWANKKkycnJ8PQ0BBTp05VaEbu3bt3YWVlVWW5wsJCHD9+vFIP3H379oHD4WDx4sUi1xvv3LkDHR0dhTgoySv4Al+nGgcOHAgrKyuJZAdlhWEYPHnyBIsWLQKPx0PdunUxZMgQmTxwK+Off/7BkSNHEBISgo4dO0JNTQ1NmjTB0KFDsX79ety5c0fsrUQCgYwFCxaUG1EfO3YM6urqYLFYwinqqjh06BB4PJ7E2tHiwufzcf36dYSEhKBJkyYVeuACX8UpzM3NK50p4PP52LNnD0xMTNCnT58qk/hKS0uxfft28Hg8eHt7K0yBrTL4fD7MzMzKWJgCcti9oaZWI7s3fmSUwfcn4/379+jbty/s7Ozw+PFjhVyjqKgIv/76q8hRXnZ2Nvbs2YP+/ftDU1MT7dq1w/Lly/HixYsK6/vzzz/RoUMHtG/fvszWET6fj9atW2PLli0KeR/yDL7A10AosNhbsWKFwtbe+Hw+fv/993IeuKdPn4alpSUSEhIUcl1RlJSU4MGDB9i0aRNGjBgBa2trqKqqol27dggODsbBgwcrVbj6559/YGdnhwkTJgjv19u3b+Hg4ICxY8cKPYTFNbgPDw9H69at5db5/N4Dt2nTpggNDcXNmzcr/fuOHj0aixYtEusahYWFWL58OdhsNoKCgkR6CJ85cwb29vZwdnbGlStXpH4/snL+/HnY2tqW61T8rLoFPzLK4PsTwjAMYmNjwWazsXbtWoUkY9nb2wu1e//+++8KPXDFpbS0FEuWLCljTRcfHw8nJyeFBTF5B18BL1++RJs2bdClSxe57a8sLCwU6YF7+/btMn/f5ORkmJiY1Nj0N/C1A5acnIyFCxeiT58+4HA40NfXh5eXFyIjI5GSklJmVP6tKcLTp09hYWGB8PBw4fsqKChAVFRUpcFJAJ/PR79+/eDv7y/15z4nJwf79++v1AO3MgQmCpJ6CX/4JdWyAgAAIABJREFU8AFTp06FtrY2FixYgC9fvuDhw4fo0aMHzM3NcfDgwRrPrh8yZAhWrlxZ5rWf1SjmR0cZfH9i/vjjD7Rs2RK9evWSKBCKg5eXF7y8vODs7CyxB25l3L59G40bN8bAgQOho6Mjd3H+b1FU8AW+jggXLFgAHR2dSuU4K0NaD1wfHx+Eh4dLdU1FwDAMXr58iT179mDSpElCIwl7e3sEBgYiLi4Od+/eRfv27VG/fv0KHXLev3+PKVOmVGlw/+XLFzg4OGD58uVit/Ht27fYvHmzRB64FREfH49evXpJfJ6A9PR0uLu7Q0VFBWpqaoiOjv4h1kM/ffoETU3NcvkDP7NW/Y+MMvj+5BQXFyMsLAy6urpISkqSuh6BB25oaCiaNm0KDQ0NWFlZ4fTp03J/MHz58gW2trZQV1fH1atX5Vr3tygy+Aq4du0azMzMMGrUKLHEIOThgfvnn39CW1v7h36QCYwkVq9eDV9fX+jr66NWrVpo2LAhDAwMsGfPngoTib41uI+NjRWZK/Dnn39WmYX+/PlzREVFSeWBWxkdOnTAoUOHpDo3JycHYWFhYLFY8PPzQ+vWrWFjY4MTJ07U+Kh3/fr15bK3AWXwVRTK4Ps/wuXLl2FiYoKxY8eKLV/3vQeupaUlZs6cievXr+PChQtwdnZWSFsfP34MNpuN+Ph46OjoYN68eXJTAPqW6gi+wNcH6rBhw9CoUaNyiSrA1xmKZcuWoU2bNnLzwF20aBE8PT1laXa1cezYMXA4HOzfvx9Hjx6Fs7MzVFVVoaGhATMzM/j6+mL16tW4ceNGmbXc69evo127drC1tcXJkyfLBaerV6+Cw+EIE5kE9oeyeOBWxfPnz8HlciXukJaUlGDDhg3Q1dXFkCFD8Pr1a2GbExIS0LhxY3Tp0kXu2+0kwdHRESdPniz3+s9sFPMjowy+/0NkZ2dj8ODBaNq0aYVf4qo8cL+tS1VVVe6KSAzDoFOnTli7di2Arwk53bp1g7Ozs1gqSJJQXcFXwIEDB8DlcrFo0SJcv34ds2fPhrW1NXR1dREYGIiTJ0/KLQgUFhbCwsJC5MPyR2LHjh3Q0dEpJzMZGRkJIyMjHD9+HHFxcQgMDIS9vT1UVFTg7OyMSZMmYe/evUhPT8fhw4crDE5bt26FgYEBAgICZPLAFZfQ0FBMnTpV7PIMw+Do0aOwtLREp06dcPv2bZHliouLERMTAx0dHQwdOlRscwt58eDBAxgaGlZ4z5QJV/JHGXxrAEULke/atQscDgdRUVHg8/kVeuBWlSxkZmYmVgaqJOzfvx92dnZlRrp8Ph8rV64Em83G9u3b5Tb9Vp3BV+CB6+/vL5QaDAwMxLVr1xSWUHb8+HE0atTohzGC+J7o6GjweLwKt9jExsZCV1e3TEDKzc1FSkoKIiMj4eXlBT09PXA4HLi5uaFPnz5o2LAh+vfvj82bNws9cLlcLszMzBQi6fgtJSUl0NfXF3uXwc2bN9G+fXtYWVnh2LFjYrXt8+fPmD17NlgsFmbOnFltI8VJkyYhLCyswuM/q1HMj4wy+FYT1S1EfvHiRZiamkJTUxNqampie+B+i7e3N/bs2SO3NuXm5sLQ0BCXLl0SefzBgwewsbFB//79pRZ3+BZFB19RHriLFy/G48ePERkZCQ6HI9f7J4o+ffpgyZIlCr2GpDAMg9DQUFhaWlbpSnTkyBFwOBycO3euwrr++usvxMXFoXv37tDS0gIRgYigr6+P8PBw3L17F927d8f48eMV8XaEHDt2DK1ataqy3KtXrzBo0CDo6elh8+bNUi2pvHnzBsOGDQOXy8XatWtltmmsjMLCQrDZ7EpnngoKCqD1669KkQ05ogy+1UB1CJEzDIO7d+9i7ty5sLW1BZfLxYgRI+Dn5wculytVgkhERARmzJghVXtEERoaWqVyVn5+PiZOnAgej1ehepC4KCL4ivLAjYmJEbnX9c6dO2jSpAmGDBmisBHMixcvoK2tXele2+qktLQUAQEBcHJyElt168KFC+BwOOU+o69fv8aqVavKeeC+ffsWJ06cgLOzM3799Vfo6OhAVVUVKioq6N69O44cOSJVFnNVeHt7Y9OmTRUe//jxI6ZNmwYWi4V58+bJxY3p/v376NatGxo1aoTffvtNISP7/fv3w9XVtcLj7969+6pKZmwMw19/VcpLygll8FUwihQiF3jgTpo0CcbGxhV64F6/fh0WFhYYMWKERA+EpKQkdO3aVeL3LIpnz55BW1tb7H2xJ0+ehL6+PkJCQqTuMcsr+IrywN21a5dYo/O8vDwEBQXB1NRUYeIJc+bMwYABAxRStyQUFBTA29sbXbp0kXhL2t27d6Gnp4e5c+cKPXDZbDaGDx9eqQfu/fv30bVrV5ibm2Ps2LFQUVFBq1atwGKxYGRkBB8fH6xYsQJXrlyRaW90ZmYmNDU1RSbJFRYWIjo6GhwOBwEBAQoJ/KdPn4adnR3atm1bpVyrpHTv3h27du0SeezkyZPQ09PDjBkzUFRUpDRWkCPK4KtApLUUrKynmJeXJ/TA1dbWRvPmzbFgwQI8fPiw0l5xbm4uRo4cCQsLC7H31mZkZIDNZsvc22YYBj169JDYrEHQ427evLnYAgjfIm3wrcgDNykpSeoHeGJiInR1dTF37ly5Z3bn5eXB2NgY58+fl2u9kvD582d06tQJPj4+Eq1Bl5aW4tKlS5g6dSp4PB7q1KmDNm3a4MKFCxLdp1OnTsHW1hbW1tZgsVhIT0/HH3/8gZ07d2LcuHFwdHSEiooKWrRogXHjxmHHjh149uyZ2J/t5cuXw9/fv8xrDMNg3759MDU1hZubm8IU5wSUlpZi27ZtMDAwgI+PT6WqcuLy559/gsVilftcFxQUCGegvv9cbdywASq1aqGTiorERjFK/j/K4KsgCgsLoaOhIZc1koo8cAXbFSTh0KFD4HK5iIiIqDIblGEYcDgciZV8vkeQ7SnNCJZhGGzYsAFsNhsbN26UqCMgSfAtLS3FxYsXMWXKFJiamsLU1BRTp06Vqwfuv//+i+7du6NVq1ZyeXB+y2+//QZra2uFrg1WRGZmJpo3b46goCCx7lVBQQGSkpIwcuRIcDgc2NnZYd68ebh37x4yMjJgY2ODyZMnS5yoVlpairi4OGhqakJDQ6OcBnd+fj6uXr2KFStWoH///jAyMgKLxUKPHj0QHh6OkydPVmh5aGVlhYsXLwpfu3TpElq2bIlmzZpVuF6tKPLy8rBw4UJoa2tj0qRJMrmdLViwAGPGjCnz2sOHD2FjY4N+/fqJvB/+/v6YOnUq9u7di7a2tqhHJJFRjJKvKIOvgpA1O7Cjqir8/f3RqVOnCj1wpeXNmzdwdXVFu3btRNrPfUvXrl1lEu/Iz8+HqampzG5MaWlpaNasGdzd3cV2eakq+H7vgevg4ID58+fjwYMHCsua5fP5WL16NdhsNrZt2ya36zAMg65du5aTBlQ0r169QqNGjTB37txK38unT5+wa9cu9OvXDxoaGnBxcUF0dLTIJJ+PHz+ibdu2GDJkiFSdiS9fvsDR0RH16tWrMjgJjCRmzpwpXFtu3Lgxhg4dipiYGNy+fRuXL1+GhYUFGIbB06dP4eHhASMjI+zcubNavHUrIjMzE2PHjgWbzUZkZKTEHsJ8Ph8mJibCbHM+n49Vq1ZV+tm8evUqDAwMhMsKv//+OxwcHKQyivmvowy+CkIe++KMtbQq9MCVFT6fj+XLl4PD4VS43gMAM2bMQEREhNTXmT9/Pvr27Sv1+d9SVFSEGTNmQF9fH6dOnaqyvKjgK8oDd9WqVVV2QuTNo0ePYGtrCx8fH7k5OqWlpUFbW1thrj/f8+jRIxgaGmLNmjUij2dkZCAmJkbogdunTx/ExsYiMzOzyrrz8vLg5uYGNzc3qT7/RUVFcHZ2Fq4dL1u2TKzgVFpaiocPH2Lz5s0YOXIkrK2tUadOHRgaGsLe3h5qamoIDQ2tUW3t70lLSxN2CHbt2iV2hyA5ORn29vZgGEa4375Vq1Z4/vy5yPKlpaVo1qwZdu/eLXwtJiYGo0aNksv7+K+hDL4K4GcSIr979y6aNm0KX19fkdfas2cPvL29par71atXYLFYUk2PV8b58+fB4/EwadKkSh+oguD75s2bch6427Ztk8oDV54UFBRg8uTJItfVpGX69Onl1iYVwdWrV8HlcsttpUpLS8PixYuFHrhDhgwReuBKSnFxMfz8/NCmTRuptp69e/cOJiYmiIqKgoeHB4yNjSUKToI6fv31V6ipqaF169bo3r07uFwu9PT04OXlhaVLlyIlJUUumc2yIpgKb968uVifJ4GyWEJCAnR0dDBnzpxKZxo2bNgAFxeXMiPigIAArFu3Ti7t/6+hDL4K4GfTQs3Ly8PYsWNhYmJSbg9uWloazMzMpKrXy8tLplFzZXz48AH9+vWDjY0NHj58WOaYwAOXiODk5CTU0T18+LBCPHBl5dSpU9DX1xdmlMpCTk4ODAwMFKqZfeLECXA4HJw8eRJ8Ph/Xrl0TeuAaGBhg3LhxIj1wpYHP52PKlCmwsbGRykHqwYMHYLPZuHnzJi5evAgnJye0aNGiyuAkSG7S0tKCnp5emdEgwzB49eoV9u7di8mTJ8PZ2VloJDF69GjExsbiyZMnNTIl/X0S2JMnT0SW+/jxIzQ1NeHv7w8TE5MqM/Hfv38PDoeDBw8elHnd0dFRoZ+1/2WUwVcB/GzBV0BSUhJ0dXURFhYmfHCWlpZCVVVV4hH4qVOnYGZmJvE6lCQwDINt27aBzWZj5cqVuHLlitADl8fjgYhw7ty5GklCkpR3797Bw8MDzZs3l1lVbPfu3WjWrJlC5BV37doFHR0dREdHl/HAnTVrVpUeuNLCMAwWL14MU1NTqQzmExISYGBggL///ht8Ph979+6FqakpevfuLTI4Cbb1tGnTBvb29mK5VhUWFuLGjRtYs2YNfH19YW5uDk1NTXTp0gWzZ89GUlKS2LkK8qCwsBArVqwAh8PB6NGjyy1FhISEQE1NDX5+fmJ9twMDAzFhwoQyr5WUlEBFReWHGPX/jCiDrwL4mYXI3759i549e6Jly5bCB52zs3OZTM+qKCoqQuPGjWVK1BIHgQfuwIEDUbduXaipqWHSpElCD9zq1naWFYZhsGnTJrDZbGzYsEHqZCyGYdC+fXts2LBBbm0TmEeoqKhAXV0dzs7OiIyMlGoLmLRs3rwZenp6uHv3rsTnLlq0CE5OTsK1WlHB6cGDB+jWrRssLCxw6NAhPH36FFwuV+rO27t373Ds2DHMmTMHXbt2haamJszMzDBo0CCsWrUK169fV7g06LfCH+Hh4fj8+TOWLl2KOnXqYObMmWLVcfv2bejo6JRTx3v06BEaN26siGb/J/i5nk4/ET+zEDnDMFi7di3YbDa2bt2KwMBArFq1SuzzIyMj4ebmppC2ifLAjYqKwpMnTzB37lzo6uri6NGjACTbavQj8fTpU7Ro0QJ9+vSRerT04MEDcLlcmbLjBR64PXv2RL169aCiooJFixYpRERCXH777TdwOByJ1c8YhsGgQYPg6+tbplPz4cMHBAQEoH79+lBVVUVUVJRw6n/mzJmYNm2a3NrO5/ORmpqKbdu2ITAwEA4ODkJRkIkTJ2LPnj1IT09XSKb9y5cv4e7ujnr16oHH40FfX1+smRE+n49WrVohNjYWQFld+k2bNqF///5yb+t/hZ/z6fQT8L8gRP748WPY2dmhWbNmGDhwoFjnZGRkQFtbW677WL/3wO3Vqxc2b94sMqv3ypUrMDExQWBg4E8bfIGvswczZ86Evr6+1M5FEydORGBgoETnfO+B6+Pjg86dO8PBwaFap00r49y5c+BwODhy5IhE5+Xn58PR0VGohf2tiUFQUBD69u0LfX19bNmyBYWFhdDT06vQFEJefPnyBRcvXkRkZCS8vb2hr68PDoeD3r17Y+HChTh79qxcZr/2798PDoeDMWPGCK9x/PjxKgN9XFwcHB0dsWvXrnK69L/Wro3Gurpy16X/r/DzPp1+cOQpslHT78PX1xd169ZFcnJyleUHDRpUqTuKuHzvgTto0CDs379fLA/c7Oxs+Pn5gYhw584dmdtSk1y4cAE8Hg8TJ06UeP3806dP5VyDvkeUB+7o0aNx4sQJfP78Gf369YOrq6vEcpGK5vbt29DV1cXWrVslOi8jIwMGBgYICgqCjo4O/Pz8ypg/3LhxAy4uLjAyMoKlpWWNGNy/efMGhw4dQnBwMFxcXKCqqgorKysMHz4cmzZtwv3798VW//r8+TP8/f2FXtMFBQVgsVjYvHkzLC0t4erqWuF35NOnT9DU0ABbVVWhuvT/VZTBV4EoQl6yJsjPz0fdunVhYGCA4ODgCtepUlJSYGRkJNW+TIZhcOvWLaEHrp6eHoKCgnDq1CmZtJ05HA4iIyMVknxUXXz8+BH9+/cXmdldFXFxcXB2di6TCFVSUoJz585hwoQJ4PF4sLCwwPTp08t44Obk5KBz587w9vZWaNKcLDx79gwmJiZYunSpWEFSYFxvZGSEunXr4sCBAxWWa9WqFXR1ddG5c2ep1pjlSXFxMe7evYv169fD398flpaWUFNTQ4cOHRASEoLDhw+LzAT//fffYWZmhlGjRgmTovbt24fOnTsD+Po52LBhA3R1dTFkyJByDlQd27WDzi+/KHWcFYQy+CoYSYXIObVqYYCcRCnkiZWVFc6dOwcvLy84ODiUm44rKSmBjY2NRO5JAg/c8ePHw9DQEI0bN0ZISIjcPHCJCK9fv0b79u3RsWPHajcolycMwyA+Pl6Y2S3u/RGs2W3cuBGHDx8WeuC2aNECCxcuxOPHj8sFrnfv3sHR0REBAQE/fKclIyMD1tbWmDZtWqX3RDCitba2xokTJ7Bz506YmZmJ3Ov99u1baGpq4sOHD1i/fj10dXXLjZBrmo8fP+L06dOYP38+evXqBRaLBR6Ph379+mHZsmUYPnw4OBxOuUztrl27ltubnZOTg7CwMLBYLISEhCA7OxuRkZFg/99g4GceOPzIKINvNSCwFOysplalEPmqlSvB5XJlttOTN4MHD0ZcXBwYhsGWLVvAZrMRExMjfHCvWrUKXbp0qXIE8r0HbsuWLbF48WKFrK0J1nxLS0uxePFicLncCkc7Pwvp6elo3bo1unXrVmXiU1ZWFrZt24b27dujVq1acHFxwdq1ayvthPz5559o0qQJZs2aVSNTrtLw4cMHtG7dGv7+/uUyk9PT0zFgwADhWu6307UhISHo0KFDuZmVqKgoDBs2TPj7t8GpOg3uJYFhGDx//hwrVqyArq4uNDQ00KBBAzRv3hxjx45FfHw8zp8/Dy0trQrVuTIyMoRSq6q1av30S2Y/OsrgW00UFRVh7969cHFwgGrdupUKkScnJ0NHR6dSc+vqJioqqsw+v2fPnsHR0RFubm549OgR2Gx2hQH0ew/crl27VuiBK0++T7i6efMmGjVqBH9//x9uDVMSSkpKEB4eDh0dHSQkJJQ59urVK6EHroaGBry9vbFjxw74+/tj0qRJldb75MkT8Hi8ateHlgdfvnxBz5490bt3b+Tn5+PDhw+YMmUKWCwW5s+fL1JcpbS0FL1790ZgYKCwo8EwDCwtLXH58uVy5TMyMjB8+HBwuVysWbPmhwow386MrFixAnw+X2gkER0djQEDBkBTUxP169dHjx49MG/ePJw4cUKktOnAgQPRUoadGq5qajWeLPozoAy+NUB2dnaVQuRr166FtbW1WAlG1UFycjJcXFzKvFZcXIxZs2ahQYMG5SQov/XA1dTURL9+/cT2wJUXorKdc3NzMWrUKJiZmcndF7W6Eazp9e3bF7Nnz67UAzcrKwscDqfCNeNr165BR0cHO3bsqK7my53i4mIMGDAApqamYLFYCAwMrFLn+vPnz7C2thZKJF69ehWNGzeudNT/4MEDdO/eXbgfuKZnCD5+/IgBAwbAysqqnJOTAD6fD2NjY5w5cwYJCQkIDQ0VmrY0atQIfn5+WLduHS5evAhWnTo/7TbJnwll8P1BYRgGo0ePRu/evX+Idbf3799DQ0Oj3Lra77//Dm1tbRgaGmLgwIGYPXu20AN35MiRMnngykplW40OHz4MHR0dzJ8/X+7+uormWw9cExMTqKqqQktLC5s2bar0vaxfvx4dOnQoFyxOnToFNpuNY8eOKbrpCoPP52PPnj0wNjaGiYkJGjduLPZ+5PT0dOjo6CA5ORkjR47E0qVLxTrvWyWs33//XZbmS40gyXH8+PGVfs/Onj0LBxEBUWAksWXLFowcORIsFgv1vlsak/SnpgSCfjaUwfcHpqioCO3bt0dISEhNNwUAwOPxyuzfFShZ9ejRA0ZGRlBVVYW2tjbi4uJ+iA5DVft8//77b3Tp0gVt2rSpVhlPaajMA1eg58vhcLBkyZIK731paSkc/m+JQ8DevXvB5XKr1Pb9kflWs/nChQtgGAYREREwMzMTe7/5hQsXwOFwoK6uLpGIiEAD2tDQEP369avQEUjeCPaB6+np4fjx41WWHzhwINauXVtpmbS0NDRs2BBGKipSB17BT3VL4/6MKIPvD05WVhZMTU2xc+fOmm4K+vTpg927dyMxMRHDhw+HqqoqVFVVER4ejgcPHoDP52Pnzp1l1p1qEnFENvh8PqKjo8Fms7Fjx44an0L8Fkk8cIGvyVIdOnRAhw4dKkyqunLlCgwMDJCbm4t169bBwMBA4u1LPwppaWlwd3eHsbExdu/eXe7ztmHDBujr6+PevXti1efn5wc1NTWpRmx5eXlYtGgRtLW1MXHiRIU6ZgkU0Nzc3MrZMzIMg/z8fGRlZeH169dITU1FcnIyVFVVsW/fPhw8eBDbt29HTEwMli1bhvDwcEyfPl0ovmFpaQndX35RBt9qoBYAkJIfmkePHpGrqysdO3aMWrVqVe3X//TpEx0/fpwWLVpEL1++pDZt2lDXrl0pOjqazp07R/b29mXKv3r1ioYMGUIqKioUHx9P+vr61d5mIqJatWqRuB/vBw8ekK+vL9nZ2dGGDRuoYcOGCm6daP7++286evQoJSQk0PXr16ljx47k6elJvXv3Ji6XW+X5fD6foqKiaOXKlbRmzRoaMGBAuTL+/v6Unp5OmZmZdObMGTI1NVXEW1EYmZmZFB4eTocOHaIZM2bQhAkT6NdffxVZ9uDBgzRu3Dg6dOgQtW/fvtJ627VrRxoaGlSrVi1KTEykX375ReK2vXv3jhYsWED79u2jGTNm0MSJE8u0DQAVFxdTXl6e8Cc/P1+s3798+UKPHz+mBw8ekKmpKTVs2FBk2Xr16pGqqiqpqKiQqqoq5efnU2FhITVv3pxUVVWFP4Ljqqqq9OLFCzp+/DjNnz+fJo8ZQ9l8PtWV+N1/pYSItOrWpb+zskhTU1PKWv73UQbfn4TExEQaO3Ys3bhxgwwMDBR+vYyMDDp69CgdOXKEbt68Sa6ursTj8ejp06d09uxZGjNmDNWpU4fWrl0r8vzS0lJasmQJxcTE0IYNG8jLy0vhbf4eSYIvEVFBQQHNmDGDEhMTaceOHdShQwcFtu7/k5aWRgkJCZSQkEDPnz8nNzc38vT0pO7du5OamppUdd65c4d8fX3J2dmZ1q5dSxoaGkT0NTiPGjWKdu3aRSkpKdS2bVt5vhWFkp+fT9HR0bRy5UoaOnQohYWFkba2dpXnJScn06BBgyg2Npbc3d1Flnn69Cl17NiRXr58Sb169SI7OzsKCQmROEAKft6/f09Pnz6lL1++kJaWFtWuXVtYrnbt2iIDYGW/A6CDBw/Sp0+fKDg4mJo2bVquvIqKCqmoqFCdOnXKvLdmzZpRVFQUdenSpcL7amVlRbGxsdS5c2dycXCgKQ8ekLfkfyIiIvqNiFY7ONCle/ekrOG/gTL4/sB8/vyZPnz4QERE2tratH79ejp8+DBdunSJGjRoINdrARAGgSNHjtDLly+pd+/e5OnpSd26dSNVVVV6/fo1tW3blpKSkqhXr16UlpZGWlpaldZ7/fp1Gjx4MLm6utLKlSulDibSIGnwFXDixAkaNWoUDRs2jMLDw6levXpybRfDMHTz5k1hwP3y5Qt5enqSp6cndejQgerWlXbMUZa8vDyaNm0anTlzhnbv3k0tWrSgoUOH0tu3b6lbt2508eJFOnXqFNWqVUsu11MUfD6f4uPjae7cudS2bVtasGAB6erqlgt6lQXEly9f0tGjR8ne3p50dHTKHf/333+ptLSU+Hw+4etyHGloaBCbzRYZ5MQJmKqqqvTs2TNatWoVMQxDixYtop49e0r89z1z5gwNHz6cfH19aeHChVS/fn2xz7137x55eXnRy5cvqXbt2iLLzJs3j9LS0ujAgQNERLR3716KHT2akr98kaidAjqrq1PA5s00cOBAqc7/r6AMvj8YRUVFdPjwYVofGUn3UlOJ839ftKyiImpmZUWMqioZGBjQ/v37ZX5oMgxDN27cEAbcwsJCYRBwcXEp95AAQCwWiywsLCgoKIhGjhwp1nVyc3Np4sSJdPXqVdq9ezc5OTnJ1G5xkTb4En2dPhwxYgRlZmbS7t27qXHjxjK1pbi4mC5cuEAJCQl09OhRatiwIXl5eZGnpye1aNGiwgejPDh69CiNHj2a1NTUyMbGhvbv30+//PILOTg40MKFC+U+K8Hn88UOilWNIN++fUtv3rwhIqL69etTUVERlZaWShwEVVRUKDc3l9auXUtubm7k6+srPFavXj3q1KkTJSUlUbNmzahevXqUmppKHTt2pKNHj1Lr1q1luh+CUWtoaChZWlrSsmXLyNrausrzCgsLKTQ0lA4dOkTbtm2rcORaGePHjycOh0Pz5s0Tefzly5fk5ORE9+/fJx6PR0Rfn0HGXC6dyMmh5hJe7w4RuWlo0F9ZWXLNFlyyAAAgAElEQVTvtP6voQy+PxD79+2jSYGBZAvQ2Nxc6kNEggmkEiJKIqL1amp0Iz+f3Hx8aN++fRJfo6ioqEwQYLPZ5OnpSV5eXtSsWbMqA3rTpk2JYRhKS0uTOGAcPHiQxo8fT5MmTaKQkBCp1tQkQZbgS/T1oblx40aaO3cuLV68mEaNGiVRhyc3N5dOnjxJCQkJdPLkSbK0tCQvLy/y8PCgJk2aSN0uSXn//j117dqVsrKyiMfj0c6dO0lPT49OnTpFEydOpISEBAIg9rRqVQGzuLhYGPgkCZDf/p6ZmUnbtm2jzMxMmj59Onl4eAjL1K9fX+qOZ0ZGBnXr1o169+5NkZGRwvXdyMhIunr1apmyx48fp9GjR9P169eFgUkWioqKaMOGDbR48WLy9PSk+fPnk56ensiyjx8/Jl9fX2rUqBFt3rxZrOn17yksLCRDQ0O6c+cOGRsbiyzj4eFBzs7OFBoaWub1/fv20fQRI+hKQQEZiXm9v4ionYoKRcXG0gDlqLdKlMH3B2FNdDQtDwujIwUF1KKKsneIqEetWuQ1bBhtjoursu6cnBw6efIkHTlyhE6fPk3W1tbCEa6FhYXYbfz8+TPp6+vT8OHDad26dWKf9y1v3ryhoUOHEp/Pp507d1b4UJAHsgZfAampqTR48GAyMTGhLVu2EJvNrrBsZmYmJSYmUkJCAl2+fJnatGlDXl5e5O7uXuGD9nsAUEFBgcTrjKJ+//TpEz19+pR+/fVXqlevHn3+/JlKSkqoXr16pKGhQfn5+aSiokImJiZSTauKGmE2aNBApuAYFhZGJ0+epLlz59Lo0aPlNg0v4MOHD+Tm5kZWVla0efNm6tu3L3l4eNCIESPKlV22bBnt37+fLl++TCoqKnK5/qdPn2jx4sUUFxdHEyZMoODgYOFyDABat24dzZ8/n5YtW0bDhw+X+l7u3buXtm3bRmfOnBF5/MSJEzRp0iR6/PixyKlsSZ9JXioqFBwRQROnTpWqvf81lMH3B0DaXmYLIpoeGUkzZswod/zt27eUmJhIR44coatXr5KLiwt5enqSu7s76ejoSNXOKVOm0L1790hPT4/27t0rVR1EX6clV6xYQcuXL6fVq1fToEGDpK6rMuQVfIm+jlrCwsJo7969FBcXR+3btxcGubS0NDp58iSdO3eOXr58SQ4ODmRvb08WFhYSjSgFv+fn51P9+vWrDHJVBcQPHz5QSEgI+fn50dixY4XHnj9/Tn5+fmRlZUVhYWHUsWNHunXrFpmZmcnlXklDTk4OLV26lDZt2kSBgYEUEhKi0EzZL1++UN++falWrVp0/fp1ysjIEJmPAID8/f2pqKiI9u3bJ9f18devX9Ps2bPpwoULNH/+fOrZsycFBATQx48fadeuXdSoUSOZ6u/SpQsFBASIzHgvKioiGxsbWrNmDfXs2bPCOgSzcTYMQ2O/fCF3Kjsbl0hE69XV6UmtWrR60ybliFcClMG3hpF1faV9rVr0x5s3ZGBgQM+fPxeu36alpVHPnj3J09OTevbsSerq6jK18/Hjx+Tq6koHDhygoKAgevr0qUz1ERHdvXuXfH19ycnJidatWye3hy0AKikpofr169ObN29knkb99vecnBwqKCig2rVrU7169ai0tJQAUMOGDUlXV5f09PRIXV1d6oAp+FfWKfmbN2+Su7s7RUZGkr+/f7njBQUFNHPmTDpy5Ah1796d3r17R0ePHpXpmtJQUlJCmzdvpoiICOrRowdFRETIZYpXHIqLi6lly5aUmZlJT58+rfDzV1hYSJ06daJevXrRnDlz5N6O27dv0/Dhw+np06fUt29f2rFjh8zrpa9fvyZHR0fKyMgQuQ1ryZIldP36dbH+5sXFxcI8lLtPnhD7/9r2vriYmltb09iQEPL29lau8UqIMvjWMLJmFratU4eeaWoSl8ul7Oxs8vDwIE9PT+rUqZPcvgwAyNXVlfr160ejR48mTU1NysrKIlVVVanrLCkpofz8fHr//j2FhYXRpUuXaM6cOWRubi6XdcdatWpRaWkp6evryzyNKkjKefz4MSUnJ1NSUhLl5OSQiooKRUdH06BBgxS+fi0JZ8+epcGDB1NsbCz16dOn0rKnTp2ikSNHUn5+Pm3fvp08PDyqpY0AKCEhgWbOnElGRkYUFRVFDg4O1XLtb9vQpEkTsrW1pZcvX9KpU6cqnBX6999/qVWrVrRq1Sry9pZ2E0558vPzKTg4mI4fP05jxoyh+Ph40tPTo+XLl1Pz5pJ2x/8/8+bNo0+fPtGaNWvKHXvz5g05ODhINdvx+fNn+vjxIxERsVgs5T5eGahTdRElimR9ZCRNkTLwEhFNLS2loNxcatyuHf32229yCwJ8Pl8Y1Pbv30///PMP2dnZ0aVLl4QPBwMDA4lGjd/+n8/nlwl4devWpYkTJ5KhoSFZW1uTmppauYDI4XDEDpj16tWjWrVq0d9//y31PcjLy6MzZ85QQkICHTt2jMzMzMjT05POnj1LTZs2pe3bt9OUKVPo06dPNH78+B9iy86BAwdo/Pjx9Ntvv5GLi0uV5Xv06EH379+nPn360IABA+jWrVtka2ur0DbeuHGDgoODKTs7m1avXk3du3evkXv3+++/U+3atengwYMUERFBbdu2pTNnzogMSHp6enTkyBHq0aMHmZublxOWkYZ79+6Rr68vNW/enB4+fEiampoUHBxMsbGx5ObmRp07d6ZFixZJnBfB5/Np27ZtlJiYKPJ4cHAwjR8/XqplBk1NTWXAlRPKkW8N8vnzZzLgcCi7pETqXlAJETWsU4d0eDzy8vIiNzc3mRJ1BP8vKSkRJs98/PiRjI2NicPhkIqKCr148YK4XC7Z2dlJPaIUBMdvefv2LQ0bNoyys7Np9+7dZG5uLtP9lWbN9/3793Ts2DFKSEig8+fPU8uWLcnT05M8PDxEToc+f/6chgwZQtra2hQXF0e6uroytVkWNmzYQAsXLqQTJ05IHBwAkIODA7148YJWrlxJAQEBcg+IL1++pNDQULp69SotWLCA/P39a3TGYMSIEdS0aVOaPn06ERGtX7+eFi9eTCdOnCA7OzuR5+zfv59CQkLo5s2bYimOiYJhGFqxYgUtW7aMVq1aRYMHDy5XJjc3l6KioigmJoZGjRpFoaGhYquunTlzhkJDQ+nOnTvljp0/f55GjBhBqampcksgUyIlCpCsVCIm6enpMFFTk1lHlVOrFkxMTFCnTh3Y29ujV69e8PHxwbBhwzB27FhMnz4d4eHhiIqKQkxMDLZv346DBw/ixIkTSElJwa1bt5Camoo///wTWVlZyM/PF2ocz5w5E0OGDCnT7rVr1yIgIEAh94TP52P16tVgs9nYtm2bTFrL4n68K/LAFeV1Kori4mKEhYVBV1cXSUlJUrdXWhiGwfz582Fubi6TB3R6ejo0NTVhY2MDDw8PvHv3Ti7te//+PSZPngxtbW1ERESI9NatbnJycqCpqYm3b9+WeX3fvn3gcrki/XwFhIWFoV27dlL5+b558waurq5o164dXr16VWX5v//+GyNHjgSXy8WqVavEumb//v0RExNT7vXi4mJYWVnh8OHDErdbifxRBt8aRF7BVyBinpKSAi6Xiz/++EMu7Xv27Bm0tbXLubxcuXIFTk5OcrlGRTx8+BC2trbw8fEROwh+T0XBl2EYPHjwAPPnzy/ngSuL/eHly5dhYmKCMWPGlPHSVSR8Ph/jx4+Hvb19ld614jB37lz07dsXM2bMgL6+Pk6fPi11XQUFBVi2bBnYbDaCgoLKBbqaZOvWrfDw8BB57PTp02Cz2RV2pPh8Pry8vDBixAiJOocHDx4Eh8PBwoULJXb9evjwIXr06AFzc3McPHiwwuu+f/8empqaIn2zo6Oj0a1btx/KPOS/jDL41iDZ2dlQrVsXxXL0zty4cSMsLS1l9tJkGAbdu3fH8uXLyx3LycmBioqKwn1wCwoKMHnyZPB4PJw/f17i878Nvt964JqZmcHY2BiTJ09GSkqKXN9HdnY2Bg8eDEtLS9y9e1du9YqiqKgIgwYNgouLCz59+iSXOvPy8mBsbIxz587h/Pnz4PF4mDx5MgoKCsSug8/nY/fu3TA2Noa7uzvS0tLk0jZ50rp1ayQmJlZ4/Pr169DR0UF8fLzI47m5ubCzs8PKlSurvFZOTg6GDx8OCwsLXL9+Xeo2A//fl7d169a4evVqueOrV6+Gr69vudf//fdfaGtr4+nTpwC+fk7T09ORnp6u9N2tIZTBt4ZpZ2+P32QIvoeI0LJp0zJ1jhs3Dj169JDJUzchIQFNmzZFcXGxyOONGjXC48ePpa5fEk6dOgV9fX1Mnz5doqk+IirjgWtvb1/GA1eR7Nq1CxwOB1FRUQqxVvzy5Qu6d+8Od3d3mUbrojh8+DCsrKxQXFyMDx8+oF+/frC1tcWjR4+qPPfChQto0aIFnJyckJKSItd2yYvU1FTo6upW2elKTU0Fj8fDihUrRB5/9eoVdHV1cerUqQrruH79OszNzTFixAjk5ubK1G4BfD4f8fHx4PF48Pb2Fs50MQwDOzs7JCcnlztn6NChmDp1Kvbs2YN29vZQrVv3/7V353E15f8fwN9FpV11W7VSkUylMQplSXZRDJmskZBskTD2JTvTNCg0lknZy84Yw1hnECMjJlNSGlRapOW2nNfvD9/6Sdvdusp8no+Hx0zdc8/93Fud9/l8zvu83zBVUYGpigqU5eTgZGuLqKgokZbSGdGw4PuJRUVFobcYS8/d5OWhqqqKQYMG4dy5cygvL0dJSQlcXFwQEBAg0pgKCwthampa4x9xhREjRki1x3BGRgaGDh2Kjh071jmTys7OruyBS0To3r17nT1wG9KzZ8/g5OQEFxcXpKWlSWy/b968gaOjIyZMmNAgqw8Vqx5btmyp/HrPnj3g8XgICQmp8cQlISEBgwcPhqmpKaKioj55L+e6zJs3D0FBQQJt+/z5c7Rr1w4LFiyo8X1fvXoV2tralTPKCqWlpVi5ciV0dHRw9OhRiYz7Y4WFhQgODoaWlhb8/f1x8eJFmJmZVfvsr1+/Dg0NDeioqsJVVRXHiVD60erZMSL0VlGBrpoaDkZHN8h4mapY8P3EiouLoaumhjgRAu9dIuiqqSEnJwe7d++Gra0tLCws8N133+HZs2do06YN9uzZI/SYli9fjhEjRtS5TXBwMObOnSviuxYNx3EIDw8Hj8fDjh07Kg+GL168wLZt2+Dq6gpVVVW4ubkhIiJC4ISrhlRWVobVq1dL7CCclpaG9u3bY968eQ06e3/y5Al4PF6V68j//PMPHBwc0L9//8rvv3z5ElOmTAGPx8OmTZtQXFzcYGOShJKSEujo6ODvv/8W+DmZmZn46quv4OPjU+PJzu7du2FpaVl5nTU5ORndunWT+ElXbTIyMuDv748WLVrA1dW1ykpIWVkZjA0MYCAvj7sCHlOMlJQQUstsn5GcT390YnAwOhpGiop4LkTgff6/P5IPz1I5jsP169fh6emJli1bVv63pmtDtUlOToaWlhaeP39e53Znz56Fi4uLyO9ZHAkJCWjfvj3atWsHOzs7aGhoYMyYMTh69GiVpb3GEHwr/PHHHzA3Nxdr+fHJkycwMTHBhg0bJDy6mgUFBWHcuHFVvldSUoKlS5dCV1cX33zzDTQ1NREQECByUpy0xcTEwMnJSejnvX37Fq6urvDw8Kjx+vesWbPQt29f7N27t/JERJqz/8LCQqirq6N///4wMjLCvn37UF5ejokTJ0JHVlbsYwsjeY3n6PQfF7J5M4wUFSV2dpqeno5ly5ZBQ0MD8vLyCA8PF2iJ0t3dHWvWrKl3u5cvX0JTU1NqmZPl5eW4desWgoKCYGlpCQMDA9jb20NTU7PWrNTGFHyB90k6kyZNQps2bYROvLlz5w709PTw448/NtDoqsvPz4ehoSGuX79e+b2ysjLs2rULWlpaUFZWhpeXl9QyuyVh8ODBIq0GAe9XqUaMGIFevXohLy+vymOZmZnQ09ODpqZmgyfa1SQyMhL9+vUD8H6Z2dHREdbW1lAkEmtVjV0DbjiN6+j0H3cwOhq6amroraKCYzVclzlKBBdVVaGuy/D5fHh5eUFZWRmGhoYIDg6u9f7Nc+fOwdzcXOClQ11d3XpnyOLg8/k4f/48pkyZAj09PbRv3x6LFi3C7du3K4P+5cuXYWRkhJkzZ1ZLPGpswbfC0aNHoaOjg1WrVgmUFPfLL79AW1sbsbGxUhhdVdHR0bCzs0NpaSnOnj2LDh06wNnZGX/88Qdyc3MxduxYtGvXDnFxcVIfm7DS09PRsmVLsRKfysrKMHXqVNjb2+P169cA3l/3NTExwcSJE2FhYYGIiAhJDVlgLi4uOHToUOXXHMehQ4cOcBAjmdNFRQXRbPbbYBrn0ek/jM/nIzo6Gs52dlCWk4OJsjJMlJWhLCcHZzs7REdHC302ynEcxo0bh969e8Pb2xstW7bE+PHjcefOncptiouLYWFhgTNnzgi83/79++PEiRNCjaU+eXl5OHToEEaNGoWWLVuiS5cuWL9+fZ3X6LKzszFy5Eh06NAB8fHxld9vrMEXeH+dunfv3ujWrVudxRYq7g39VJnDHMfhyy+/RNu2bWFpaYnY2Nhqqx1RUVHQ1tbG+vXrG3Wi1dq1a+Hj4yP2fjiOw9KlS2Fubg4/P78qxVWePHkCbW3tOot0SFpSUhJ4PF6Vk+Y7d+5Ao3lzse+kcLazk9r7+K9pvEcnBrm5uUhOTkZycrLY9+IVFRXB0dERy5cvR1ZWFtavXw8TExM4ODjgp59+wqpVq+Dm5ibUPhcuXIjly5eLNS4AePXqFXbu3IkBAwZAVVUV/fv3R1hYWLXiHnXhOA779u0Dj8fD1q1bUV5e3qiDL/B+KX3Tpk3Q1tZGZGRktcfDw8Ohr6//SZYxASA1NRXjxo2DpqYmVFRU6vx5pKSkoHv37ujVqxdSU1OlOErBcBwHCwsL3Lx5UyL7S0xMhLGxMRQUFHD58uUqj50/fx76+vpISUmRyGvVZ/HixZg5c2bl1+Xl5bC3t4dis2ZVVs+E/fdxDQFGshr30YmRqJcvX8LIyKgy67asrAyxsbFwdnaGjIwMpk+fLlR25qFDh+Du7i7SWJ4+fYqNGzeia9euUFdXh6enJ6Kjo8X+Q//nn3/g6OiIPn36NPrgW+H+/fuwsrKCl5cXcnJywHEcVq9eDTMzMzx9+lTq48nNzcWCBQugqamJb7/9Fnl5eZg1axZ8fX3rfF5ZWRmCg4Oho6ODw4cPS2m0grl69SqsrKzEzlHgOA67d++GlpYWQkNDceDAAejo6FRLatyyZQtsbGwkdm9vbcrKymBoaIgHDx5Ufi8iIgK2trYwVVYWOfBW/KuonsdIXtM4OjESExcXBx6Ph/v371d+z9PTE1OnTsX06dOhoaGBESNG4Lfffqv3QJWYmAgTExOBXpfjONy9exeLFy+GtbU1dHV14evri7Nnz0r89pTS0lIsW7YMRISYmBiJ7ruhFBQUwM/PDyYmJpVFLYSZ+UsCn8/H999/Dx0dHXh7e1c5EcvJyYGenl6VSxW1uX37NiwsLDBhwgS8ffu2IYcssPHjx9dYrU0YWVlZ8PDwgI2NTZUCM+fOnQOPx6tyyYbjOHh7e8PDw0OkpXiO41BcXIw3b94gLS0NT548QVxcHK5evYrz58/j2LFj2L9/P/z9/WFoaIiVK1ciKCgIkydPRosWLdCtWzfoNWvGgm8jxroa/Qfk5eXRmzdviIhIS0uLLly4QIGBgXT79m1KSEggb2/vyi4nb9++pf3799MPP/xACgoK5O/vT15eXjX27uU4jtTV1en58+ekqalZ7fHS0lK6du0axcTE0IkTJ0hBQYE8PDzI3d2dHB0dSVZWtkHft4yMDJmZmVGfPn1oy5YtYvUflobS0lLq27cv3bhxg2bOnElr164lOTm5Bn9dAHT8+HFasGABtW7dmjZs2FBjV6S9e/dSWFhYZSu+urx7947mzJlDly9fpsjISHJ0dGyo4dfr7du3ZGxsTImJiSJ3Ivrll19owoQJ5OnpScHBwaSgoEClpaWV3cBu3LhBU6dOpRkzZlC3bt2osLCQcnNzadWqVdSmTRvq0aOH0J3FZGVl6+0UdvPmTTIzM6MuXbqQsrIynTt3jmRkZGjcuHE0c8oUyi0vJ1F/g0qJSENOjtIzM1kbwQbAgu9nis/n0/Hjx2n7+vV0PyGBtBUUiIgok8+nju3bk3br1pSenk75+fm0evXqag3COY6jS5cu0Q8//EA3btyg8ePHk5+fX7U2f05OTrRq1Srq1asXEf1/D9yYmBg6c+ZMZQ9cd3d3at++vVT7tsrIyFBeXh7NmDGDfv/9d4qKiqIvv/xSaq8vjMLCQhoxYgTJyMhQaGgoTZ8+nbKysujAgQNkYWHRYK9769YtmjdvHr179442btxIffv2rXVbjuOoW7du5OvrS97e3gLtPyYmhqZNm0Z+fn60aNEiat5cei3EK3pSh4eH08WLF2nTpk1Ct9rMz8+nx48fU2ZmJuno6BCAysc4jqsSEJs1a0YpKSlkampK7dq1I2VlZZKVlaWTJ09S7969qVOnTkK13qzvxCsrK4vMzc0pJSWFWrZsSfHx8eTq6kqPHz8mPp9Prp070+r0dBpW515qd4yIQuzs6Or9+yLugakLC76foUMHD9KsKVPoC4D88vPJjaiyX3ApEZ0iou0qKvR7YSHJq6lR1ps3dc5knj17Rjt27KA9e/aQg4MD+fv7U9++fUlWVpb8/f1JV1eXjIyMKCYmhi5fvlxvD1xp+bCf76FDh2jGjBkUEBBAgYGBn7SP7Meys7PJzc2NzM3Naffu3SQnJ0cAaNu2bbRixQpat24dTZw4UaInLv/88w8tXLiQbt26RatXr6axY8cK9JnExcXR4MGD6fHjxwL3l/33339p/PjxVFhYSJGRkWRmZkZE74NjUVGRyL2na5sxVvwrKysjJSUl4vP5pKmpSdra2kL1ns7OzqaQkBAyNDSkZcuWkaGhYZXHa+pJ/fz5c+rbty+NGDGCVq1aRTIyMvTnn39Snz596MKFC2Rvby/8D6sWISEhdOfOHYqMjCQA9NVXX5GRkRG9fPmSEhMTqX379tQ8Lo6uFBeLtP/eqqo0eedOGjVqlMTGzPw/Fnw/M99v2UKbFi+mmKIiqm+OF0dEA2RkyMnNjY6fOFHvvgsLCyk6OppCQ0MpLy+POnbsSPHx8ZSamkpubm7k7u5OgwYNqnEJ+lP4MPgSEaWmptK4ceOIiGj//v1kbGz8qYZWKT09nfr37099+/aljRs3VjsJevToEXl5eZG5uTnt3LmTtLS0xHq9N2/e0KpVqygyMpLmzJlDc+bMqbWpOsdxVFRUVC2orV69moiIxowZI1SATEtLo6ysLFJSUqKysjLi8/mkqKgoVEAU9GslJSVq0aIFPX78mPr06UPPnz8XeNYNgLZv307Lli2jdevW0aRJk4Q68cnMzKQBAwZQp06daNu2bdSsWTM6fvw4zZ49m27fvk16enoC76uuMdrY2NC0adMoLS2N9u/fT5mZmeTj40PDhg2jHj16EMdxZKKjQ2ffviVhQ34cEQ1SU6PUzEySl5cXe7xMdSz4fkYOHTxIgRMn0vWiIhI0rKQS0ZdENCkoiNatW1frdgDo4cOHFBsbS8ePH6eUlBTS1NSkV69eUYsWLejatWtkbW0tibchMR8HX6L3s62NGzfSli1bKDQ0lDw9PT/R6IiePn1Kffv2pSlTplBQUFCtB3g+n0+LFi2iw4cP0969e6l3795E9P5nUlxcLFAAzMvLo19//ZVu3LhBbdq0oQ4dOlQuy9Y2gywqKiIFBYVqAU5eXp7i4uKoR48epK+vL1SATElJoTlz5pCNjQ3t3LmTNDQ0GvQznjt3LikoKFBwcLBA279+/ZomTpxIGRkZdODAAbK0tBTpdfPz88nd3Z00NTUpMjKSFBQUaOXKlXTu3Dm6fPkytWjRQqT9lpSU0JUrV2jnzp0UGxtLlpaWNHDgQNq3bx/FxMSQk5NTle1FPSY4KSnRxogI8mSz3gbDgu9ngs/ni3WW211Ghm79+SfZ2NhUfr+8vJxu3rxJMTExFBsbSxzHVSZMdevWjZo3b07JyclkaWlJ2traZGVlRTNmzCA3NzepXturTU3Bt8Ldu3dp9OjR5OjoSKGhoaSmpibx1wdAJSUlNQa4Bw8e0JIlS2jYsGH01VdfCRRAMzIyKC0tjRQUFEhWVpYKCwtJTk6uxlnfh///77//0p07d8jAwIAGDx5MJiYmAgVMJSWlWi9HhIWFUXR0NF25ckXo5fCioiKaP38+nTx5kn766Sfq3r27JD7uakpKSsjIyIiuX78u0HXzM2fOkI+PD02cOJGWL18udrIbn8+n0aNHU05ODsXGxpKKigp5enqSoqIi7d27V+DPLT8/n86fP0+xsbF07tw5atu2LQEgBwcHCgkJofnz51NGRgbt3bu3xucLuxrmoaRE81atopkBAUK9X0Y4LPh+JqKjoynC15d+efdOpOd3V1CgpxoadO/ePYqLi6OYmBg6deoUGRgYVCZM2dra1njAsLGxofDwcEpJSaEffviB0tLSaNq0aeTj40Pa2trivjWR1RV8id4nh82ePZt+/vlnCg0NpXbt2ol1zbGmGaSsrGy1AFdWVkZ///03dezYkSwsLIRaUi0pKaGlS5dSWloaHThwoMrJ0sd+/fVXCgwMpObNm9OmTZvI2dlZYp9teXk5ffXVVzRv3jzy8vISaR9nz54lHx8f8vb2lkiw+9jx48cpJCSEfvvttzq3KyoqosDAQDp16hTt37+fevToIbExlJeXk5+fH8XFxdG5c+dIWVmZnJycyMvLi+bNm1fr8zIyMujkyZMUGxtLV69epa5duxaW3gQAACAASURBVFbmUairq5OhoSHFx8fTu3fvyNnZmR4+fFjncnZFHkgHjiO/d+9oCFXNAzlJRNtVVemRjAyFhIezGa8UsOD7mXC2s6M5Dx6Ildk4VV6ecsrLqWvXruTh4UFDhw6l1q1b1/vc8ePHk7OzM/n4+BAR0b1792jbtm10/PhxGjp0KPn7+1OnTp1EGldZWZnIAXDXrl00dOjQOpNyAJCCggIVFxdXHtRUVFQkdg3y44ASExNDU6ZMoUOHDlVmiAsLAEVERNDChQtpxYoVNG3atConRQkJCTR//nxKSEigtWvX0siRIxsky/zmzZs0YsQIevLkCamqqoq0j4yMDJo4cSK9fv1arGXemgwePJhGjBhB48ePr3WbP//8k7y8vMjW1pZ27NghcBKZMADQkiVL6MiRI/Tzzz+TrKwsOTg40K5du2jQoEGV2yUlJVFsbCzFxsbSw4cPqV+/fuTh4UEDBgyocqtPZGQkHThwgM6ePUt9+/alQYMG0ezZs+sdR0lJSeUdEPcePSLe/67lZpWUkL21NfkFBdGwYcPYNV4pYcH3M5CXl0ettLUpt7SURF3sLSUi9WbNqFPXrtSxY0cKCQkR6Hnl5eW0YcMGSkxMpCVLllQJci9fvqQzZ87QhQsXSFVVlRwcHKh169bE5/MFDqAVGauiBMCpU6fSsWPH6txeTk6OZGRk6N9//yVvb2/Kz8+nyMhIgU46hLV7925asmQJnTlzRiJZr4mJiTR69GjS1dWliIgI4jiOli1bRrGxsbRw4ULy8/Mjhf/dYtZQJkyYQDo6OrRhwwaR9wGAwsLCaOnSpbR27VqhE5xqkp6eTl988QWlpaXVeo/61q1bad26dbR161YaPXp0g98GFxISQps2baLz58/T27dvaciQIbRjxw6Kj4+n2NhYysjIoCFDhpCHhwe5uLjU+rPr1asXTZ8+nWRlZWnp0qV0//59oVcN8vLyKDs7m4iINDU12X28nwALvp+B5ORk6m1rS89EXHKu0EpengZPmEBHjhwhGxsbMjExqfe2Dj6fTwoKClRWVlZ5K8bHAU5RUZEyMzPp0aNHlJWVRY6OjuTi4lLr9h9+raCgIPJBsb5l549xHEfff/89rVmzhjZv3kxjx46VyAEZAK1fv57Cw8PpwoULEp3dlZaW0qJFiygsLIyIiKZOnUqLFi1q8ESmCq9evaIvvviCrl27Ru3atRNrXwkJCTR69GgyMzOjXbt2iZXZHRwcTM+fP6fw8PBqj6Wnp9P48eOpqKioyq1P0rBv3z6aPXs29e3bly5dukR5eXk0ZcoU8vLyIgcHh3pv90pKSqIuXbpQYmIi2dnZ0Z49e0ReQWE+sQarncVITVJSEkxVVMQuJafXvDlmzJiBwMBAqKioYMGCBTh8+DDOnDmDy5cv4/bt23j06BFSUlKQkZGBgoICcByH7OxsqKioCNQeLyEhQegylqIS9df7wYMHsLa2xsiRI5GdnS3WGMrLyxEQEABra2u8ePFCrH19rLS0FDt37oSBgQF69+6NVq1aYfr06dVaKza0rVu3wtXVVSI/x+LiYsybNw+tWrXCzz//LNI+OI6rtWfysWPHoKOjg5UrVwrU31oSCgoKEBMTg/Hjx0NLSwvm5uZQUlJCWFgY5s6dCxcXF5SUlFR7Xm5uLpKSkpCUlFRZ8/zbb7/F7NmzsWTJEnh6ekpl/EzDYMH3M5CbmwtlOTmUiNnBRJ4I8vLysLCweN8VRVERgYGBiI6Oxu+//45Xr17VeoA1NTWts+3fx/Ly8hAaGoq2bdvCxsYGO3fuxLt37yT1kQAQPfgCQGFhIWbOnAkjI6NqXWsEVVJSgnHjxqFr16548+aNyGP5GMdxOH36NNq3b48ePXrg9u3bAN7XXx41ahTat29fpXZ3QyspKYG1tTWOHTsmsX1evHgRhoaGCAgIELr295UrV2BtbV3ldzU/Px+TJk1C69atcevWLYmNszZZWVnYu3cv3N3doaamBhcXF4SGhlb2v75+/Tp0dHQQGRmJgQMHYvr06QDen3xERUXBydYWynJyMFVRgamKCpTl5NDNxgYaGho4ceIEtLS0hGqCwjQ+LPh+JpxsbSXSu7OwsBCPHz/G2bNnMXz4cPB4PLi7u6NTp07Q0tKCoqIirKysMHDgQPj5+WHjxo04cuQIevbsid27dws9+ykvL8fPP/+MIUOGQEtLCwEBAfjnn38k8plIYmHn7Nmz0NfXx4IFC4Tqo1xQUIDBgwdjwIABKCgoEHscFeLi4tCrVy+0a9cOJ06cqPZ5cxyHn376Cdra2ti8ebPU+uv++uuvMDExkeh7zcrKwvDhw6s1MqjPuHHjsHnz5sqvb9++DXNz8wZv9JCSkoKQkBD06tULampqGDZsGPbv31/riVd8fDxatWqFDRs2wMrKCj6TJkFXTQ2uqqo4TlSlHWAJEY4RwVFWFqrNm+ObUaMa7H0w0sGC72ciKioKvcVYenZRVUV0dHSVfXIch0mTJmHo0KGVB/G3b98iPj4eJ0+eREhICGbPng13d3fo6elBQUEBqqqqsLGxwZAhQzBr1ixs3boVsbGx+PPPP5GXl1fne0hOTkZgYCB4PB4GDRqEc+fOiRU8JHVV5fXr13Bzc4O9vT2ePHlS7/Y5OTlwcnLC6NGja1xOFMXz588xZswY6OnpYceOHfUumSYnJ6Nr165wdXWV+HJ3bTw9PbFkyRKJ7pPjOERERIDH4yE0NLTek7vc3Fyoq6sjIyMDZWVlWL16dYO1OOQ4DvHx8Vi5ciXs7e3B4/Hg7e2NEydOCHwS8uzZM1hYWKBHt27gEeGuAH+rd4lgpKiIkA9OMJimhwXfz0RxcTF01dQQJ0LgvUsEXTW1Gmd2fD4fTk5O+Pbbb+t8/RMnTqBfv37Izs7GvXv3cOzYMWzevBn+/v4YPHgwrK2toaSkBE1NTdjb22P48OGYO3cufvjhB5w+fRqPHj2qXHYuKCjA7t27YWtrCwsLC3z33Xci9fmVZEoDx3HYsWMHeDwewsPDaw0C//77L7744gvMmjVLIrPOnJwczJ8/H5qamliyZIlQM7fS0lKsXLkSOjo6OH78uNhjqU9aWhq0tLQktnLxocTERHTu3BkDBw7Eq1evat0uLCwMw4cPR0pKCpydndGzZ0+kpqZKbBxlZWW4du0a5s6dizZt2sDExASzZ8/GlStXRL6GHB4WBm0ZGTwX4m/2ORGMlJRw8KMTZqbpYMH3M3IwOhpGiooS/yN+/fo1TExMqs2MP5SamgpdXd06x8dxHDIyMvDHH3/g0KFDWLduHaZOnYp+/fqhbdu2aNGiBXR0dODg4ABPT08EBQVh3rx56NGjB1RVVeHr6yvU8mND5BMmJCSgY8eOGDp0KDIyMqo89vTpU7Ru3RqrV68WO/mIz+cjJCQEOjo6mDhxoliz11u3bqFNmzbw8fFp8Obua9euhZubW4Psu6SkBIsXL4aenh5OnTpV4zadO3euXD1Zv369QEmA9SkqKsLp06fh4+MDHR0d2NjYYNmyZbh//77YP+eGOmlmGj8WfD8zIZs3w0hRUfDlKyUlgZav/vzzT/B4vFqbqXMcB01NTbEawJeXlyM9PR03btxAZGQkVq9ejUmTJqF3794wMTFBs2bNICsrC3V1dfTo0QOLFi1CREQELl26hOTk5GpLvA2VzM/n8zF//nwYGBjgwoULAID79+9DX18fYWFhYu2b4zgcOXIE5ubm6N+/P+Lj4yUxZLx9+xbe3t6wsLCoTNBqCMXFxbC0tMTp06cb7DWuXbsGU1NT+Pn5VVnevXnzJhQVFWFpaYm4uDixXiM3NxcHDhzAiBEjoK6uDmdnZ2zZsgVJSUniDr8KsS8XqajUeVLMNF4s+H6GDkZHQ1dNDb1VVHCshsSNo/+7xqurpibUstXx48dhaGhYa4Dt3bs3zp49K6m3UU1ZWRmePn2KJUuWwNzcHGpqarC3t0eXLl1gbGwMeXl5mJiYoEePHpgwYQKICPv27cPVq1eRmpoqkVnQhy5dugRDQ0N8/fXX4PF4OHLkiFj7u3HjBrp06QJbW1uRb7Opz+HDh6Gjo4M1a9ZI/POocP78ebRp0wZFRUUNsn/gfXAcPXo0rKyscP/+fVy7dg1qamro2LGjyElfL168wPbt29G3b1+oqqrCzc0NEREReP36tYRH//8klSjJND0s+H6m+Hw+oqOj4WxnB2U5OZgoK8NEWRnKcnJwtrNDdHS0SMtVK1euROfOnWu8l3Tu3LlYs2aNJIYvkLi4OEycOBEtW7bE+PHjcfPmTSQlJeGXX37Brl27QETw8vJC165doa+vD3l5ebRp0waurq7w8fHBmjVrcODAAdy8eRMvX74UaQnxp59+gry8PMzMzESepSYmJmL48OEwNDTE3r17GywoVkhLS0OvXr3g7OyMlJSUBnkNd3d3qfwu7N27F0pKSlBRUYGamprQ15sfP36MtWvXwsHBARoaGhgzZgyOHj3a4MvzwP/fIlgqRvAtIYKynJxIORHMp8WC739Abm4ukpOTkZycLPYfKcdxGDlyJEaPHl0tWEVGRsLd3b1aYYCGlpWVhfXr18PExAQODg6IjIxEcXFxtWXnoqIiPHnyBOfPn8eOHTswf/58jBw5El999RW0tbWhqKiIdu3aoX///pg2bRrWr1+Pw4cP4/bt28jMzKz2fn/88Ufo6enh9u3b2LNnD3g8HkJCQgQO4pmZmZgxYwa0tLQQHBws1eIY5eXl2LBhA7S1tREVFSXx/ScnJ0NLS6vyvtaG8PTpU3Tu3Bndu3eHubk5WrZsWe+18fLycvz+++9YsGAB2rZtW1mY5OLFixLLTBeUpIrjmCgrIzk5WapjZ8THgi8jtIKCAtjb22PdunUA/r8wQCdLSygQVSkM4GRri6ioKKkkhZSVlSE2Nhaurq7Q1dUFEQlViCA/Px9//fUXTp06hdDQUAQEBGDYsGHo2LEjWrZsCRUVFXTo0AFubm7o1q0bNDQ0EBoaivv37yMnJwdPnz6Fg4MD+vfvj5cvX9b6OoWFhVi3bh20tLTg7+9fLXFLmuLi4tCuXTuMGTNG4idLy5cvx4gRIyS6T+D9CeCPP/5YebJTXl6O/v374+uvv4aOjg6OHj1aZXs+n48LFy5g2rRpMDAwgJWVFRYtWoTbt29L7T7omrDg+9/Ggi8jktTUVBgYGCBw3rx6CwP0VlER+vqyuBISEkBEEi1jmZOTg3v37mHo0KHQ1dXFxIkT4ebmhg4dOkBZWRktW7aEnZ0d2rZtCyUlJUyePBmnTp3Cw4cPkZ+fj/Lycuzfvx/Gxsbw8PAQqiJYQyooKMC0adNgamqKa9euSWy/hYWFMDMzwy+//CKxfb558wbDhw/HF198UbnMn5aWBg0NDRQUFOCPP/6Aubk5xo4di/3798PLywsaGhpwdHTE+vXrBbpPW1okVZmOLTs3TSz4MiKbM2OGcIUBBMyslhQikmgZy9LSUkyYMAGOjo7Iysqq8hjHccjMzMSdO3dw+PBhTJs2DaqqqjAyMkLbtm0hLy+P5s2bQ1lZGS4uLpg/fz527NiBc+fO4cmTJw2anCSokydPQk9PD0uWLJHYEmxsbCysrKwksr+KBLfZs2dX+bxWr16NKVOm4NWrV9i1axf69esHOTk5KCkpISgoSKwM/IbGEq7+u1jwZUTSUPcUS9KH13zFLWNZWFiIIUOGoF+/fgIH79zcXAwePBjKysowMDDAzp07cePGDURFRWHNmjWYPHkyXF1dYW5uDgUFBejr66NLly7w8vLCokWLsGvXLvzyyy/4559/pHY98uXLl+jfvz8cHBzw9OlTsffHcRz69+9fpdyjsIqLixEYGAgDAwOcP3++ymOJiYnQ1NSEra0t1NXV4enpiejoaOTm5uLo0aPQ0dHBqlWrGjyJTVQNUZmOaRpY8GWE1lQKA9R2n6+wZSxzc3PRvXt3fPPNNwKP+99//4WPjw+0tbUxZswYaGtrY/369bW+TllZGVJTU3H16lXs27cPK1aswIQJE9CzZ0+YmJhAXl4eRkZG6N69O8aNG4dly5Zhz549uHLlCp4/fy7R4MJxHL7//nvweDz8+OOPYi/X//3339DS0hJpBvpxUROO4xAXF4clS5agQ4cO0NDQgKamJs6cOVNjA4a0tDS4uLjAyckJz549E+t9NISm8rfESB4LvozQmkphgPqKbAhSxvLly5ewtbWFv7+/QMk5+fn5WLp0KTQ1NREYGFjZkrCi3GGvXr1EKndYUlKC5ORk/Prrr4iIiMDixYsxZswYdOvWDa1atYK8vDxat24NFxcXTJo0CatWrUJkZCSuX7+O9PR0kRKLHj58iC+++AJff/212F2ZFixYgLFjxwq8Pcdx2L59O7S0tLB9+3ZcunQJM2fOhLGxMczNzREYGIgbN27Ay8sLW7durXNf5eXl2LRpE7S1tREZGSnW+2gITWEViZE8FnwZoTWV61SCVrjiOA7Xr1+Hp6cnWrZsiWnTpuGvv/5CUlIS2rRpgxUrVtQ7+ystLUV4eDj09fUxevToGu+fLSsrw5o1axqk0H9xcTESExNx4cIFhIeHY8GCBfD09ISDgwN0dHTQokULWFpaol+/fpgyZQrWrVuHgwcP4o8//sDr169rfX9FRUWYM2cOjIyMcOnSJZHHl5+fD0NDQ4ESul6/fo0BAwagdevWcHd3h5aWFr788kusXr0af/31V+VYc3JyoK6ujszMTIHGcP/+fVhZWcHLy6vRJSg1VGU6pvFiwZcRSlMqDCBKecn09HQsW7YMPB4P8vLy8PX1rbNgPsdxOHXqFKysrNCzZ89ay29+6Pbt27CwsGjwFncfKigowKNHj3DmzBn88MMPmDdvHoYPHw57e3toampCWVkZ1tbWGDRoEPz9/bFp0yYcO3YMcXFxyM7OxoULF95ntwcGirzMefDgQdja2ta6RJ6VlYWAgAAoKChAQUEBPXv2RGhoaK0rBTt27MDXX38t1BgKCgrg5+cHU1NTXL16VaDn1NTUviE0VGU6pnFiwZcRSlO6N1HU2s5Xr16FtrY2Zs6cia5du8LIyAjBwcHV7se9e/cuevbsCSsrK5w6dUqoa6P5+fnw8fFBmzZtpNLcvT55eXl48OABYmNj8d1332HWrFkYOnQobGxsoKqqCnV1dVhbW0NPTw/a2tpYuHAhTpw4gfj4eIFPIDiOQ8+ePbFt27bK71X0wO3Rowfk5eWhqKiIhQsXCrTM3alTJ5w7d06k93vq1Cno6elh8eLFNSaz1dXUviHvXW+oynRM48OCLyOUzz34njx5Ejwer0pt5Y/LWJ44cQJeXl7Q09NDWFiYyK3kAODYsWPQ0dHBihUrxNpPQ+I4Dm/evMHdu3dx5MgRfP3112jRogU6dOiA9u3bQ0lJqXJp+Ouvv8a8efOwbds2nD17FgkJCVUqd8XHx0NDQwNBQUHo2LEjeDwehg4dCiMjIwwbNqzyGnl9Hjx4AENDQ7ESzV69eoUBAwagc+fOSExMrPx+xQz0U9+7LsnKdEzjw4IvI5SmVBhA2OC7d+9e6Orq4o8//qjx8aSkJHTv3h2ysrJo1aoVdu3aVWOGrbBevHgBV1dXdO3atclUKnry5Am+/PJLuLm54dWrV3j16hV+//13REdHY+3atfD19UXfvn1hYWEBeXl5aGhoQF9fHyoqKpCXl4eBgQE2bNiAoKAgaGlpYd++fUKtHMyaNQuLFy8W+31wHIfQ0FDweDzs3r0b323axK69MlLBgi8jtM8t4QoANm3aBGNjYyQkJFR7jM/nY+vWrdDW1oaPjw9SU1OrlLFcvHixUGUsa1JeXo7NmzeDx+Php59+Evv2Hmng8/lYsGAB9PX1q3Wz+rgHrpWVFby9vbF69WosXLgQLVq0gKqqKhQUFCAnJwdDQ0M4OTlh7NixWLJkCX788UdcvnwZz549q7YiUFxcDB6PJ9H2fn/99ReMjYyg26wZyzpmpIIFX0Zo4t5q1FlGBtbW1oiJiWnQpVZBgi/HcQgKCkK7du2qJfZwHIfDhw+jdevWGDhwIB4+fFjt+QkJCZg+fbrEylhWZOSOGjUKOTk5Iu9Hmi5fvgxjY2P4+vpiz5499fbAjYmJgZqaGlq1agU+n4/S0lKkpKTg8uXL2LNnD5YuXYqxY8fC2dkZhoaGkJeXh6mpKXr16gVvb2+MHDkSVlZWuHbtGl68eCGR+szsfltG2ljwZYQmiQPVvn37Kvvwrl27VuDbRQRRkZ1KRHUubZeWlmLSpEno3Llztde/fv06HB0dYWdnJ1BtYkmWsSwsLIS/vz+MjY3x22+/ibQPaanogdurVy80b94cqqqqWL58eY09cN+9e4fJkyfDzMwM165dQ5cuXbB79+56X4PP5+Pp06e4ePEidu7cidatW6NLly5wdHSEnp4eFBQUYGFhgT59+sDX1xfBwcGIjo7GrVu38OrVK4FOhprKvevM54MFX0YkkioMcPfuXUyYMAEtW7bEhAkTcPfuXZHGU1N2Ku9/15Zryk4tKiqCu7s7+vTpU6V3699//w0PDw8YGRlh//79Qs+qxC1j+aHTp09DT08PixYtknq7u7rU1gP37du32L9/P3g8HrZu3Vrls7tz5w4sLS0xbtw45OXlAXifyKarqytwkhUAPH/+HJqamlWSuAoLC/H48WOcPXsW27dvR2BgIEaMGIFOnTpBS0sLioqKsLKywsCBA+Hn54eNGzfiyJEjuHv3LrKyssBxXJO5lMJ8PljwZUQmycIAmZmZWLduHYyNjeHo6IgDBw4IvIwnbHZqXl4eevbsiZEjR1YmTGVkZGD69OnQ0tLCunXrJNJbV9gyljV59eoVBg4ciE6dOn2yLkjC9sBNSkpCly5d0KdPH6SmpiI4OBja2to4ePBgtW2nTp0Kf39/gceycuVKTJs2Tajxv337FvHx8Th58iRCQkIwZ84cuLu7w87ODurq6lBRUYHCR783wv5j3YUYYbHgy4hF0oUBSktLERMTg969e1d22ElPT691e2FPAAwVFWFsYIBp06ahrKwMhYWFCA4OhpaWFmbMmCHR5e8KgpSxrAvHcdi2bRt4PB527dollWQscXvglpaWYs6cOZCTk4O1tTWeP39e43ZZWVnQ0dHBn3/+We8+y8vLYWpqKvLqSG3u3bsHY0VFkQNvxT/WV5cRBgu+jNgaqjDAo0eP4OfnBw0NDYwcORJXr16tEnhEXfrWk5ND1IED2Lt3L4yMjDB8+PAq93k2lNrKWArq0aNHsLW1hYeHR7WWhpLw9u1bHD58WCI9cA8ePAhtbW1MnToVrVu3hq+vb63XwMPCwuDk5FTvScWlS5dgY2MjkZOPD4uKfPvtt9CXk2PBl5EqFnwZiWqIwgC5ubn4/vvvYWlpWZnMlJ2dLVbSl7KsLBwcHHDjxg2JjFFYFWUs9fT00KtXLxw/flygzO/i4mLMnTsXrVq1qlIIRFQVPXAHDRoEVVVV9OvXD2FhYSL3wM3Ly8PYsWNhaWlZOUPNy8vD+PHjYWlpWWP5zbKyMtjb21dpelBTSUcvLy+EhIQINI6KcpqnT5/GDz/8gLlz51Ypp6mkpFRZTnPy5MlQlJVtEveuM58PFnyZJqO8vBwXLlyAm5sbVFRU4CTGbKV7ixaIior61G8JfD4fUVFRdZaxrMnFixfRqlUrBAQECF3o459//sGmTZvg5ORUrQeuOG7cuAEzM7NaZ7kVs+G1a9dWq0x18+ZN6OvrIyIiosaSjl2sraGoqFh5UlBcXIy///4bFy5cQFhYWLVGEgoKCrU2kqhoTfghlnDFSBsLvkyT1Lldu8/uYBkXFwdvb+/KMpb1NWnIysqCh4cHbGxs6ly+/rgHrq6uLnx9fXH27FmJVOgqLS3FsmXLoKuri9jY2Dq3TU1NRY8ePdCjR48q14EPRkdDTU4OznJytSbNOcjIQKVZM2hoaNTaQvHGjRsitVBkTe0ZaWPBl2lymlJnpQ/HLGhnnKysLKxfvx4mJiZwcHBAZGRkrUGS4zjs3r0bPB4PoaGhlTO60tJS/PrrrzX2wJVEUYoKSUlJcHR0RN++fetMjPtQWVkZgoODoampiWXLlmHMqFHQk5MTPGmuRQts2bBBYu8BYEU2GOljwZdpcppKcwdxO+OUlZUJXMYyMTER9vb2sLe3x8iRI6GlpYVOnTpV64ErKRzHYe/evTXe01vx+MuXL3Hz5k1ERUVhzZo1mDx5MlxdXdGmTRvIy8uDx+NBrnlzaMvINIqSjqypPSNNMgBADNOEJCcnU29bW3r27p1Y+zFVVqbLDx+SmZmZhEb2/w4dPEizpkyhLwDyy88nNyJq/r/HSonoFBFtV1Ghv2RlKSQ8nDxHjapzf48fP6Zt27ZRVFQUubq6kr+/Pzk7O1N2djadPn2aYmNj6ddffyVNTU168+YNhYSEkLe3d73jzMvLozdv3hARkZaWFqmrq9f7nJycHPL19aWHDx/SsmXLqHnz5pSSkkLPnj2jZ8+eUUpKCj1//pyUlZXJzMyMzMzMyNTUtMp/jY2NSVZWlkx0dOjs27dkX++rVhVHRIPU1Cg1M5Pk5eWFfHbtvt+yhTYtXkwxRUX0pQBj8FBSonmrVtHMgACJjYH5j/jU0Z9hhNXYOytJsvjIx/Ly8rBixQro6OhAWVkZLVq0wJAhQ7B///7KHrhXr16FiYkJ/Pz8UFBQUG0fgs7Ic3Nzcf/+fcTExGDLli2YMWMGunbtCjk5OcjJyaFly5bo2LEjPDw8EBAQgO+//x6nTp3Cw4cPq1QNq01jLenImtoz0sCCL9MkNdbs1IZYuuQ4DvHx8Vi5cmVlD9wJEyZgxYoVGDRoUI1lLHNycvDNN9/AysoK9+/frzK++qqBOcrKQpEICvLy6NChA9zc3ODn5wcXFxdoaGggNDRUIk0fGuvPEGBN7ZmG+ywbOgAABd1JREFUx4Iv0yQ1xuxUSSbtlJWV4dq1awgICEDr1q1hYmKC2bNn48qVK9XuB66tjGVRURE2bNgANTU1DBs2DK49e0K3WTOhZ+RPnjyBvb093NzcamyYIIqmlDTHmtozDYFd82WaJD6f3+iuF0ZHR1OEry/9IuK16N4qKvTltGmUnZ1Np06dIn19fXJ3dyd3d3eytbUlGRmZKtuXlpZSWlpa5XXWxMRE+u233+jhw4fE5/OJiMjY2JgMDAzor4cPST4/n+4CZCzgeFKJyFFOjt4pKNCGjRtpypQp1cYgqqZw3Z5hGhILvkyTdejgQQqcOJGuFxUJFVCclJRoY0REvUlOwnK2s6M5Dx7QMBGff4yIZigrU+CqVTR06FAyMTGh9PT0aslMFf999eoV6evrV0tmMjExoTdv3tDBgwfp4sWLNHLkSIo5cIDOFxSIdKIyQEWFXrx5I9ETFRZ8mf86FnyZJq2xZKfm5eVRK21tyi0trcxqFlYpEanJypKDszOlpaXRixcviMfj1ZgtbGZmRoaGhiQnJ1fnPv/991+aMWMGpcfE0O8i/qn3VlGhybt20SgJnqxUfF45paVU9zuoXSkRacjJUXpmpkBZ2gzTmIh6nGCYRmFmQADpGhjQoClTqAPHkd+7dzSEqt7Wc5KItquq0iMZGYFu6xHFmzdvSFtBgZqXloq8Dzki0mzenCZOnEiOjo5kbGxMLVq0EGtcBgYGlJGURPPFOMf2e/eOQtavl2jwVVdXp47t29MpMVYKThKRvbU1C7xMkyT7qQfAMOLyHDWKUjMzyWfXLvrOzo5aysmRqbIymSork4acHIXY2dHknTspNTOzQQKvJMnJyZGzszNZWlqKHXiJ3s8w7yck0BAx9jGEiO49ekR5eXlij+dDfkFBtF1FReTnb1dVJb+gIAmOiGGkhy07M5+dvLw8ys7OJiIiTU1NqcyMGusyamO+ttoYk+YYRlrYzJf57Kirq1deF5XWkmTlMqoY+/ivLaMqKChQSHg4uSsqUqoQz0ul99fuQ8LDWeBlmiwWfBlGQhrjMqqWlhZl8vkk+pXo9zPyrJIS0tTUlNSwKnmOGkXzVq8mJ0VFihNg+zh6n60+b9WqRn8JgWHqwoIvw0jIsGHD6C9ZWbonwnPjiOiRjAwNGyZq+lHNmsKMfGZAAG388UcapKZGrioqdJyIyj54vJTe34bVW1WVBqmp0caICFZLmWnyWPBlGAlprMuojXFG/rHPKWmOYQTBEq4YRsIay73HFZpiYtOnSJpjGGliwZdhGkBFS8FPee/xx+NpTNXAGOa/jgVfhmkgJSUldPz4cdq+fj3de/SIeP+bOWaVlJC9tTX5BQXRsGHDpDajbGwzcob5L2PBl2GkoLEsoza2GTnD/Fex4Msw/zGNbUbOMP9FLPgyzH9YY5mRM8x/DQu+DMMwDCNl7D5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WPBl2EYhmGkjAVfhmEYhpEyFnwZhmEYRspY8GUYhmEYKfs/DwxtaF5xdW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0" y="1628800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/>
              <a:t>10×30</a:t>
            </a:r>
            <a:r>
              <a:rPr lang="ja-JP" altLang="en-US" sz="3200" dirty="0" smtClean="0"/>
              <a:t>のランダムな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部グラフの生成</a:t>
            </a:r>
            <a:r>
              <a:rPr lang="en-US" altLang="ja-JP" sz="3200" dirty="0" smtClean="0"/>
              <a:t>G=</a:t>
            </a:r>
            <a:r>
              <a:rPr lang="en-US" altLang="ja-JP" sz="3200" dirty="0" err="1" smtClean="0"/>
              <a:t>nx.bipartite_random_graph</a:t>
            </a:r>
            <a:r>
              <a:rPr lang="en-US" altLang="ja-JP" sz="3200" dirty="0" smtClean="0"/>
              <a:t>(10,30,0.3)</a:t>
            </a:r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同心円レイアウト（最初の</a:t>
            </a:r>
            <a:r>
              <a:rPr lang="en-US" altLang="ja-JP" sz="3200" dirty="0" smtClean="0"/>
              <a:t>10</a:t>
            </a:r>
            <a:r>
              <a:rPr lang="ja-JP" altLang="en-US" sz="3200" dirty="0" smtClean="0"/>
              <a:t>点が内側）</a:t>
            </a:r>
            <a:endParaRPr lang="en-US" altLang="ja-JP" sz="3200" dirty="0" smtClean="0"/>
          </a:p>
          <a:p>
            <a:r>
              <a:rPr lang="en-US" altLang="ja-JP" sz="3200" dirty="0" smtClean="0"/>
              <a:t>pos=</a:t>
            </a:r>
            <a:r>
              <a:rPr lang="en-US" altLang="ja-JP" sz="3200" dirty="0" err="1" smtClean="0"/>
              <a:t>nx.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shell_layout</a:t>
            </a:r>
            <a:r>
              <a:rPr lang="en-US" altLang="ja-JP" sz="3200" dirty="0" smtClean="0"/>
              <a:t>(  G, </a:t>
            </a:r>
          </a:p>
          <a:p>
            <a:r>
              <a:rPr lang="ja-JP" altLang="en-US" sz="3200" dirty="0" smtClean="0"/>
              <a:t> </a:t>
            </a:r>
            <a:r>
              <a:rPr lang="en-US" altLang="ja-JP" sz="3200" dirty="0" err="1" smtClean="0">
                <a:solidFill>
                  <a:srgbClr val="C00000"/>
                </a:solidFill>
              </a:rPr>
              <a:t>nlist</a:t>
            </a:r>
            <a:r>
              <a:rPr lang="en-US" altLang="ja-JP" sz="3200" dirty="0" smtClean="0"/>
              <a:t>=[ [</a:t>
            </a:r>
            <a:r>
              <a:rPr lang="en-US" altLang="ja-JP" sz="3200" dirty="0" err="1" smtClean="0"/>
              <a:t>i</a:t>
            </a:r>
            <a:r>
              <a:rPr lang="en-US" altLang="ja-JP" sz="3200" dirty="0" smtClean="0"/>
              <a:t> for </a:t>
            </a:r>
            <a:r>
              <a:rPr lang="en-US" altLang="ja-JP" sz="3200" dirty="0" err="1" smtClean="0"/>
              <a:t>i</a:t>
            </a:r>
            <a:r>
              <a:rPr lang="en-US" altLang="ja-JP" sz="3200" dirty="0" smtClean="0"/>
              <a:t> in range(10)],</a:t>
            </a:r>
          </a:p>
          <a:p>
            <a:r>
              <a:rPr lang="en-US" altLang="ja-JP" sz="3200" dirty="0" smtClean="0"/>
              <a:t>             [</a:t>
            </a:r>
            <a:r>
              <a:rPr lang="en-US" altLang="ja-JP" sz="3200" dirty="0" err="1" smtClean="0"/>
              <a:t>i</a:t>
            </a:r>
            <a:r>
              <a:rPr lang="en-US" altLang="ja-JP" sz="3200" dirty="0" smtClean="0"/>
              <a:t> for </a:t>
            </a:r>
            <a:r>
              <a:rPr lang="en-US" altLang="ja-JP" sz="3200" dirty="0" err="1" smtClean="0"/>
              <a:t>i</a:t>
            </a:r>
            <a:r>
              <a:rPr lang="en-US" altLang="ja-JP" sz="3200" dirty="0" smtClean="0"/>
              <a:t> in range(10,40)]</a:t>
            </a:r>
          </a:p>
          <a:p>
            <a:r>
              <a:rPr lang="en-US" altLang="ja-JP" sz="3200" dirty="0" smtClean="0"/>
              <a:t>            ]  )</a:t>
            </a:r>
          </a:p>
          <a:p>
            <a:r>
              <a:rPr lang="ja-JP" altLang="en-US" sz="3200" dirty="0" smtClean="0"/>
              <a:t>描画</a:t>
            </a:r>
            <a:endParaRPr lang="en-US" altLang="ja-JP" sz="3200" dirty="0" smtClean="0"/>
          </a:p>
          <a:p>
            <a:r>
              <a:rPr lang="en-US" altLang="ja-JP" sz="3200" dirty="0" err="1" smtClean="0"/>
              <a:t>nx.draw</a:t>
            </a:r>
            <a:r>
              <a:rPr lang="en-US" altLang="ja-JP" sz="3200" dirty="0" smtClean="0"/>
              <a:t>(</a:t>
            </a:r>
            <a:r>
              <a:rPr lang="en-US" altLang="ja-JP" sz="3200" dirty="0" err="1" smtClean="0"/>
              <a:t>G,pos</a:t>
            </a:r>
            <a:r>
              <a:rPr lang="en-US" altLang="ja-JP" sz="3200" dirty="0" smtClean="0"/>
              <a:t>=pos)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4143471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1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アルゴリズム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556792"/>
            <a:ext cx="4258816" cy="4525963"/>
          </a:xfrm>
        </p:spPr>
        <p:txBody>
          <a:bodyPr>
            <a:normAutofit fontScale="25000" lnSpcReduction="20000"/>
          </a:bodyPr>
          <a:lstStyle/>
          <a:p>
            <a:r>
              <a:rPr lang="ja-JP" altLang="en-US" sz="9200" dirty="0" smtClean="0"/>
              <a:t>クリーク</a:t>
            </a:r>
          </a:p>
          <a:p>
            <a:endParaRPr lang="ja-JP" altLang="en-US" sz="9200" dirty="0" smtClean="0"/>
          </a:p>
          <a:p>
            <a:r>
              <a:rPr lang="ja-JP" altLang="en-US" sz="9200" dirty="0" smtClean="0"/>
              <a:t>グラフの連結性やカット</a:t>
            </a:r>
          </a:p>
          <a:p>
            <a:endParaRPr lang="ja-JP" altLang="en-US" sz="9200" dirty="0" smtClean="0"/>
          </a:p>
          <a:p>
            <a:r>
              <a:rPr lang="ja-JP" altLang="en-US" sz="9200" dirty="0" smtClean="0"/>
              <a:t>閉路を持たない有向グラフ</a:t>
            </a:r>
          </a:p>
          <a:p>
            <a:endParaRPr lang="ja-JP" altLang="en-US" sz="9200" dirty="0" smtClean="0"/>
          </a:p>
          <a:p>
            <a:r>
              <a:rPr lang="en-US" altLang="ja-JP" sz="9200" dirty="0" smtClean="0"/>
              <a:t>Euler</a:t>
            </a:r>
            <a:r>
              <a:rPr lang="ja-JP" altLang="en-US" sz="9200" dirty="0" smtClean="0"/>
              <a:t>閉路</a:t>
            </a:r>
          </a:p>
          <a:p>
            <a:endParaRPr lang="ja-JP" altLang="en-US" sz="9200" dirty="0" smtClean="0"/>
          </a:p>
          <a:p>
            <a:r>
              <a:rPr lang="ja-JP" altLang="en-US" sz="9200" dirty="0" smtClean="0"/>
              <a:t>マッチング</a:t>
            </a:r>
          </a:p>
          <a:p>
            <a:endParaRPr lang="ja-JP" altLang="en-US" sz="9200" dirty="0" smtClean="0"/>
          </a:p>
          <a:p>
            <a:r>
              <a:rPr lang="ja-JP" altLang="en-US" sz="9200" dirty="0" smtClean="0"/>
              <a:t>最小木問題</a:t>
            </a:r>
          </a:p>
          <a:p>
            <a:endParaRPr lang="ja-JP" altLang="en-US" sz="9200" dirty="0" smtClean="0"/>
          </a:p>
          <a:p>
            <a:r>
              <a:rPr lang="ja-JP" altLang="en-US" sz="9200" dirty="0" smtClean="0"/>
              <a:t>最短路問題</a:t>
            </a:r>
            <a:endParaRPr lang="en-US" altLang="ja-JP" sz="9200" dirty="0" smtClean="0"/>
          </a:p>
          <a:p>
            <a:endParaRPr lang="ja-JP" altLang="en-US" sz="9200" dirty="0" smtClean="0"/>
          </a:p>
          <a:p>
            <a:r>
              <a:rPr lang="ja-JP" altLang="en-US" sz="9200" dirty="0" smtClean="0"/>
              <a:t>最大流と最小カット</a:t>
            </a:r>
          </a:p>
          <a:p>
            <a:endParaRPr lang="ja-JP" altLang="en-US" sz="9200" dirty="0" smtClean="0"/>
          </a:p>
          <a:p>
            <a:endParaRPr lang="ja-JP" altLang="en-US" sz="7200" dirty="0" smtClean="0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572000" y="1412776"/>
            <a:ext cx="4258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9600" dirty="0" smtClean="0"/>
              <a:t>最小費用流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9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9600" dirty="0" smtClean="0"/>
              <a:t>リンク分析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ja-JP" altLang="en-US" sz="9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9600" dirty="0" smtClean="0"/>
              <a:t>同型判定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ja-JP" altLang="en-US" sz="9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9600" dirty="0" smtClean="0"/>
              <a:t>グラフ探索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ja-JP" altLang="en-US" sz="9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9600" dirty="0" smtClean="0"/>
              <a:t>2</a:t>
            </a:r>
            <a:r>
              <a:rPr lang="ja-JP" altLang="en-US" sz="9600" dirty="0" smtClean="0"/>
              <a:t>部グラフの判定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ja-JP" altLang="en-US" sz="9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9600" dirty="0" smtClean="0"/>
              <a:t>次数相関係数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ja-JP" altLang="en-US" sz="9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9600" dirty="0" smtClean="0"/>
              <a:t>グラフの中心性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ja-JP" altLang="en-US" sz="9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9600" dirty="0" smtClean="0"/>
              <a:t>グラフの境界</a:t>
            </a:r>
            <a:endParaRPr lang="en-US" altLang="ja-JP" sz="9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1" lang="en-US" altLang="ja-JP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9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クリークと安定集合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79512" y="126876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/>
              <a:t>G.add_edges_from</a:t>
            </a:r>
            <a:r>
              <a:rPr lang="en-US" altLang="ja-JP" sz="2400" dirty="0" smtClean="0"/>
              <a:t>([ (1,3),(2,4),(3,4),(3,5),(3,6),(4,6)])</a:t>
            </a:r>
          </a:p>
          <a:p>
            <a:endParaRPr lang="en-US" altLang="ja-JP" sz="2400" dirty="0" smtClean="0"/>
          </a:p>
          <a:p>
            <a:r>
              <a:rPr lang="en-US" altLang="ja-JP" sz="2400" dirty="0" err="1" smtClean="0"/>
              <a:t>G_bar</a:t>
            </a:r>
            <a:r>
              <a:rPr lang="en-US" altLang="ja-JP" sz="2400" dirty="0" smtClean="0"/>
              <a:t> =</a:t>
            </a:r>
            <a:r>
              <a:rPr lang="en-US" altLang="ja-JP" sz="2400" dirty="0" err="1" smtClean="0"/>
              <a:t>nx.complement</a:t>
            </a:r>
            <a:r>
              <a:rPr lang="en-US" altLang="ja-JP" sz="2400" dirty="0" smtClean="0"/>
              <a:t>(G)</a:t>
            </a:r>
            <a:r>
              <a:rPr lang="ja-JP" altLang="en-US" sz="2400" dirty="0" smtClean="0"/>
              <a:t>　　　　　　　　　　 </a:t>
            </a:r>
            <a:r>
              <a:rPr lang="en-US" altLang="ja-JP" sz="2400" dirty="0" smtClean="0"/>
              <a:t>#</a:t>
            </a:r>
            <a:r>
              <a:rPr lang="ja-JP" altLang="en-US" sz="2400" dirty="0" smtClean="0"/>
              <a:t>補グラフを作る</a:t>
            </a:r>
            <a:endParaRPr lang="en-US" altLang="ja-JP" sz="2400" dirty="0" smtClean="0"/>
          </a:p>
          <a:p>
            <a:r>
              <a:rPr lang="en-US" altLang="ja-JP" sz="2400" dirty="0" smtClean="0"/>
              <a:t>for c in </a:t>
            </a:r>
            <a:r>
              <a:rPr lang="en-US" altLang="ja-JP" sz="2400" dirty="0" err="1" smtClean="0"/>
              <a:t>nx.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find_cliques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G_bar</a:t>
            </a:r>
            <a:r>
              <a:rPr lang="en-US" altLang="ja-JP" sz="2400" dirty="0" smtClean="0"/>
              <a:t>):</a:t>
            </a:r>
            <a:r>
              <a:rPr lang="ja-JP" altLang="en-US" sz="2400" dirty="0" smtClean="0"/>
              <a:t>　　　　　　　  </a:t>
            </a:r>
            <a:r>
              <a:rPr lang="en-US" altLang="ja-JP" sz="2400" dirty="0" smtClean="0"/>
              <a:t>#</a:t>
            </a:r>
            <a:r>
              <a:rPr lang="ja-JP" altLang="en-US" sz="2400" dirty="0" smtClean="0"/>
              <a:t>極大クリークの列挙</a:t>
            </a:r>
            <a:endParaRPr lang="en-US" altLang="ja-JP" sz="2400" dirty="0" smtClean="0"/>
          </a:p>
          <a:p>
            <a:r>
              <a:rPr lang="en-US" altLang="ja-JP" sz="2400" dirty="0" smtClean="0"/>
              <a:t>    print( c )</a:t>
            </a:r>
          </a:p>
          <a:p>
            <a:r>
              <a:rPr lang="en-US" altLang="ja-JP" sz="2400" dirty="0" smtClean="0"/>
              <a:t>&gt;&gt;&gt; </a:t>
            </a:r>
          </a:p>
          <a:p>
            <a:r>
              <a:rPr lang="en-US" altLang="ja-JP" sz="2400" dirty="0" smtClean="0"/>
              <a:t>[1, 5, 2, 6]</a:t>
            </a:r>
          </a:p>
          <a:p>
            <a:r>
              <a:rPr lang="en-US" altLang="ja-JP" sz="2400" dirty="0" smtClean="0"/>
              <a:t>[1, 5, 4]</a:t>
            </a:r>
          </a:p>
          <a:p>
            <a:r>
              <a:rPr lang="en-US" altLang="ja-JP" sz="2400" dirty="0" smtClean="0"/>
              <a:t>[3, 2]</a:t>
            </a:r>
            <a:endParaRPr lang="ja-JP" altLang="en-US" sz="24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72912"/>
            <a:ext cx="662819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連結性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124744"/>
            <a:ext cx="59041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連結：任意の</a:t>
            </a:r>
            <a:r>
              <a:rPr kumimoji="1" lang="en-US" altLang="ja-JP" sz="2800" dirty="0" smtClean="0"/>
              <a:t>2</a:t>
            </a:r>
            <a:r>
              <a:rPr kumimoji="1" lang="ja-JP" altLang="en-US" sz="2800" dirty="0" smtClean="0"/>
              <a:t>点間にパスが存在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ランダムで疎な幾何学的グラフの生成</a:t>
            </a:r>
            <a:endParaRPr kumimoji="1"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611560" y="198884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/>
              <a:t>G=</a:t>
            </a:r>
            <a:r>
              <a:rPr lang="en-US" altLang="ja-JP" sz="3200" dirty="0" err="1" smtClean="0"/>
              <a:t>nx.random_geometric_graph</a:t>
            </a:r>
            <a:r>
              <a:rPr lang="en-US" altLang="ja-JP" sz="3200" dirty="0" smtClean="0"/>
              <a:t>(100,0.1)</a:t>
            </a:r>
          </a:p>
          <a:p>
            <a:r>
              <a:rPr lang="en-US" altLang="ja-JP" sz="3200" dirty="0" smtClean="0"/>
              <a:t>c =</a:t>
            </a:r>
            <a:r>
              <a:rPr lang="en-US" altLang="ja-JP" sz="3200" dirty="0" err="1" smtClean="0"/>
              <a:t>nx.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connected_components</a:t>
            </a:r>
            <a:r>
              <a:rPr lang="en-US" altLang="ja-JP" sz="3200" dirty="0" smtClean="0"/>
              <a:t>(G)</a:t>
            </a:r>
          </a:p>
          <a:p>
            <a:r>
              <a:rPr lang="en-US" altLang="ja-JP" sz="3200" dirty="0" smtClean="0"/>
              <a:t>-&gt; </a:t>
            </a:r>
            <a:r>
              <a:rPr lang="ja-JP" altLang="en-US" sz="3200" dirty="0" smtClean="0"/>
              <a:t>連結成分（点リスト）のジェネレータ</a:t>
            </a:r>
            <a:endParaRPr lang="en-US" altLang="ja-JP" sz="3200" dirty="0" smtClean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24150"/>
            <a:ext cx="4147648" cy="31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4638023" y="3645024"/>
            <a:ext cx="4505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err="1" smtClean="0"/>
              <a:t>nx.draw</a:t>
            </a:r>
            <a:r>
              <a:rPr lang="en-US" altLang="ja-JP" sz="2800" dirty="0" smtClean="0"/>
              <a:t>(G, </a:t>
            </a:r>
            <a:r>
              <a:rPr lang="en-US" altLang="ja-JP" sz="2800" dirty="0" err="1" smtClean="0"/>
              <a:t>nodelist</a:t>
            </a:r>
            <a:r>
              <a:rPr lang="en-US" altLang="ja-JP" sz="2800" dirty="0" smtClean="0"/>
              <a:t>=list(c)[1])</a:t>
            </a:r>
            <a:endParaRPr lang="ja-JP" altLang="en-US" sz="28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445809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0" y="3645024"/>
            <a:ext cx="4505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err="1" smtClean="0"/>
              <a:t>nx.draw</a:t>
            </a:r>
            <a:r>
              <a:rPr lang="en-US" altLang="ja-JP" sz="2800" dirty="0" smtClean="0"/>
              <a:t>(G, </a:t>
            </a:r>
            <a:r>
              <a:rPr lang="en-US" altLang="ja-JP" sz="2800" dirty="0" err="1" smtClean="0"/>
              <a:t>nodelist</a:t>
            </a:r>
            <a:r>
              <a:rPr lang="en-US" altLang="ja-JP" sz="2800" dirty="0" smtClean="0"/>
              <a:t>=list(c)[0])</a:t>
            </a:r>
            <a:endParaRPr lang="ja-JP" altLang="en-US" sz="28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36950"/>
            <a:ext cx="46101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連結性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80728"/>
            <a:ext cx="8372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</a:t>
            </a:r>
            <a:r>
              <a:rPr kumimoji="1" lang="ja-JP" altLang="en-US" sz="2800" dirty="0" smtClean="0"/>
              <a:t>連結：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err="1" smtClean="0"/>
              <a:t>つの</a:t>
            </a:r>
            <a:r>
              <a:rPr kumimoji="1" lang="ja-JP" altLang="en-US" sz="2800" dirty="0" smtClean="0"/>
              <a:t>点を除いたときに非連結にならないグラフ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間接点：複数の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連結成分に含まれる点</a:t>
            </a:r>
            <a:endParaRPr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79512" y="1988840"/>
            <a:ext cx="93610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err="1" smtClean="0"/>
              <a:t>G.add_edges_from</a:t>
            </a:r>
            <a:r>
              <a:rPr lang="en-US" altLang="ja-JP" sz="3200" dirty="0" smtClean="0"/>
              <a:t>([(0,1),(0,2),(1,2),(2,3),(2,4),(3,4)])</a:t>
            </a:r>
          </a:p>
          <a:p>
            <a:r>
              <a:rPr lang="en-US" altLang="ja-JP" sz="3200" dirty="0" smtClean="0"/>
              <a:t>2</a:t>
            </a:r>
            <a:r>
              <a:rPr lang="ja-JP" altLang="en-US" sz="3200" dirty="0" smtClean="0"/>
              <a:t>連結成分</a:t>
            </a:r>
            <a:endParaRPr lang="en-US" altLang="ja-JP" sz="3200" dirty="0" smtClean="0"/>
          </a:p>
          <a:p>
            <a:r>
              <a:rPr lang="en-US" altLang="ja-JP" sz="3200" dirty="0" smtClean="0"/>
              <a:t>print( list( </a:t>
            </a:r>
            <a:r>
              <a:rPr lang="en-US" altLang="ja-JP" sz="3200" dirty="0" err="1" smtClean="0"/>
              <a:t>nx.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biconnected_components</a:t>
            </a:r>
            <a:r>
              <a:rPr lang="en-US" altLang="ja-JP" sz="3200" dirty="0" smtClean="0"/>
              <a:t>(G) ) )</a:t>
            </a:r>
          </a:p>
          <a:p>
            <a:r>
              <a:rPr lang="en-US" altLang="ja-JP" sz="3200" dirty="0" smtClean="0"/>
              <a:t>&gt;&gt;&gt;  [{2, 3, 4}, {0, 1, 2}]</a:t>
            </a:r>
          </a:p>
          <a:p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間接点</a:t>
            </a:r>
            <a:endParaRPr lang="en-US" altLang="ja-JP" sz="3200" dirty="0" smtClean="0"/>
          </a:p>
          <a:p>
            <a:r>
              <a:rPr lang="en-US" altLang="ja-JP" sz="3200" dirty="0" smtClean="0"/>
              <a:t>print( list( </a:t>
            </a:r>
            <a:r>
              <a:rPr lang="en-US" altLang="ja-JP" sz="3200" dirty="0" err="1" smtClean="0"/>
              <a:t>nx.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articulation_points</a:t>
            </a:r>
            <a:r>
              <a:rPr lang="en-US" altLang="ja-JP" sz="3200" dirty="0" smtClean="0"/>
              <a:t>(G) ) )</a:t>
            </a:r>
          </a:p>
          <a:p>
            <a:r>
              <a:rPr lang="en-US" altLang="ja-JP" sz="3200" dirty="0" smtClean="0"/>
              <a:t>&gt;&gt;&gt;  [ 2 ]</a:t>
            </a:r>
          </a:p>
          <a:p>
            <a:endParaRPr lang="en-US" altLang="ja-JP" sz="3200" dirty="0" smtClean="0"/>
          </a:p>
          <a:p>
            <a:endParaRPr lang="en-US" altLang="ja-JP" sz="3200" dirty="0" smtClean="0"/>
          </a:p>
          <a:p>
            <a:endParaRPr lang="en-US" altLang="ja-JP" sz="3200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ja-JP" altLang="en-US" dirty="0"/>
              <a:t>無向グラフ</a:t>
            </a:r>
            <a:r>
              <a:rPr lang="en-US" altLang="ja-JP" sz="4000" dirty="0"/>
              <a:t>(undirected </a:t>
            </a:r>
            <a:r>
              <a:rPr lang="en-US" altLang="ja-JP" sz="4000" dirty="0" smtClean="0"/>
              <a:t>graph, graph)</a:t>
            </a:r>
            <a:r>
              <a:rPr lang="ja-JP" altLang="en-US" dirty="0"/>
              <a:t>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G</a:t>
            </a:r>
            <a:r>
              <a:rPr lang="ja-JP" altLang="en-US" dirty="0" smtClean="0"/>
              <a:t>＝（</a:t>
            </a:r>
            <a:r>
              <a:rPr lang="en-US" altLang="ja-JP" dirty="0" smtClean="0"/>
              <a:t>V,E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778000" y="2968625"/>
            <a:ext cx="646113" cy="623888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5268913" y="1952625"/>
            <a:ext cx="646112" cy="623888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160713" y="4430713"/>
            <a:ext cx="646112" cy="62230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028950" y="1825625"/>
            <a:ext cx="647700" cy="62230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6586538" y="3286125"/>
            <a:ext cx="646112" cy="623888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400675" y="4430713"/>
            <a:ext cx="646113" cy="62230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365375" y="2352675"/>
            <a:ext cx="730250" cy="73818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683000" y="2200275"/>
            <a:ext cx="1579563" cy="158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881688" y="2446338"/>
            <a:ext cx="801687" cy="8842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367088" y="2465388"/>
            <a:ext cx="125412" cy="195738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2325688" y="3514725"/>
            <a:ext cx="920750" cy="99695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3827463" y="4810125"/>
            <a:ext cx="1558925" cy="4763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5983288" y="3846513"/>
            <a:ext cx="731837" cy="69215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855788" y="3105150"/>
            <a:ext cx="431208" cy="523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ja-JP" altLang="en-US" sz="2800"/>
              <a:t>１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143250" y="1952625"/>
            <a:ext cx="431208" cy="52386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ja-JP" altLang="en-US" sz="2800"/>
              <a:t>２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246438" y="4543425"/>
            <a:ext cx="431208" cy="523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ja-JP" altLang="en-US" sz="2800"/>
              <a:t>３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356225" y="2081213"/>
            <a:ext cx="431208" cy="523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ja-JP" altLang="en-US" sz="2800"/>
              <a:t>４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5489575" y="4552950"/>
            <a:ext cx="431208" cy="523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ja-JP" altLang="en-US" sz="2800"/>
              <a:t>５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3724275" y="2498725"/>
            <a:ext cx="1646238" cy="20447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sz="2800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664325" y="3411538"/>
            <a:ext cx="431208" cy="523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r>
              <a:rPr lang="ja-JP" altLang="en-US" sz="2800"/>
              <a:t>６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027113" y="5240338"/>
            <a:ext cx="728552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800" dirty="0"/>
              <a:t>V: </a:t>
            </a:r>
            <a:r>
              <a:rPr lang="ja-JP" altLang="en-US" sz="2800" dirty="0"/>
              <a:t>点</a:t>
            </a:r>
            <a:r>
              <a:rPr lang="en-US" altLang="ja-JP" sz="2800" dirty="0" smtClean="0"/>
              <a:t>(</a:t>
            </a:r>
            <a:r>
              <a:rPr lang="en-US" altLang="ja-JP" sz="2800" dirty="0" smtClean="0">
                <a:solidFill>
                  <a:srgbClr val="FF0000"/>
                </a:solidFill>
              </a:rPr>
              <a:t>node</a:t>
            </a:r>
            <a:r>
              <a:rPr lang="en-US" altLang="ja-JP" sz="2800" dirty="0" smtClean="0"/>
              <a:t>, vertex, point)</a:t>
            </a:r>
            <a:r>
              <a:rPr lang="ja-JP" altLang="en-US" sz="2800" dirty="0"/>
              <a:t>の集合  </a:t>
            </a:r>
            <a:r>
              <a:rPr lang="en-US" altLang="ja-JP" sz="2800" dirty="0"/>
              <a:t>V={1,2,3,4,5,6}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1014413" y="5764213"/>
            <a:ext cx="788818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800" dirty="0"/>
              <a:t>E: </a:t>
            </a:r>
            <a:r>
              <a:rPr lang="ja-JP" altLang="en-US" sz="2800" dirty="0"/>
              <a:t>枝</a:t>
            </a:r>
            <a:r>
              <a:rPr lang="en-US" altLang="ja-JP" sz="2800" dirty="0"/>
              <a:t>(</a:t>
            </a:r>
            <a:r>
              <a:rPr lang="en-US" altLang="ja-JP" sz="2800" dirty="0" smtClean="0">
                <a:solidFill>
                  <a:srgbClr val="FF0000"/>
                </a:solidFill>
              </a:rPr>
              <a:t>edge</a:t>
            </a:r>
            <a:r>
              <a:rPr lang="en-US" altLang="ja-JP" sz="2800" dirty="0" smtClean="0"/>
              <a:t>, arc, link)</a:t>
            </a:r>
            <a:r>
              <a:rPr lang="ja-JP" altLang="en-US" sz="2800" dirty="0"/>
              <a:t>の集合  </a:t>
            </a:r>
            <a:r>
              <a:rPr lang="en-US" altLang="ja-JP" sz="2800" dirty="0"/>
              <a:t>E={(1,2),(1,3),(2,3),(2,4),</a:t>
            </a:r>
          </a:p>
          <a:p>
            <a:r>
              <a:rPr lang="en-US" altLang="ja-JP" sz="2800" dirty="0"/>
              <a:t>                  (3,4),(3,5),(4,6),(5,6)}</a:t>
            </a:r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36950"/>
            <a:ext cx="46101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点カットと枝カット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80728"/>
            <a:ext cx="7431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点カット</a:t>
            </a:r>
            <a:r>
              <a:rPr kumimoji="1" lang="ja-JP" altLang="en-US" sz="2800" dirty="0" smtClean="0"/>
              <a:t>：非連結にするための削除すべき点集合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枝カット：非連結にするための削除すべき枝集合</a:t>
            </a:r>
            <a:endParaRPr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79512" y="1988840"/>
            <a:ext cx="9361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点カット</a:t>
            </a:r>
            <a:endParaRPr lang="en-US" altLang="ja-JP" sz="3200" dirty="0" smtClean="0"/>
          </a:p>
          <a:p>
            <a:r>
              <a:rPr lang="en-US" altLang="ja-JP" sz="3200" dirty="0" smtClean="0"/>
              <a:t>print( </a:t>
            </a:r>
            <a:r>
              <a:rPr lang="en-US" altLang="ja-JP" sz="3200" dirty="0" err="1" smtClean="0"/>
              <a:t>nx.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minimum_node_cut</a:t>
            </a:r>
            <a:r>
              <a:rPr lang="en-US" altLang="ja-JP" sz="3200" dirty="0" smtClean="0"/>
              <a:t>(G) )</a:t>
            </a:r>
          </a:p>
          <a:p>
            <a:r>
              <a:rPr lang="en-US" altLang="ja-JP" sz="3200" dirty="0" smtClean="0"/>
              <a:t>&gt;&gt;&gt; { 2 } </a:t>
            </a:r>
          </a:p>
          <a:p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枝カット</a:t>
            </a:r>
            <a:endParaRPr lang="en-US" altLang="ja-JP" sz="3200" dirty="0" smtClean="0"/>
          </a:p>
          <a:p>
            <a:r>
              <a:rPr lang="en-US" altLang="ja-JP" sz="3200" dirty="0" smtClean="0"/>
              <a:t>print( </a:t>
            </a:r>
            <a:r>
              <a:rPr lang="en-US" altLang="ja-JP" sz="3200" dirty="0" err="1" smtClean="0"/>
              <a:t>nx.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minimum_edge_cut</a:t>
            </a:r>
            <a:r>
              <a:rPr lang="en-US" altLang="ja-JP" sz="3200" dirty="0" smtClean="0"/>
              <a:t>(G) )</a:t>
            </a:r>
          </a:p>
          <a:p>
            <a:r>
              <a:rPr lang="en-US" altLang="ja-JP" sz="3200" dirty="0" smtClean="0"/>
              <a:t>&gt;&gt;&gt;{(2, 3), (4, 3)}</a:t>
            </a:r>
          </a:p>
          <a:p>
            <a:endParaRPr lang="en-US" altLang="ja-JP" sz="3200" dirty="0" smtClean="0"/>
          </a:p>
          <a:p>
            <a:endParaRPr lang="en-US" altLang="ja-JP" sz="3200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閉路をもたないグラフ  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80728"/>
            <a:ext cx="823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トポロジカル・ソート：右から左に向かう枝がないように</a:t>
            </a:r>
            <a:endParaRPr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79512" y="1700808"/>
            <a:ext cx="93610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G=</a:t>
            </a:r>
            <a:r>
              <a:rPr lang="en-US" altLang="ja-JP" sz="2800" dirty="0" err="1" smtClean="0"/>
              <a:t>nx.DiGraph</a:t>
            </a:r>
            <a:r>
              <a:rPr lang="en-US" altLang="ja-JP" sz="2800" dirty="0" smtClean="0"/>
              <a:t>()</a:t>
            </a:r>
          </a:p>
          <a:p>
            <a:r>
              <a:rPr lang="en-US" altLang="ja-JP" sz="2800" dirty="0" err="1" smtClean="0"/>
              <a:t>G.add_edges_from</a:t>
            </a:r>
            <a:r>
              <a:rPr lang="en-US" altLang="ja-JP" sz="2800" dirty="0" smtClean="0"/>
              <a:t>([('s',1),('s',2),(1,'t'),(2,1),(2,3),(3,'t'),(3,1)])</a:t>
            </a:r>
          </a:p>
          <a:p>
            <a:r>
              <a:rPr lang="en-US" altLang="ja-JP" sz="2800" dirty="0" smtClean="0"/>
              <a:t>print( </a:t>
            </a:r>
            <a:r>
              <a:rPr lang="en-US" altLang="ja-JP" sz="2800" dirty="0" err="1" smtClean="0"/>
              <a:t>nx.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topological_sort</a:t>
            </a:r>
            <a:r>
              <a:rPr lang="en-US" altLang="ja-JP" sz="2800" dirty="0" smtClean="0"/>
              <a:t>(G) )</a:t>
            </a:r>
          </a:p>
          <a:p>
            <a:r>
              <a:rPr lang="en-US" altLang="ja-JP" sz="2800" dirty="0" smtClean="0"/>
              <a:t>&gt;&gt;&gt;</a:t>
            </a:r>
          </a:p>
          <a:p>
            <a:r>
              <a:rPr lang="en-US" altLang="ja-JP" sz="2800" dirty="0" smtClean="0"/>
              <a:t>['s', 2, 3, 1, 't']</a:t>
            </a:r>
          </a:p>
          <a:p>
            <a:endParaRPr lang="en-US" altLang="ja-JP" sz="3200" dirty="0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93096"/>
            <a:ext cx="887662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閉路をもたないグラフ  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980728"/>
            <a:ext cx="9217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v</a:t>
            </a:r>
            <a:r>
              <a:rPr lang="ja-JP" altLang="en-US" sz="2800" dirty="0" smtClean="0"/>
              <a:t>の先祖</a:t>
            </a:r>
            <a:r>
              <a:rPr lang="en-US" altLang="ja-JP" sz="2800" dirty="0" smtClean="0"/>
              <a:t>(ancestor)</a:t>
            </a:r>
            <a:r>
              <a:rPr lang="ja-JP" altLang="en-US" sz="2800" dirty="0" smtClean="0"/>
              <a:t>：点</a:t>
            </a:r>
            <a:r>
              <a:rPr lang="en-US" altLang="ja-JP" sz="2800" dirty="0" smtClean="0"/>
              <a:t>v</a:t>
            </a:r>
            <a:r>
              <a:rPr lang="ja-JP" altLang="en-US" sz="2800" dirty="0" smtClean="0"/>
              <a:t>に至るパスが存在する点</a:t>
            </a:r>
            <a:endParaRPr lang="en-US" altLang="ja-JP" sz="2800" dirty="0" smtClean="0"/>
          </a:p>
          <a:p>
            <a:r>
              <a:rPr lang="en-US" altLang="ja-JP" sz="2800" dirty="0" smtClean="0"/>
              <a:t>v</a:t>
            </a:r>
            <a:r>
              <a:rPr lang="ja-JP" altLang="en-US" sz="2800" dirty="0" smtClean="0"/>
              <a:t>の子孫</a:t>
            </a:r>
            <a:r>
              <a:rPr lang="en-US" altLang="ja-JP" sz="2800" dirty="0" smtClean="0"/>
              <a:t>(descendant)</a:t>
            </a:r>
            <a:r>
              <a:rPr lang="ja-JP" altLang="en-US" sz="2800" dirty="0" smtClean="0"/>
              <a:t>：点</a:t>
            </a:r>
            <a:r>
              <a:rPr lang="en-US" altLang="ja-JP" sz="2800" dirty="0" smtClean="0"/>
              <a:t>v</a:t>
            </a:r>
            <a:r>
              <a:rPr lang="ja-JP" altLang="en-US" sz="2800" dirty="0" smtClean="0"/>
              <a:t>から到達可能なパスが存在する点</a:t>
            </a:r>
            <a:endParaRPr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0" y="1988840"/>
            <a:ext cx="9361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/>
              <a:t>print(</a:t>
            </a:r>
            <a:r>
              <a:rPr lang="en-US" altLang="ja-JP" sz="3200" dirty="0" err="1" smtClean="0"/>
              <a:t>nx.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ancestors</a:t>
            </a:r>
            <a:r>
              <a:rPr lang="en-US" altLang="ja-JP" sz="3200" dirty="0" smtClean="0"/>
              <a:t>(G,3))</a:t>
            </a:r>
          </a:p>
          <a:p>
            <a:r>
              <a:rPr lang="en-US" altLang="ja-JP" sz="3200" dirty="0" smtClean="0"/>
              <a:t>&gt;&gt;&gt; {2, 's'}</a:t>
            </a:r>
          </a:p>
          <a:p>
            <a:r>
              <a:rPr lang="en-US" altLang="ja-JP" sz="3200" dirty="0" smtClean="0"/>
              <a:t>print(</a:t>
            </a:r>
            <a:r>
              <a:rPr lang="en-US" altLang="ja-JP" sz="3200" dirty="0" err="1" smtClean="0"/>
              <a:t>nx.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descendants</a:t>
            </a:r>
            <a:r>
              <a:rPr lang="en-US" altLang="ja-JP" sz="3200" dirty="0" smtClean="0"/>
              <a:t>(G,3))</a:t>
            </a:r>
          </a:p>
          <a:p>
            <a:r>
              <a:rPr lang="en-US" altLang="ja-JP" sz="3200" dirty="0" smtClean="0"/>
              <a:t>&gt;&gt;&gt; {'t', 1}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93096"/>
            <a:ext cx="887662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Euler</a:t>
            </a:r>
            <a:r>
              <a:rPr lang="ja-JP" altLang="en-US" dirty="0" smtClean="0"/>
              <a:t>閉路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124744"/>
            <a:ext cx="835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Euler</a:t>
            </a:r>
            <a:r>
              <a:rPr lang="ja-JP" altLang="en-US" sz="2800" dirty="0" smtClean="0"/>
              <a:t>閉路：すべての枝をちょうど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回ずつ通過する閉路</a:t>
            </a:r>
            <a:endParaRPr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0" y="1988840"/>
            <a:ext cx="9361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err="1" smtClean="0"/>
              <a:t>G.add_edges_from</a:t>
            </a:r>
            <a:r>
              <a:rPr lang="en-US" altLang="ja-JP" sz="2800" dirty="0" smtClean="0"/>
              <a:t>([ (1,2),(1,5),(2,3),(2,6),(3,4),(3,7),(4,8),</a:t>
            </a:r>
          </a:p>
          <a:p>
            <a:r>
              <a:rPr lang="en-US" altLang="ja-JP" sz="2800" dirty="0" smtClean="0"/>
              <a:t>                   (5,6),(6,7),(7,8),(2,9),(6,9),(3,10),(7,10)])</a:t>
            </a:r>
          </a:p>
          <a:p>
            <a:r>
              <a:rPr lang="en-US" altLang="ja-JP" sz="2800" dirty="0" smtClean="0"/>
              <a:t>print( </a:t>
            </a:r>
            <a:r>
              <a:rPr lang="en-US" altLang="ja-JP" sz="2800" dirty="0" err="1" smtClean="0"/>
              <a:t>nx.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is_eulerian</a:t>
            </a:r>
            <a:r>
              <a:rPr lang="en-US" altLang="ja-JP" sz="2800" dirty="0" smtClean="0"/>
              <a:t>(G) )</a:t>
            </a:r>
          </a:p>
          <a:p>
            <a:r>
              <a:rPr lang="en-US" altLang="ja-JP" sz="2800" dirty="0" smtClean="0"/>
              <a:t>&gt;&gt;&gt;</a:t>
            </a:r>
          </a:p>
          <a:p>
            <a:r>
              <a:rPr lang="en-US" altLang="ja-JP" sz="2800" dirty="0" smtClean="0"/>
              <a:t>True</a:t>
            </a:r>
          </a:p>
          <a:p>
            <a:r>
              <a:rPr lang="en-US" altLang="ja-JP" sz="2800" dirty="0" smtClean="0"/>
              <a:t>for e in </a:t>
            </a:r>
            <a:r>
              <a:rPr lang="en-US" altLang="ja-JP" sz="2800" dirty="0" err="1" smtClean="0"/>
              <a:t>nx.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eulerian_circuit</a:t>
            </a:r>
            <a:r>
              <a:rPr lang="en-US" altLang="ja-JP" sz="2800" dirty="0" smtClean="0"/>
              <a:t>(G):</a:t>
            </a:r>
          </a:p>
          <a:p>
            <a:r>
              <a:rPr lang="en-US" altLang="ja-JP" sz="2800" dirty="0" smtClean="0"/>
              <a:t>    print( e , end='')</a:t>
            </a:r>
          </a:p>
          <a:p>
            <a:r>
              <a:rPr lang="en-US" altLang="ja-JP" sz="2800" dirty="0" smtClean="0"/>
              <a:t>&gt;&gt;&gt;</a:t>
            </a:r>
          </a:p>
          <a:p>
            <a:r>
              <a:rPr lang="en-US" altLang="ja-JP" sz="2800" dirty="0" smtClean="0"/>
              <a:t> (1, 2) (2, 3) (3, 4) (4, 8) (8, 7) (7, 3) (3, 10) (10, 7) (7, 6) (6, 2)</a:t>
            </a:r>
          </a:p>
          <a:p>
            <a:r>
              <a:rPr lang="en-US" altLang="ja-JP" sz="2800" dirty="0" smtClean="0"/>
              <a:t> (2, 9) (9, 6) (6, 5) (5, 1)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382407" cy="203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マッチング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124744"/>
            <a:ext cx="6617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マッチング：点の次数が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以下の部分グラフ</a:t>
            </a:r>
            <a:endParaRPr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0" y="1700808"/>
            <a:ext cx="9361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G=nx.grid_2d_graph(3,4)</a:t>
            </a:r>
          </a:p>
          <a:p>
            <a:r>
              <a:rPr lang="en-US" altLang="ja-JP" sz="2800" dirty="0" smtClean="0"/>
              <a:t>print( </a:t>
            </a:r>
            <a:r>
              <a:rPr lang="en-US" altLang="ja-JP" sz="2800" dirty="0" err="1" smtClean="0"/>
              <a:t>nx.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maximal_matching</a:t>
            </a:r>
            <a:r>
              <a:rPr lang="en-US" altLang="ja-JP" sz="2800" dirty="0" smtClean="0"/>
              <a:t>(G) )</a:t>
            </a:r>
          </a:p>
          <a:p>
            <a:r>
              <a:rPr lang="en-US" altLang="ja-JP" sz="2800" dirty="0" smtClean="0"/>
              <a:t>print( </a:t>
            </a:r>
            <a:r>
              <a:rPr lang="en-US" altLang="ja-JP" sz="2800" dirty="0" err="1" smtClean="0"/>
              <a:t>nx.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max_weight_matching</a:t>
            </a:r>
            <a:r>
              <a:rPr lang="en-US" altLang="ja-JP" sz="2800" dirty="0" smtClean="0"/>
              <a:t>(G) )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3047627" cy="190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3659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93096"/>
            <a:ext cx="3659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95536" y="3789040"/>
            <a:ext cx="338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極大</a:t>
            </a:r>
            <a:r>
              <a:rPr kumimoji="1" lang="en-US" altLang="ja-JP" sz="2400" dirty="0" smtClean="0"/>
              <a:t>(maximal)</a:t>
            </a:r>
            <a:r>
              <a:rPr kumimoji="1" lang="ja-JP" altLang="en-US" sz="2400" dirty="0" smtClean="0"/>
              <a:t>マッチング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0072" y="3717032"/>
            <a:ext cx="3572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最大</a:t>
            </a:r>
            <a:r>
              <a:rPr kumimoji="1" lang="en-US" altLang="ja-JP" sz="2400" dirty="0" smtClean="0"/>
              <a:t>(maximum)</a:t>
            </a:r>
            <a:r>
              <a:rPr kumimoji="1" lang="ja-JP" altLang="en-US" sz="2400" dirty="0" smtClean="0"/>
              <a:t>マッチング</a:t>
            </a:r>
            <a:endParaRPr kumimoji="1" lang="ja-JP" altLang="en-US" sz="2400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750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最小木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55" y="2924944"/>
            <a:ext cx="431324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07504" y="980728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/>
              <a:t>G.add_edge</a:t>
            </a:r>
            <a:r>
              <a:rPr lang="en-US" altLang="ja-JP" sz="2400" dirty="0" smtClean="0"/>
              <a:t> ('</a:t>
            </a:r>
            <a:r>
              <a:rPr lang="en-US" altLang="ja-JP" sz="2400" dirty="0" err="1" smtClean="0"/>
              <a:t>Arigator</a:t>
            </a:r>
            <a:r>
              <a:rPr lang="en-US" altLang="ja-JP" sz="2400" dirty="0" smtClean="0"/>
              <a:t>','</a:t>
            </a:r>
            <a:r>
              <a:rPr lang="en-US" altLang="ja-JP" sz="2400" dirty="0" err="1" smtClean="0"/>
              <a:t>WhiteBear</a:t>
            </a:r>
            <a:r>
              <a:rPr lang="en-US" altLang="ja-JP" sz="2400" dirty="0" smtClean="0"/>
              <a:t>',</a:t>
            </a:r>
            <a:r>
              <a:rPr lang="en-US" altLang="ja-JP" sz="2400" dirty="0"/>
              <a:t>weight= 2 )</a:t>
            </a:r>
          </a:p>
          <a:p>
            <a:r>
              <a:rPr lang="en-US" altLang="ja-JP" sz="2400" dirty="0" err="1"/>
              <a:t>G.add_edge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('</a:t>
            </a:r>
            <a:r>
              <a:rPr lang="en-US" altLang="ja-JP" sz="2400" dirty="0" err="1" smtClean="0"/>
              <a:t>Arigator</a:t>
            </a:r>
            <a:r>
              <a:rPr lang="en-US" altLang="ja-JP" sz="2400" dirty="0" smtClean="0"/>
              <a:t>','</a:t>
            </a:r>
            <a:r>
              <a:rPr lang="en-US" altLang="ja-JP" sz="2400" dirty="0" err="1" smtClean="0"/>
              <a:t>Bull',</a:t>
            </a:r>
            <a:r>
              <a:rPr lang="en-US" altLang="ja-JP" sz="2400" dirty="0" err="1"/>
              <a:t>weight</a:t>
            </a:r>
            <a:r>
              <a:rPr lang="en-US" altLang="ja-JP" sz="2400" dirty="0"/>
              <a:t>= 1 )</a:t>
            </a:r>
          </a:p>
          <a:p>
            <a:r>
              <a:rPr lang="en-US" altLang="ja-JP" sz="2400" dirty="0" err="1"/>
              <a:t>G.add_edge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('Bull','</a:t>
            </a:r>
            <a:r>
              <a:rPr lang="en-US" altLang="ja-JP" sz="2400" dirty="0" err="1" smtClean="0"/>
              <a:t>WhiteBear</a:t>
            </a:r>
            <a:r>
              <a:rPr lang="en-US" altLang="ja-JP" sz="2400" dirty="0" smtClean="0"/>
              <a:t>',</a:t>
            </a:r>
            <a:r>
              <a:rPr lang="en-US" altLang="ja-JP" sz="2400" dirty="0"/>
              <a:t>weight= 1 )</a:t>
            </a:r>
          </a:p>
          <a:p>
            <a:r>
              <a:rPr lang="en-US" altLang="ja-JP" sz="2400" dirty="0" err="1"/>
              <a:t>G.add_edge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('</a:t>
            </a:r>
            <a:r>
              <a:rPr lang="en-US" altLang="ja-JP" sz="2400" dirty="0" err="1" smtClean="0"/>
              <a:t>Bull','Shark</a:t>
            </a:r>
            <a:r>
              <a:rPr lang="en-US" altLang="ja-JP" sz="2400" dirty="0" smtClean="0"/>
              <a:t>', </a:t>
            </a:r>
            <a:r>
              <a:rPr lang="en-US" altLang="ja-JP" sz="2400" dirty="0"/>
              <a:t>weight= 3 )</a:t>
            </a:r>
          </a:p>
          <a:p>
            <a:r>
              <a:rPr lang="en-US" altLang="ja-JP" sz="2400" dirty="0" err="1"/>
              <a:t>G.add_edge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('</a:t>
            </a:r>
            <a:r>
              <a:rPr lang="en-US" altLang="ja-JP" sz="2400" dirty="0" err="1" smtClean="0"/>
              <a:t>WhiteBear</a:t>
            </a:r>
            <a:r>
              <a:rPr lang="en-US" altLang="ja-JP" sz="2400" dirty="0" smtClean="0"/>
              <a:t>','</a:t>
            </a:r>
            <a:r>
              <a:rPr lang="en-US" altLang="ja-JP" sz="2400" dirty="0" err="1" smtClean="0"/>
              <a:t>Condor',</a:t>
            </a:r>
            <a:r>
              <a:rPr lang="en-US" altLang="ja-JP" sz="2400" dirty="0" err="1"/>
              <a:t>weight</a:t>
            </a:r>
            <a:r>
              <a:rPr lang="en-US" altLang="ja-JP" sz="2400" dirty="0"/>
              <a:t>= 3 )</a:t>
            </a:r>
          </a:p>
          <a:p>
            <a:r>
              <a:rPr lang="en-US" altLang="ja-JP" sz="2400" dirty="0" err="1"/>
              <a:t>G.add_edge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('</a:t>
            </a:r>
            <a:r>
              <a:rPr lang="en-US" altLang="ja-JP" sz="2400" dirty="0" err="1" smtClean="0"/>
              <a:t>WhiteBear</a:t>
            </a:r>
            <a:r>
              <a:rPr lang="en-US" altLang="ja-JP" sz="2400" dirty="0" smtClean="0"/>
              <a:t>','</a:t>
            </a:r>
            <a:r>
              <a:rPr lang="en-US" altLang="ja-JP" sz="2400" dirty="0" err="1" smtClean="0"/>
              <a:t>Shark',</a:t>
            </a:r>
            <a:r>
              <a:rPr lang="en-US" altLang="ja-JP" sz="2400" dirty="0" err="1"/>
              <a:t>weight</a:t>
            </a:r>
            <a:r>
              <a:rPr lang="en-US" altLang="ja-JP" sz="2400" dirty="0"/>
              <a:t>= 5 )</a:t>
            </a:r>
          </a:p>
          <a:p>
            <a:r>
              <a:rPr lang="en-US" altLang="ja-JP" sz="2400" dirty="0" err="1"/>
              <a:t>G.add_edge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('</a:t>
            </a:r>
            <a:r>
              <a:rPr lang="en-US" altLang="ja-JP" sz="2400" dirty="0" err="1" smtClean="0"/>
              <a:t>Shark','Condor',</a:t>
            </a:r>
            <a:r>
              <a:rPr lang="en-US" altLang="ja-JP" sz="2400" dirty="0" err="1"/>
              <a:t>weight</a:t>
            </a:r>
            <a:r>
              <a:rPr lang="en-US" altLang="ja-JP" sz="2400" dirty="0"/>
              <a:t>= 4 </a:t>
            </a:r>
            <a:r>
              <a:rPr lang="en-US" altLang="ja-JP" sz="2400" dirty="0" smtClean="0"/>
              <a:t>)</a:t>
            </a:r>
          </a:p>
          <a:p>
            <a:endParaRPr lang="en-US" altLang="ja-JP" sz="2400" dirty="0"/>
          </a:p>
          <a:p>
            <a:r>
              <a:rPr lang="en-US" altLang="ja-JP" sz="2400" dirty="0"/>
              <a:t>T= </a:t>
            </a:r>
            <a:r>
              <a:rPr lang="en-US" altLang="ja-JP" sz="2400" dirty="0" err="1"/>
              <a:t>nx.</a:t>
            </a:r>
            <a:r>
              <a:rPr lang="en-US" altLang="ja-JP" sz="2400" dirty="0" err="1">
                <a:solidFill>
                  <a:srgbClr val="FF0000"/>
                </a:solidFill>
              </a:rPr>
              <a:t>minimum_spanning_tree</a:t>
            </a:r>
            <a:r>
              <a:rPr lang="en-US" altLang="ja-JP" sz="2400" dirty="0"/>
              <a:t>(G</a:t>
            </a:r>
            <a:r>
              <a:rPr lang="en-US" altLang="ja-JP" sz="2400" dirty="0" smtClean="0"/>
              <a:t>)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Print( </a:t>
            </a:r>
            <a:r>
              <a:rPr lang="en-US" altLang="ja-JP" sz="2400" dirty="0" err="1"/>
              <a:t>T.edges</a:t>
            </a:r>
            <a:r>
              <a:rPr lang="en-US" altLang="ja-JP" sz="2400" dirty="0" smtClean="0"/>
              <a:t>() )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79512" y="5373216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&gt;&gt;&gt; </a:t>
            </a:r>
            <a:r>
              <a:rPr lang="ja-JP" altLang="en-US" sz="2400" dirty="0" smtClean="0"/>
              <a:t>結果</a:t>
            </a:r>
            <a:endParaRPr lang="en-US" altLang="ja-JP" sz="2400" dirty="0"/>
          </a:p>
          <a:p>
            <a:r>
              <a:rPr lang="en-US" altLang="ja-JP" sz="2400" dirty="0"/>
              <a:t>[('</a:t>
            </a:r>
            <a:r>
              <a:rPr lang="en-US" altLang="ja-JP" sz="2400" dirty="0" err="1"/>
              <a:t>WhiteBear</a:t>
            </a:r>
            <a:r>
              <a:rPr lang="en-US" altLang="ja-JP" sz="2400" dirty="0"/>
              <a:t>', 'Condor'), ('</a:t>
            </a:r>
            <a:r>
              <a:rPr lang="en-US" altLang="ja-JP" sz="2400" dirty="0" err="1"/>
              <a:t>WhiteBear</a:t>
            </a:r>
            <a:r>
              <a:rPr lang="en-US" altLang="ja-JP" sz="2400" dirty="0" err="1" smtClean="0"/>
              <a:t>','Bull</a:t>
            </a:r>
            <a:r>
              <a:rPr lang="en-US" altLang="ja-JP" sz="2400" dirty="0"/>
              <a:t>'), ('</a:t>
            </a:r>
            <a:r>
              <a:rPr lang="en-US" altLang="ja-JP" sz="2400" dirty="0" err="1"/>
              <a:t>Arigator</a:t>
            </a:r>
            <a:r>
              <a:rPr lang="en-US" altLang="ja-JP" sz="2400" dirty="0"/>
              <a:t>', 'Bull'), ('Shark', 'Bull')]</a:t>
            </a:r>
            <a:endParaRPr lang="ja-JP" altLang="en-US" sz="24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5652120" y="4797152"/>
            <a:ext cx="57606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588224" y="3861048"/>
            <a:ext cx="72008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020272" y="5013176"/>
            <a:ext cx="108012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020272" y="3573016"/>
            <a:ext cx="129614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7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最短路 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124744"/>
            <a:ext cx="831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最短路：始点</a:t>
            </a:r>
            <a:r>
              <a:rPr lang="en-US" altLang="ja-JP" sz="2400" dirty="0" smtClean="0"/>
              <a:t>s</a:t>
            </a:r>
            <a:r>
              <a:rPr lang="ja-JP" altLang="en-US" sz="2400" dirty="0" smtClean="0"/>
              <a:t>から終点</a:t>
            </a:r>
            <a:r>
              <a:rPr lang="en-US" altLang="ja-JP" sz="2400" dirty="0" smtClean="0"/>
              <a:t>t</a:t>
            </a:r>
            <a:r>
              <a:rPr lang="ja-JP" altLang="en-US" sz="2400" dirty="0" err="1" smtClean="0"/>
              <a:t>までの</a:t>
            </a:r>
            <a:r>
              <a:rPr lang="ja-JP" altLang="en-US" sz="2400" dirty="0" smtClean="0"/>
              <a:t>パスで費用の合計が最小のもの</a:t>
            </a: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0" y="1700808"/>
            <a:ext cx="93610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err="1" smtClean="0"/>
              <a:t>G.add_weighted_edges_from</a:t>
            </a:r>
            <a:r>
              <a:rPr lang="en-US" altLang="ja-JP" sz="2800" dirty="0" smtClean="0"/>
              <a:t>([('s',1,10),('s',2,5),(1,2,2),</a:t>
            </a:r>
          </a:p>
          <a:p>
            <a:r>
              <a:rPr lang="en-US" altLang="ja-JP" sz="2800" dirty="0" smtClean="0"/>
              <a:t>                                                     (1,'t',1),(2,1,3),(2,3,2),(3,'t',6)])</a:t>
            </a:r>
          </a:p>
          <a:p>
            <a:r>
              <a:rPr lang="en-US" altLang="ja-JP" sz="2800" dirty="0" smtClean="0"/>
              <a:t>print( </a:t>
            </a:r>
            <a:r>
              <a:rPr lang="en-US" altLang="ja-JP" sz="2800" dirty="0" err="1" smtClean="0"/>
              <a:t>nx.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dijkstra_path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G,'s','t</a:t>
            </a:r>
            <a:r>
              <a:rPr lang="en-US" altLang="ja-JP" sz="2800" dirty="0" smtClean="0"/>
              <a:t>') )</a:t>
            </a:r>
          </a:p>
          <a:p>
            <a:r>
              <a:rPr lang="en-US" altLang="ja-JP" sz="2800" dirty="0" smtClean="0"/>
              <a:t>&gt;&gt;&gt;</a:t>
            </a:r>
          </a:p>
          <a:p>
            <a:r>
              <a:rPr lang="en-US" altLang="ja-JP" sz="2800" dirty="0" smtClean="0"/>
              <a:t>['s', 2, 1, 't'] </a:t>
            </a: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枝の費用が負の場合</a:t>
            </a:r>
            <a:endParaRPr lang="en-US" altLang="ja-JP" sz="2800" dirty="0" smtClean="0"/>
          </a:p>
          <a:p>
            <a:r>
              <a:rPr lang="en-US" altLang="ja-JP" sz="2800" dirty="0" err="1" smtClean="0">
                <a:solidFill>
                  <a:srgbClr val="FF0000"/>
                </a:solidFill>
              </a:rPr>
              <a:t>bellman_ford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G,source</a:t>
            </a:r>
            <a:r>
              <a:rPr lang="en-US" altLang="ja-JP" sz="2800" dirty="0" smtClean="0"/>
              <a:t>)</a:t>
            </a: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全対全の最短路</a:t>
            </a:r>
            <a:endParaRPr lang="en-US" altLang="ja-JP" sz="2800" dirty="0" smtClean="0"/>
          </a:p>
          <a:p>
            <a:r>
              <a:rPr lang="en-US" altLang="ja-JP" sz="2800" dirty="0" err="1" smtClean="0">
                <a:solidFill>
                  <a:srgbClr val="FF0000"/>
                </a:solidFill>
              </a:rPr>
              <a:t>floyd_warshall</a:t>
            </a:r>
            <a:r>
              <a:rPr lang="en-US" altLang="ja-JP" sz="2800" dirty="0" smtClean="0"/>
              <a:t>(G)</a:t>
            </a:r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645024"/>
            <a:ext cx="4791877" cy="305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>
            <a:off x="4283968" y="5301208"/>
            <a:ext cx="1296144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5796136" y="4293096"/>
            <a:ext cx="0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156176" y="4005064"/>
            <a:ext cx="18722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最短</a:t>
            </a:r>
            <a:r>
              <a:rPr lang="ja-JP" altLang="en-US" dirty="0" smtClean="0"/>
              <a:t>路 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-26139" y="1340768"/>
            <a:ext cx="7547259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点</a:t>
            </a:r>
            <a:r>
              <a:rPr lang="en-US" altLang="ja-JP" sz="2400" dirty="0" smtClean="0"/>
              <a:t>s</a:t>
            </a:r>
            <a:r>
              <a:rPr lang="ja-JP" altLang="en-US" sz="2400" dirty="0" smtClean="0"/>
              <a:t>から他のすべての点への最短路の情報</a:t>
            </a:r>
            <a:endParaRPr lang="en-US" altLang="ja-JP" sz="2400" dirty="0" smtClean="0"/>
          </a:p>
          <a:p>
            <a:r>
              <a:rPr lang="en-US" altLang="ja-JP" sz="2400" dirty="0" smtClean="0"/>
              <a:t>print(</a:t>
            </a:r>
            <a:r>
              <a:rPr lang="en-US" altLang="ja-JP" sz="2400" dirty="0" err="1" smtClean="0"/>
              <a:t>nx.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single_source_dijkstra</a:t>
            </a:r>
            <a:r>
              <a:rPr lang="en-US" altLang="ja-JP" sz="2400" dirty="0" smtClean="0"/>
              <a:t>(G,’s’))</a:t>
            </a:r>
          </a:p>
          <a:p>
            <a:r>
              <a:rPr lang="en-US" altLang="ja-JP" sz="2400" dirty="0" smtClean="0"/>
              <a:t>&gt;&gt;&gt;</a:t>
            </a:r>
          </a:p>
          <a:p>
            <a:r>
              <a:rPr lang="en-US" altLang="ja-JP" sz="2400" dirty="0" smtClean="0"/>
              <a:t>({1: 8, 's': 0, 3: 7, 2: 5, 't': 9}, </a:t>
            </a:r>
          </a:p>
          <a:p>
            <a:r>
              <a:rPr lang="en-US" altLang="ja-JP" sz="2400" dirty="0" smtClean="0"/>
              <a:t>{1: ['s', 2, 1], 's': ['s'], 3: ['s', 2, 3], 2: ['s', 2], 't': ['s', 2, 1, 't']}) </a:t>
            </a:r>
          </a:p>
          <a:p>
            <a:r>
              <a:rPr lang="ja-JP" altLang="en-US" sz="2400" dirty="0" smtClean="0"/>
              <a:t>（各点への最小費用の辞書，</a:t>
            </a:r>
            <a:endParaRPr lang="en-US" altLang="ja-JP" sz="2400" dirty="0" smtClean="0"/>
          </a:p>
          <a:p>
            <a:r>
              <a:rPr lang="ja-JP" altLang="en-US" sz="2400" dirty="0" smtClean="0"/>
              <a:t>           各点へのパスの辞書）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始点と終点を指定して（ちょっと）高速化</a:t>
            </a:r>
            <a:r>
              <a:rPr lang="en-US" altLang="ja-JP" sz="2400" dirty="0" smtClean="0"/>
              <a:t>(A*</a:t>
            </a:r>
            <a:r>
              <a:rPr lang="ja-JP" altLang="en-US" sz="2400" dirty="0" smtClean="0"/>
              <a:t>アルゴリズム）</a:t>
            </a:r>
            <a:endParaRPr lang="en-US" altLang="ja-JP" sz="2400" dirty="0" smtClean="0"/>
          </a:p>
          <a:p>
            <a:r>
              <a:rPr lang="en-US" altLang="ja-JP" sz="2400" dirty="0" err="1" smtClean="0"/>
              <a:t>astar_path</a:t>
            </a:r>
            <a:r>
              <a:rPr lang="en-US" altLang="ja-JP" sz="2400" dirty="0" smtClean="0"/>
              <a:t>(G, source, target)</a:t>
            </a:r>
          </a:p>
          <a:p>
            <a:endParaRPr lang="en-US" altLang="ja-JP" sz="2400" dirty="0"/>
          </a:p>
          <a:p>
            <a:r>
              <a:rPr lang="ja-JP" altLang="en-US" sz="2400" dirty="0" smtClean="0"/>
              <a:t>より高速な最短路プログラム </a:t>
            </a:r>
            <a:endParaRPr lang="en-US" altLang="ja-JP" sz="2400" dirty="0" smtClean="0"/>
          </a:p>
          <a:p>
            <a:r>
              <a:rPr lang="en-US" altLang="ja-JP" sz="2400" dirty="0" smtClean="0"/>
              <a:t>http</a:t>
            </a:r>
            <a:r>
              <a:rPr lang="en-US" altLang="ja-JP" sz="2400" dirty="0"/>
              <a:t>://www.logopt.com/mikiokubo/SP/</a:t>
            </a:r>
            <a:endParaRPr lang="en-US" altLang="ja-JP" sz="24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259632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230" y="1237481"/>
            <a:ext cx="2576211" cy="164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/>
          <p:cNvCxnSpPr/>
          <p:nvPr/>
        </p:nvCxnSpPr>
        <p:spPr>
          <a:xfrm>
            <a:off x="6550894" y="2173585"/>
            <a:ext cx="64807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7342982" y="1525513"/>
            <a:ext cx="0" cy="9328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7596335" y="1453505"/>
            <a:ext cx="9993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スライド番号プレースホルダ 11"/>
          <p:cNvSpPr txBox="1">
            <a:spLocks/>
          </p:cNvSpPr>
          <p:nvPr/>
        </p:nvSpPr>
        <p:spPr>
          <a:xfrm>
            <a:off x="9406880" y="2880152"/>
            <a:ext cx="769484" cy="196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6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最短路 </a:t>
            </a:r>
            <a:r>
              <a:rPr kumimoji="1" lang="en-US" altLang="ja-JP" dirty="0" smtClean="0"/>
              <a:t>(3) </a:t>
            </a:r>
            <a:r>
              <a:rPr kumimoji="1" lang="ja-JP" altLang="en-US" dirty="0" smtClean="0"/>
              <a:t>パスの列挙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141277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err="1" smtClean="0"/>
              <a:t>all_simple_paths</a:t>
            </a:r>
            <a:r>
              <a:rPr lang="en-US" altLang="ja-JP" sz="2800" dirty="0" smtClean="0"/>
              <a:t>()</a:t>
            </a:r>
            <a:r>
              <a:rPr lang="ja-JP" altLang="en-US" sz="2800" dirty="0" smtClean="0"/>
              <a:t>はすべての単純パスのジェネレータ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for p in </a:t>
            </a:r>
            <a:r>
              <a:rPr lang="en-US" altLang="ja-JP" sz="2800" dirty="0" err="1" smtClean="0"/>
              <a:t>nx.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all_simple_paths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G,'s','t</a:t>
            </a:r>
            <a:r>
              <a:rPr lang="en-US" altLang="ja-JP" sz="2800" dirty="0" smtClean="0"/>
              <a:t>'):</a:t>
            </a:r>
          </a:p>
          <a:p>
            <a:r>
              <a:rPr lang="en-US" altLang="ja-JP" sz="2800" dirty="0" smtClean="0"/>
              <a:t>    print(p)</a:t>
            </a:r>
          </a:p>
          <a:p>
            <a:r>
              <a:rPr lang="en-US" altLang="ja-JP" sz="2800" dirty="0" smtClean="0"/>
              <a:t>&gt;&gt;&gt;</a:t>
            </a:r>
            <a:br>
              <a:rPr lang="en-US" altLang="ja-JP" sz="2800" dirty="0" smtClean="0"/>
            </a:br>
            <a:r>
              <a:rPr lang="en-US" altLang="ja-JP" sz="2800" dirty="0" smtClean="0"/>
              <a:t>['s', 1, 't']</a:t>
            </a:r>
          </a:p>
          <a:p>
            <a:r>
              <a:rPr lang="en-US" altLang="ja-JP" sz="2800" dirty="0" smtClean="0"/>
              <a:t>['s', 1, 2, 3, 't']</a:t>
            </a:r>
          </a:p>
          <a:p>
            <a:r>
              <a:rPr lang="en-US" altLang="ja-JP" sz="2800" dirty="0" smtClean="0"/>
              <a:t>['s', 2, 1, 't'] </a:t>
            </a:r>
          </a:p>
          <a:p>
            <a:r>
              <a:rPr lang="en-US" altLang="ja-JP" sz="2800" dirty="0" smtClean="0"/>
              <a:t>['s', 2, 3, 't']</a:t>
            </a:r>
          </a:p>
          <a:p>
            <a:endParaRPr lang="en-US" altLang="ja-JP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571" y="3645024"/>
            <a:ext cx="4791877" cy="305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3962400"/>
            <a:ext cx="793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始点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7772400" y="2057400"/>
            <a:ext cx="793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終点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最大流</a:t>
            </a:r>
            <a:endParaRPr lang="ja-JP" altLang="en-US" dirty="0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762000" y="5791200"/>
            <a:ext cx="74993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富士山から江戸までなるべくたくさんの氷を送りたい</a:t>
            </a:r>
          </a:p>
          <a:p>
            <a:r>
              <a:rPr lang="ja-JP" altLang="en-US"/>
              <a:t>どのように運ぶ？</a:t>
            </a:r>
          </a:p>
        </p:txBody>
      </p:sp>
      <p:graphicFrame>
        <p:nvGraphicFramePr>
          <p:cNvPr id="116751" name="Object 15"/>
          <p:cNvGraphicFramePr>
            <a:graphicFrameLocks noChangeAspect="1"/>
          </p:cNvGraphicFramePr>
          <p:nvPr/>
        </p:nvGraphicFramePr>
        <p:xfrm>
          <a:off x="762000" y="1752600"/>
          <a:ext cx="68580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1" name="CorelDRAW" r:id="rId4" imgW="8455152" imgH="5050536" progId="">
                  <p:embed/>
                </p:oleObj>
              </mc:Choice>
              <mc:Fallback>
                <p:oleObj name="CorelDRAW" r:id="rId4" imgW="8455152" imgH="5050536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6858000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2" name="AutoShape 16"/>
          <p:cNvSpPr>
            <a:spLocks noChangeArrowheads="1"/>
          </p:cNvSpPr>
          <p:nvPr/>
        </p:nvSpPr>
        <p:spPr bwMode="auto">
          <a:xfrm>
            <a:off x="4572000" y="1484784"/>
            <a:ext cx="2736304" cy="568424"/>
          </a:xfrm>
          <a:prstGeom prst="wedgeEllipseCallout">
            <a:avLst>
              <a:gd name="adj1" fmla="val -27657"/>
              <a:gd name="adj2" fmla="val 65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ja-JP" altLang="en-US" dirty="0" smtClean="0"/>
              <a:t>容量</a:t>
            </a:r>
            <a:endParaRPr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ja-JP" altLang="en-US" dirty="0"/>
              <a:t>有向グラフ </a:t>
            </a:r>
            <a:r>
              <a:rPr lang="en-US" altLang="ja-JP" sz="4000" dirty="0"/>
              <a:t>(directed </a:t>
            </a:r>
            <a:r>
              <a:rPr lang="en-US" altLang="ja-JP" sz="4000" dirty="0" smtClean="0"/>
              <a:t>graph</a:t>
            </a:r>
            <a:r>
              <a:rPr lang="ja-JP" altLang="en-US" sz="4000" dirty="0" smtClean="0"/>
              <a:t>，</a:t>
            </a:r>
            <a:r>
              <a:rPr lang="en-US" altLang="ja-JP" sz="4000" dirty="0" smtClean="0"/>
              <a:t>digraph)</a:t>
            </a:r>
            <a:r>
              <a:rPr lang="ja-JP" altLang="en-US" dirty="0"/>
              <a:t>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G=</a:t>
            </a:r>
            <a:r>
              <a:rPr lang="ja-JP" altLang="en-US" dirty="0" smtClean="0"/>
              <a:t>（</a:t>
            </a:r>
            <a:r>
              <a:rPr lang="en-US" altLang="ja-JP" dirty="0" smtClean="0"/>
              <a:t>V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E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778000" y="1825625"/>
            <a:ext cx="5454650" cy="3227388"/>
            <a:chOff x="1120" y="1150"/>
            <a:chExt cx="3436" cy="2033"/>
          </a:xfrm>
        </p:grpSpPr>
        <p:sp>
          <p:nvSpPr>
            <p:cNvPr id="8195" name="Oval 3"/>
            <p:cNvSpPr>
              <a:spLocks noChangeArrowheads="1"/>
            </p:cNvSpPr>
            <p:nvPr/>
          </p:nvSpPr>
          <p:spPr bwMode="auto">
            <a:xfrm>
              <a:off x="1120" y="1870"/>
              <a:ext cx="407" cy="393"/>
            </a:xfrm>
            <a:prstGeom prst="ellipse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196" name="Oval 4"/>
            <p:cNvSpPr>
              <a:spLocks noChangeArrowheads="1"/>
            </p:cNvSpPr>
            <p:nvPr/>
          </p:nvSpPr>
          <p:spPr bwMode="auto">
            <a:xfrm>
              <a:off x="3319" y="1230"/>
              <a:ext cx="407" cy="393"/>
            </a:xfrm>
            <a:prstGeom prst="ellipse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197" name="Oval 5"/>
            <p:cNvSpPr>
              <a:spLocks noChangeArrowheads="1"/>
            </p:cNvSpPr>
            <p:nvPr/>
          </p:nvSpPr>
          <p:spPr bwMode="auto">
            <a:xfrm>
              <a:off x="1991" y="2791"/>
              <a:ext cx="407" cy="392"/>
            </a:xfrm>
            <a:prstGeom prst="ellipse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908" y="1150"/>
              <a:ext cx="408" cy="392"/>
            </a:xfrm>
            <a:prstGeom prst="ellipse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199" name="Oval 7"/>
            <p:cNvSpPr>
              <a:spLocks noChangeArrowheads="1"/>
            </p:cNvSpPr>
            <p:nvPr/>
          </p:nvSpPr>
          <p:spPr bwMode="auto">
            <a:xfrm>
              <a:off x="4149" y="2070"/>
              <a:ext cx="407" cy="393"/>
            </a:xfrm>
            <a:prstGeom prst="ellipse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3402" y="2791"/>
              <a:ext cx="407" cy="392"/>
            </a:xfrm>
            <a:prstGeom prst="ellipse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V="1">
              <a:off x="1490" y="1535"/>
              <a:ext cx="456" cy="440"/>
            </a:xfrm>
            <a:prstGeom prst="line">
              <a:avLst/>
            </a:prstGeom>
            <a:ln>
              <a:headEnd type="none" w="sm" len="sm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2320" y="1414"/>
              <a:ext cx="995" cy="10"/>
            </a:xfrm>
            <a:prstGeom prst="line">
              <a:avLst/>
            </a:prstGeom>
            <a:ln>
              <a:headEnd type="none" w="sm" len="sm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3705" y="1541"/>
              <a:ext cx="505" cy="557"/>
            </a:xfrm>
            <a:prstGeom prst="line">
              <a:avLst/>
            </a:prstGeom>
            <a:ln>
              <a:headEnd type="none" w="sm" len="sm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2121" y="1581"/>
              <a:ext cx="79" cy="1233"/>
            </a:xfrm>
            <a:prstGeom prst="line">
              <a:avLst/>
            </a:prstGeom>
            <a:ln>
              <a:headEnd type="none" w="sm" len="sm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1465" y="2242"/>
              <a:ext cx="580" cy="628"/>
            </a:xfrm>
            <a:prstGeom prst="line">
              <a:avLst/>
            </a:prstGeom>
            <a:ln>
              <a:headEnd type="none" w="sm" len="sm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2411" y="3030"/>
              <a:ext cx="982" cy="3"/>
            </a:xfrm>
            <a:prstGeom prst="line">
              <a:avLst/>
            </a:prstGeom>
            <a:ln>
              <a:headEnd type="none" w="sm" len="sm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V="1">
              <a:off x="3769" y="2423"/>
              <a:ext cx="461" cy="436"/>
            </a:xfrm>
            <a:prstGeom prst="line">
              <a:avLst/>
            </a:prstGeom>
            <a:ln>
              <a:headEnd type="none" w="sm" len="sm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169" y="1956"/>
              <a:ext cx="24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400"/>
                <a:t>１</a:t>
              </a: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980" y="1230"/>
              <a:ext cx="24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400" dirty="0"/>
                <a:t>２</a:t>
              </a: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2045" y="2862"/>
              <a:ext cx="24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400"/>
                <a:t>３</a:t>
              </a: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3374" y="1311"/>
              <a:ext cx="24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400"/>
                <a:t>４</a:t>
              </a: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3458" y="2868"/>
              <a:ext cx="24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400"/>
                <a:t>５</a:t>
              </a:r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V="1">
              <a:off x="2305" y="1559"/>
              <a:ext cx="1055" cy="1237"/>
            </a:xfrm>
            <a:prstGeom prst="line">
              <a:avLst/>
            </a:prstGeom>
            <a:ln>
              <a:headEnd type="none" w="sm" len="sm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2374" y="1622"/>
              <a:ext cx="1090" cy="1245"/>
            </a:xfrm>
            <a:prstGeom prst="line">
              <a:avLst/>
            </a:prstGeom>
            <a:ln>
              <a:headEnd type="none" w="sm" len="sm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198" y="2149"/>
              <a:ext cx="24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400"/>
                <a:t>６</a:t>
              </a:r>
            </a:p>
          </p:txBody>
        </p:sp>
      </p:grp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1027113" y="5240338"/>
            <a:ext cx="64223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400" dirty="0" smtClean="0"/>
              <a:t>V:  </a:t>
            </a:r>
            <a:r>
              <a:rPr lang="ja-JP" altLang="en-US" sz="2400" dirty="0" smtClean="0"/>
              <a:t>点</a:t>
            </a:r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0000"/>
                </a:solidFill>
              </a:rPr>
              <a:t>node</a:t>
            </a:r>
            <a:r>
              <a:rPr lang="en-US" altLang="ja-JP" sz="2400" dirty="0" smtClean="0"/>
              <a:t>, vertex, point) </a:t>
            </a:r>
            <a:r>
              <a:rPr lang="ja-JP" altLang="en-US" sz="2400" dirty="0" smtClean="0"/>
              <a:t>の集合  </a:t>
            </a:r>
            <a:r>
              <a:rPr lang="en-US" altLang="ja-JP" sz="2400" dirty="0" smtClean="0"/>
              <a:t>V={</a:t>
            </a:r>
            <a:r>
              <a:rPr lang="en-US" altLang="ja-JP" sz="2400" dirty="0"/>
              <a:t>1,2,3,4,5,6}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014413" y="5764213"/>
            <a:ext cx="6868227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400" dirty="0" smtClean="0"/>
              <a:t>E:  </a:t>
            </a:r>
            <a:r>
              <a:rPr lang="ja-JP" altLang="en-US" sz="2400" dirty="0" smtClean="0"/>
              <a:t>枝</a:t>
            </a:r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0000"/>
                </a:solidFill>
              </a:rPr>
              <a:t>edge</a:t>
            </a:r>
            <a:r>
              <a:rPr lang="en-US" altLang="ja-JP" sz="2400" dirty="0" smtClean="0"/>
              <a:t>, arc, link)</a:t>
            </a:r>
            <a:r>
              <a:rPr lang="ja-JP" altLang="en-US" sz="2400" dirty="0"/>
              <a:t>の集合  </a:t>
            </a:r>
            <a:r>
              <a:rPr lang="en-US" altLang="ja-JP" sz="2400" dirty="0" smtClean="0"/>
              <a:t>E={(</a:t>
            </a:r>
            <a:r>
              <a:rPr lang="en-US" altLang="ja-JP" sz="2400" dirty="0"/>
              <a:t>1,2),(1,3),(2,3),(2,4),</a:t>
            </a:r>
          </a:p>
          <a:p>
            <a:r>
              <a:rPr lang="en-US" altLang="ja-JP" sz="2400" dirty="0"/>
              <a:t>                  (3,4),(3,5),(4,3),(4,6),(5,6)}</a:t>
            </a:r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9100"/>
            <a:ext cx="8305800" cy="1104900"/>
          </a:xfrm>
        </p:spPr>
        <p:txBody>
          <a:bodyPr/>
          <a:lstStyle/>
          <a:p>
            <a:r>
              <a:rPr lang="ja-JP" altLang="en-US" sz="4000" dirty="0"/>
              <a:t>最大流問題</a:t>
            </a:r>
            <a:r>
              <a:rPr lang="ja-JP" altLang="en-US" sz="4000" dirty="0" smtClean="0"/>
              <a:t>（定義</a:t>
            </a:r>
            <a:r>
              <a:rPr lang="ja-JP" altLang="en-US" sz="4000" dirty="0"/>
              <a:t>）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点集合 </a:t>
            </a:r>
            <a:r>
              <a:rPr lang="en-US" altLang="ja-JP" i="1"/>
              <a:t>V</a:t>
            </a:r>
          </a:p>
          <a:p>
            <a:r>
              <a:rPr lang="ja-JP" altLang="en-US"/>
              <a:t>枝集合 </a:t>
            </a:r>
            <a:r>
              <a:rPr lang="en-US" altLang="ja-JP" i="1"/>
              <a:t>E</a:t>
            </a:r>
          </a:p>
          <a:p>
            <a:r>
              <a:rPr lang="ja-JP" altLang="en-US"/>
              <a:t>有向グラフ </a:t>
            </a:r>
            <a:r>
              <a:rPr lang="en-US" altLang="ja-JP" i="1"/>
              <a:t>G</a:t>
            </a:r>
            <a:r>
              <a:rPr lang="en-US" altLang="ja-JP"/>
              <a:t>=(</a:t>
            </a:r>
            <a:r>
              <a:rPr lang="en-US" altLang="ja-JP" i="1"/>
              <a:t>V</a:t>
            </a:r>
            <a:r>
              <a:rPr lang="en-US" altLang="ja-JP"/>
              <a:t>,</a:t>
            </a:r>
            <a:r>
              <a:rPr lang="en-US" altLang="ja-JP" i="1"/>
              <a:t>E</a:t>
            </a:r>
            <a:r>
              <a:rPr lang="en-US" altLang="ja-JP"/>
              <a:t>)</a:t>
            </a:r>
          </a:p>
          <a:p>
            <a:r>
              <a:rPr lang="ja-JP" altLang="en-US"/>
              <a:t>枝の容量 </a:t>
            </a:r>
            <a:r>
              <a:rPr lang="en-US" altLang="ja-JP" i="1"/>
              <a:t>u</a:t>
            </a:r>
            <a:r>
              <a:rPr lang="en-US" altLang="ja-JP"/>
              <a:t>: </a:t>
            </a:r>
            <a:r>
              <a:rPr lang="en-US" altLang="ja-JP" i="1"/>
              <a:t>E</a:t>
            </a:r>
            <a:r>
              <a:rPr lang="en-US" altLang="ja-JP"/>
              <a:t> → R</a:t>
            </a:r>
            <a:r>
              <a:rPr lang="en-US" altLang="ja-JP" baseline="-25000"/>
              <a:t>+</a:t>
            </a:r>
            <a:endParaRPr lang="en-US" altLang="ja-JP" b="1" u="sng" baseline="-25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ja-JP" altLang="en-US"/>
              <a:t>目的：</a:t>
            </a:r>
            <a:br>
              <a:rPr lang="ja-JP" altLang="en-US"/>
            </a:br>
            <a:r>
              <a:rPr lang="ja-JP" altLang="en-US"/>
              <a:t>始点</a:t>
            </a:r>
            <a:r>
              <a:rPr lang="en-US" altLang="ja-JP" i="1"/>
              <a:t>s</a:t>
            </a:r>
            <a:r>
              <a:rPr lang="ja-JP" altLang="en-US"/>
              <a:t>から終点</a:t>
            </a:r>
            <a:r>
              <a:rPr lang="en-US" altLang="ja-JP" i="1"/>
              <a:t>t</a:t>
            </a:r>
            <a:r>
              <a:rPr lang="ja-JP" altLang="en-US"/>
              <a:t>までの最大フロー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/>
              <a:t>フローとは？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74993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/>
              <a:t>以下の条件を満たす実数値関数</a:t>
            </a:r>
            <a:r>
              <a:rPr lang="en-US" altLang="ja-JP" sz="3200" i="1"/>
              <a:t>x</a:t>
            </a:r>
            <a:r>
              <a:rPr lang="en-US" altLang="ja-JP" sz="3200"/>
              <a:t>:</a:t>
            </a:r>
            <a:r>
              <a:rPr lang="en-US" altLang="ja-JP" sz="3200" i="1"/>
              <a:t>E </a:t>
            </a:r>
            <a:r>
              <a:rPr lang="en-US" altLang="ja-JP" sz="3200"/>
              <a:t>→ R</a:t>
            </a:r>
          </a:p>
        </p:txBody>
      </p:sp>
      <p:graphicFrame>
        <p:nvGraphicFramePr>
          <p:cNvPr id="370688" name="Object 0"/>
          <p:cNvGraphicFramePr>
            <a:graphicFrameLocks noChangeAspect="1"/>
          </p:cNvGraphicFramePr>
          <p:nvPr/>
        </p:nvGraphicFramePr>
        <p:xfrm>
          <a:off x="457200" y="3276600"/>
          <a:ext cx="63500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Equation" r:id="rId4" imgW="2120900" imgH="342900" progId="Equation.3">
                  <p:embed/>
                </p:oleObj>
              </mc:Choice>
              <mc:Fallback>
                <p:oleObj name="Equation" r:id="rId4" imgW="2120900" imgH="3429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6350000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89" name="Object 1"/>
          <p:cNvGraphicFramePr>
            <a:graphicFrameLocks noChangeAspect="1"/>
          </p:cNvGraphicFramePr>
          <p:nvPr/>
        </p:nvGraphicFramePr>
        <p:xfrm>
          <a:off x="1143000" y="5791200"/>
          <a:ext cx="34988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数式" r:id="rId6" imgW="1168400" imgH="228600" progId="Equation.3">
                  <p:embed/>
                </p:oleObj>
              </mc:Choice>
              <mc:Fallback>
                <p:oleObj name="数式" r:id="rId6" imgW="11684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91200"/>
                        <a:ext cx="3498850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5" name="AutoShape 9"/>
          <p:cNvSpPr>
            <a:spLocks noChangeArrowheads="1"/>
          </p:cNvSpPr>
          <p:nvPr/>
        </p:nvSpPr>
        <p:spPr bwMode="auto">
          <a:xfrm>
            <a:off x="1905000" y="2133600"/>
            <a:ext cx="7239000" cy="1066800"/>
          </a:xfrm>
          <a:prstGeom prst="wedgeEllipseCallout">
            <a:avLst>
              <a:gd name="adj1" fmla="val -32106"/>
              <a:gd name="adj2" fmla="val 6041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ja-JP" altLang="en-US"/>
              <a:t>フロー整合条件</a:t>
            </a:r>
          </a:p>
          <a:p>
            <a:pPr algn="ctr"/>
            <a:r>
              <a:rPr lang="ja-JP" altLang="en-US"/>
              <a:t>（江戸以外では氷は消費されない）</a:t>
            </a:r>
          </a:p>
        </p:txBody>
      </p:sp>
      <p:sp>
        <p:nvSpPr>
          <p:cNvPr id="244746" name="AutoShape 10"/>
          <p:cNvSpPr>
            <a:spLocks noChangeArrowheads="1"/>
          </p:cNvSpPr>
          <p:nvPr/>
        </p:nvSpPr>
        <p:spPr bwMode="auto">
          <a:xfrm>
            <a:off x="1371600" y="4343400"/>
            <a:ext cx="7239000" cy="1219200"/>
          </a:xfrm>
          <a:prstGeom prst="wedgeEllipseCallout">
            <a:avLst>
              <a:gd name="adj1" fmla="val -27259"/>
              <a:gd name="adj2" fmla="val 649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ja-JP" altLang="en-US"/>
              <a:t>容量制約と非負制約</a:t>
            </a:r>
          </a:p>
          <a:p>
            <a:pPr algn="ctr"/>
            <a:r>
              <a:rPr lang="ja-JP" altLang="en-US"/>
              <a:t>（飛脚の運べる量には限界がある）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最大流</a:t>
            </a:r>
            <a:r>
              <a:rPr lang="en-US" altLang="ja-JP" dirty="0" smtClean="0"/>
              <a:t>/</a:t>
            </a:r>
            <a:r>
              <a:rPr lang="ja-JP" altLang="en-US" dirty="0" smtClean="0"/>
              <a:t>最小カット </a:t>
            </a:r>
            <a:r>
              <a:rPr lang="en-US" altLang="ja-JP" dirty="0" smtClean="0"/>
              <a:t>(1)</a:t>
            </a:r>
            <a:r>
              <a:rPr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124744"/>
            <a:ext cx="856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最大流：始点</a:t>
            </a:r>
            <a:r>
              <a:rPr lang="en-US" altLang="ja-JP" sz="2400" dirty="0" smtClean="0"/>
              <a:t>s</a:t>
            </a:r>
            <a:r>
              <a:rPr lang="ja-JP" altLang="en-US" sz="2400" dirty="0" smtClean="0"/>
              <a:t>から終点</a:t>
            </a:r>
            <a:r>
              <a:rPr lang="en-US" altLang="ja-JP" sz="2400" dirty="0" smtClean="0"/>
              <a:t>t</a:t>
            </a:r>
            <a:r>
              <a:rPr lang="ja-JP" altLang="en-US" sz="2400" dirty="0" err="1" smtClean="0"/>
              <a:t>までの</a:t>
            </a:r>
            <a:r>
              <a:rPr lang="ja-JP" altLang="en-US" sz="2400" dirty="0" smtClean="0"/>
              <a:t>フローで</a:t>
            </a:r>
            <a:r>
              <a:rPr lang="en-US" altLang="ja-JP" sz="2400" dirty="0" smtClean="0"/>
              <a:t>s</a:t>
            </a:r>
            <a:r>
              <a:rPr lang="ja-JP" altLang="en-US" sz="2400" dirty="0" smtClean="0"/>
              <a:t>から出る量が最大のもの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0" y="1700808"/>
            <a:ext cx="93610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err="1" smtClean="0"/>
              <a:t>G.add_weighted_edges_from</a:t>
            </a:r>
            <a:r>
              <a:rPr lang="en-US" altLang="ja-JP" sz="2800" dirty="0" smtClean="0"/>
              <a:t>([ ('s',1,5),('s',2,8),(2,1,2),(1,'t',8),</a:t>
            </a:r>
          </a:p>
          <a:p>
            <a:r>
              <a:rPr lang="en-US" altLang="ja-JP" sz="2800" dirty="0" smtClean="0"/>
              <a:t>(2,3,5),(3,'t',6)])</a:t>
            </a:r>
          </a:p>
          <a:p>
            <a:r>
              <a:rPr lang="en-US" altLang="ja-JP" sz="2800" dirty="0" smtClean="0"/>
              <a:t>print( </a:t>
            </a:r>
            <a:r>
              <a:rPr lang="en-US" altLang="ja-JP" sz="2800" dirty="0" err="1" smtClean="0"/>
              <a:t>nx.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maximum_flow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G,'s','t',capacity</a:t>
            </a:r>
            <a:r>
              <a:rPr lang="en-US" altLang="ja-JP" sz="2800" dirty="0" smtClean="0"/>
              <a:t>='weight') )</a:t>
            </a:r>
          </a:p>
          <a:p>
            <a:r>
              <a:rPr lang="en-US" altLang="ja-JP" sz="2800" dirty="0" smtClean="0"/>
              <a:t>&gt;&gt;&gt;</a:t>
            </a:r>
          </a:p>
          <a:p>
            <a:r>
              <a:rPr lang="en-US" altLang="ja-JP" sz="2800" dirty="0" smtClean="0"/>
              <a:t> (</a:t>
            </a:r>
            <a:r>
              <a:rPr lang="en-US" altLang="ja-JP" sz="2800" dirty="0" smtClean="0">
                <a:solidFill>
                  <a:srgbClr val="FF0000"/>
                </a:solidFill>
              </a:rPr>
              <a:t>12</a:t>
            </a:r>
            <a:r>
              <a:rPr lang="en-US" altLang="ja-JP" sz="2800" dirty="0" smtClean="0"/>
              <a:t>, </a:t>
            </a:r>
          </a:p>
          <a:p>
            <a:r>
              <a:rPr lang="en-US" altLang="ja-JP" sz="2800" dirty="0" smtClean="0"/>
              <a:t>{1: {'t': </a:t>
            </a:r>
            <a:r>
              <a:rPr lang="en-US" altLang="ja-JP" sz="2800" dirty="0" smtClean="0">
                <a:solidFill>
                  <a:srgbClr val="FF0000"/>
                </a:solidFill>
              </a:rPr>
              <a:t>7</a:t>
            </a:r>
            <a:r>
              <a:rPr lang="en-US" altLang="ja-JP" sz="2800" dirty="0" smtClean="0"/>
              <a:t>}, 's': {1: </a:t>
            </a:r>
            <a:r>
              <a:rPr lang="en-US" altLang="ja-JP" sz="2800" dirty="0" smtClean="0">
                <a:solidFill>
                  <a:srgbClr val="FF0000"/>
                </a:solidFill>
              </a:rPr>
              <a:t>5</a:t>
            </a:r>
            <a:r>
              <a:rPr lang="en-US" altLang="ja-JP" sz="2800" dirty="0" smtClean="0"/>
              <a:t>, 2: </a:t>
            </a:r>
            <a:r>
              <a:rPr lang="en-US" altLang="ja-JP" sz="2800" dirty="0" smtClean="0">
                <a:solidFill>
                  <a:srgbClr val="FF0000"/>
                </a:solidFill>
              </a:rPr>
              <a:t>7</a:t>
            </a:r>
            <a:r>
              <a:rPr lang="en-US" altLang="ja-JP" sz="2800" dirty="0" smtClean="0"/>
              <a:t>}, 3: {'t': </a:t>
            </a:r>
            <a:r>
              <a:rPr lang="en-US" altLang="ja-JP" sz="2800" dirty="0" smtClean="0">
                <a:solidFill>
                  <a:srgbClr val="FF0000"/>
                </a:solidFill>
              </a:rPr>
              <a:t>5</a:t>
            </a:r>
            <a:r>
              <a:rPr lang="en-US" altLang="ja-JP" sz="2800" dirty="0" smtClean="0"/>
              <a:t>}, 2: {1: </a:t>
            </a:r>
            <a:r>
              <a:rPr lang="en-US" altLang="ja-JP" sz="2800" dirty="0" smtClean="0">
                <a:solidFill>
                  <a:srgbClr val="FF0000"/>
                </a:solidFill>
              </a:rPr>
              <a:t>2</a:t>
            </a:r>
            <a:r>
              <a:rPr lang="en-US" altLang="ja-JP" sz="2800" dirty="0" smtClean="0"/>
              <a:t>, 3: </a:t>
            </a:r>
            <a:r>
              <a:rPr lang="en-US" altLang="ja-JP" sz="2800" dirty="0" smtClean="0">
                <a:solidFill>
                  <a:srgbClr val="FF0000"/>
                </a:solidFill>
              </a:rPr>
              <a:t>5</a:t>
            </a:r>
            <a:r>
              <a:rPr lang="en-US" altLang="ja-JP" sz="2800" dirty="0" smtClean="0"/>
              <a:t>}, 't': {}})</a:t>
            </a: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（最大フロー値，</a:t>
            </a:r>
            <a:endParaRPr lang="en-US" altLang="ja-JP" sz="2800" dirty="0" smtClean="0"/>
          </a:p>
          <a:p>
            <a:r>
              <a:rPr lang="ja-JP" altLang="en-US" sz="2800" dirty="0" smtClean="0"/>
              <a:t>点から出るフローを表す辞書）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09120"/>
            <a:ext cx="3345879" cy="213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20272" y="476318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7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80112" y="505261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5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80112" y="566124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7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20272" y="580526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5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4959" y="531422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2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96336" y="532378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5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4644008" y="5323782"/>
            <a:ext cx="288032" cy="481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>
            <a:off x="8384637" y="4509120"/>
            <a:ext cx="288032" cy="481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72000" y="572823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12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最大流</a:t>
            </a:r>
            <a:r>
              <a:rPr lang="en-US" altLang="ja-JP" dirty="0" smtClean="0"/>
              <a:t>/</a:t>
            </a:r>
            <a:r>
              <a:rPr lang="ja-JP" altLang="en-US" dirty="0" smtClean="0"/>
              <a:t>最小カット </a:t>
            </a:r>
            <a:r>
              <a:rPr lang="en-US" altLang="ja-JP" dirty="0" smtClean="0"/>
              <a:t>(2)</a:t>
            </a:r>
            <a:r>
              <a:rPr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124744"/>
            <a:ext cx="7850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最小カット：始点</a:t>
            </a:r>
            <a:r>
              <a:rPr lang="en-US" altLang="ja-JP" sz="2400" dirty="0" smtClean="0"/>
              <a:t>s</a:t>
            </a:r>
            <a:r>
              <a:rPr lang="ja-JP" altLang="en-US" sz="2400" dirty="0" smtClean="0"/>
              <a:t>を含み終点</a:t>
            </a:r>
            <a:r>
              <a:rPr lang="en-US" altLang="ja-JP" sz="2400" dirty="0" smtClean="0"/>
              <a:t>t</a:t>
            </a:r>
            <a:r>
              <a:rPr lang="ja-JP" altLang="en-US" sz="2400" dirty="0" smtClean="0"/>
              <a:t>を含まない点の部分集合</a:t>
            </a:r>
            <a:r>
              <a:rPr lang="en-US" altLang="ja-JP" sz="2400" dirty="0" smtClean="0"/>
              <a:t>S</a:t>
            </a:r>
            <a:r>
              <a:rPr lang="ja-JP" altLang="en-US" sz="2400" dirty="0" smtClean="0"/>
              <a:t>で，</a:t>
            </a:r>
            <a:endParaRPr lang="en-US" altLang="ja-JP" sz="2400" dirty="0" smtClean="0"/>
          </a:p>
          <a:p>
            <a:r>
              <a:rPr lang="en-US" altLang="ja-JP" sz="2400" dirty="0" smtClean="0"/>
              <a:t>S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V-S</a:t>
            </a:r>
            <a:r>
              <a:rPr lang="ja-JP" altLang="en-US" sz="2400" dirty="0" smtClean="0"/>
              <a:t>間の枝の容量の合計が最小のもの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0" y="2132856"/>
            <a:ext cx="9361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print( </a:t>
            </a:r>
            <a:r>
              <a:rPr lang="en-US" altLang="ja-JP" sz="2800" dirty="0" err="1" smtClean="0"/>
              <a:t>nx.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minimum_cut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G,'s','t',capacity</a:t>
            </a:r>
            <a:r>
              <a:rPr lang="en-US" altLang="ja-JP" sz="2800" dirty="0" smtClean="0"/>
              <a:t>='weight' )</a:t>
            </a:r>
          </a:p>
          <a:p>
            <a:r>
              <a:rPr lang="en-US" altLang="ja-JP" sz="2800" dirty="0" smtClean="0"/>
              <a:t>&gt;&gt;&gt;</a:t>
            </a:r>
          </a:p>
          <a:p>
            <a:r>
              <a:rPr lang="en-US" altLang="ja-JP" sz="2800" dirty="0" smtClean="0"/>
              <a:t>(12, ({'s', 2}, {'t', 1, 3}))</a:t>
            </a: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（最小カット値，</a:t>
            </a:r>
            <a:endParaRPr lang="en-US" altLang="ja-JP" sz="2800" dirty="0" smtClean="0"/>
          </a:p>
          <a:p>
            <a:r>
              <a:rPr lang="ja-JP" altLang="en-US" sz="2800" dirty="0" smtClean="0"/>
              <a:t>カットを表す点の部分集合 </a:t>
            </a:r>
            <a:r>
              <a:rPr lang="en-US" altLang="ja-JP" sz="2800" dirty="0" smtClean="0"/>
              <a:t>(S,V-S) 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033" y="3933056"/>
            <a:ext cx="4137967" cy="263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コネクタ 7"/>
          <p:cNvCxnSpPr/>
          <p:nvPr/>
        </p:nvCxnSpPr>
        <p:spPr>
          <a:xfrm>
            <a:off x="5868144" y="4077072"/>
            <a:ext cx="2520280" cy="2592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最小費用流</a:t>
            </a:r>
            <a:endParaRPr lang="ja-JP" altLang="en-US" dirty="0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762000" y="5791200"/>
            <a:ext cx="62801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富士山から江戸まで</a:t>
            </a:r>
            <a:r>
              <a:rPr lang="en-US" altLang="ja-JP"/>
              <a:t>10</a:t>
            </a:r>
            <a:r>
              <a:rPr lang="ja-JP" altLang="en-US"/>
              <a:t>単位の氷を送りたい．</a:t>
            </a:r>
          </a:p>
          <a:p>
            <a:r>
              <a:rPr lang="ja-JP" altLang="en-US"/>
              <a:t>なるべく安く運ぶにはどうしたらよい？</a:t>
            </a:r>
          </a:p>
        </p:txBody>
      </p:sp>
      <p:sp>
        <p:nvSpPr>
          <p:cNvPr id="116753" name="AutoShape 17"/>
          <p:cNvSpPr>
            <a:spLocks noChangeArrowheads="1"/>
          </p:cNvSpPr>
          <p:nvPr/>
        </p:nvSpPr>
        <p:spPr bwMode="auto">
          <a:xfrm>
            <a:off x="1600200" y="1295400"/>
            <a:ext cx="2667000" cy="685800"/>
          </a:xfrm>
          <a:prstGeom prst="wedgeEllipseCallout">
            <a:avLst>
              <a:gd name="adj1" fmla="val 71370"/>
              <a:gd name="adj2" fmla="val 1231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ja-JP" altLang="en-US"/>
              <a:t>費用</a:t>
            </a:r>
          </a:p>
        </p:txBody>
      </p:sp>
      <p:graphicFrame>
        <p:nvGraphicFramePr>
          <p:cNvPr id="116754" name="Object 18"/>
          <p:cNvGraphicFramePr>
            <a:graphicFrameLocks noChangeAspect="1"/>
          </p:cNvGraphicFramePr>
          <p:nvPr/>
        </p:nvGraphicFramePr>
        <p:xfrm>
          <a:off x="304800" y="1905000"/>
          <a:ext cx="8382000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CorelDRAW" r:id="rId4" imgW="12411456" imgH="5349240" progId="">
                  <p:embed/>
                </p:oleObj>
              </mc:Choice>
              <mc:Fallback>
                <p:oleObj name="CorelDRAW" r:id="rId4" imgW="12411456" imgH="53492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382000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2" name="AutoShape 16"/>
          <p:cNvSpPr>
            <a:spLocks noChangeArrowheads="1"/>
          </p:cNvSpPr>
          <p:nvPr/>
        </p:nvSpPr>
        <p:spPr bwMode="auto">
          <a:xfrm>
            <a:off x="5076056" y="1196752"/>
            <a:ext cx="2431504" cy="860648"/>
          </a:xfrm>
          <a:prstGeom prst="wedgeEllipseCallout">
            <a:avLst>
              <a:gd name="adj1" fmla="val -33986"/>
              <a:gd name="adj2" fmla="val 93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ja-JP" altLang="en-US" dirty="0" smtClean="0"/>
              <a:t>容量</a:t>
            </a: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696200" cy="1104900"/>
          </a:xfrm>
        </p:spPr>
        <p:txBody>
          <a:bodyPr/>
          <a:lstStyle/>
          <a:p>
            <a:r>
              <a:rPr lang="ja-JP" altLang="en-US"/>
              <a:t>最小費用流問題の特徴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838200" y="4953000"/>
            <a:ext cx="443262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流出量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需要量）を</a:t>
            </a:r>
            <a:r>
              <a:rPr lang="ja-JP" altLang="en-US" sz="2400" dirty="0"/>
              <a:t>関数</a:t>
            </a:r>
            <a:r>
              <a:rPr lang="en-US" altLang="ja-JP" sz="2400" i="1" dirty="0"/>
              <a:t>b</a:t>
            </a:r>
            <a:r>
              <a:rPr lang="ja-JP" altLang="en-US" sz="2400" dirty="0"/>
              <a:t>で表すと</a:t>
            </a:r>
          </a:p>
          <a:p>
            <a:r>
              <a:rPr lang="en-US" altLang="ja-JP" sz="2400" i="1" dirty="0"/>
              <a:t>b</a:t>
            </a:r>
            <a:r>
              <a:rPr lang="en-US" altLang="ja-JP" sz="2400" dirty="0"/>
              <a:t>(s)=-10</a:t>
            </a:r>
          </a:p>
          <a:p>
            <a:r>
              <a:rPr lang="en-US" altLang="ja-JP" sz="2400" i="1" dirty="0"/>
              <a:t>b</a:t>
            </a:r>
            <a:r>
              <a:rPr lang="en-US" altLang="ja-JP" sz="2400" dirty="0"/>
              <a:t>(1)=0, </a:t>
            </a:r>
            <a:r>
              <a:rPr lang="en-US" altLang="ja-JP" sz="2400" i="1" dirty="0"/>
              <a:t>b</a:t>
            </a:r>
            <a:r>
              <a:rPr lang="en-US" altLang="ja-JP" sz="2400" dirty="0"/>
              <a:t>(2)=0, </a:t>
            </a:r>
            <a:r>
              <a:rPr lang="en-US" altLang="ja-JP" sz="2400" i="1" dirty="0"/>
              <a:t>b</a:t>
            </a:r>
            <a:r>
              <a:rPr lang="en-US" altLang="ja-JP" sz="2400" dirty="0"/>
              <a:t>(3)=0</a:t>
            </a:r>
          </a:p>
          <a:p>
            <a:r>
              <a:rPr lang="en-US" altLang="ja-JP" sz="2400" i="1" dirty="0"/>
              <a:t>b</a:t>
            </a:r>
            <a:r>
              <a:rPr lang="en-US" altLang="ja-JP" sz="2400" dirty="0"/>
              <a:t>(t)=10</a:t>
            </a:r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2133600" y="2895600"/>
          <a:ext cx="4114800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CorelDRAW" r:id="rId4" imgW="12411456" imgH="5349240" progId="">
                  <p:embed/>
                </p:oleObj>
              </mc:Choice>
              <mc:Fallback>
                <p:oleObj name="CorelDRAW" r:id="rId4" imgW="12411456" imgH="53492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4114800" cy="183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1371600" y="1143000"/>
            <a:ext cx="669131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ja-JP" altLang="en-US"/>
              <a:t>枝に費用がある</a:t>
            </a:r>
          </a:p>
          <a:p>
            <a:pPr>
              <a:buFontTx/>
              <a:buChar char="•"/>
            </a:pPr>
            <a:r>
              <a:rPr lang="ja-JP" altLang="en-US"/>
              <a:t>それぞれの点での流出（入）量が決まっている</a:t>
            </a:r>
          </a:p>
        </p:txBody>
      </p:sp>
      <p:sp>
        <p:nvSpPr>
          <p:cNvPr id="295944" name="AutoShape 8"/>
          <p:cNvSpPr>
            <a:spLocks noChangeArrowheads="1"/>
          </p:cNvSpPr>
          <p:nvPr/>
        </p:nvSpPr>
        <p:spPr bwMode="auto">
          <a:xfrm>
            <a:off x="304800" y="1981200"/>
            <a:ext cx="3581400" cy="1066800"/>
          </a:xfrm>
          <a:prstGeom prst="wedgeEllipseCallout">
            <a:avLst>
              <a:gd name="adj1" fmla="val 25796"/>
              <a:gd name="adj2" fmla="val 11518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altLang="ja-JP"/>
              <a:t>s</a:t>
            </a:r>
            <a:r>
              <a:rPr lang="ja-JP" altLang="en-US"/>
              <a:t>では</a:t>
            </a:r>
            <a:r>
              <a:rPr lang="en-US" altLang="ja-JP"/>
              <a:t>-10</a:t>
            </a:r>
            <a:r>
              <a:rPr lang="ja-JP" altLang="en-US"/>
              <a:t>流出</a:t>
            </a:r>
          </a:p>
          <a:p>
            <a:pPr algn="ctr"/>
            <a:r>
              <a:rPr lang="ja-JP" altLang="en-US"/>
              <a:t>（</a:t>
            </a:r>
            <a:r>
              <a:rPr lang="en-US" altLang="ja-JP"/>
              <a:t>10</a:t>
            </a:r>
            <a:r>
              <a:rPr lang="ja-JP" altLang="en-US"/>
              <a:t>流入）</a:t>
            </a:r>
          </a:p>
        </p:txBody>
      </p:sp>
      <p:sp>
        <p:nvSpPr>
          <p:cNvPr id="295945" name="AutoShape 9"/>
          <p:cNvSpPr>
            <a:spLocks noChangeArrowheads="1"/>
          </p:cNvSpPr>
          <p:nvPr/>
        </p:nvSpPr>
        <p:spPr bwMode="auto">
          <a:xfrm>
            <a:off x="5867400" y="2286000"/>
            <a:ext cx="2667000" cy="685800"/>
          </a:xfrm>
          <a:prstGeom prst="wedgeEllipseCallout">
            <a:avLst>
              <a:gd name="adj1" fmla="val -69940"/>
              <a:gd name="adj2" fmla="val 807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altLang="ja-JP"/>
              <a:t>t</a:t>
            </a:r>
            <a:r>
              <a:rPr lang="ja-JP" altLang="en-US"/>
              <a:t>では</a:t>
            </a:r>
            <a:r>
              <a:rPr lang="en-US" altLang="ja-JP"/>
              <a:t>10</a:t>
            </a:r>
            <a:r>
              <a:rPr lang="ja-JP" altLang="en-US"/>
              <a:t>流出</a:t>
            </a:r>
          </a:p>
        </p:txBody>
      </p:sp>
      <p:sp>
        <p:nvSpPr>
          <p:cNvPr id="295946" name="AutoShape 10"/>
          <p:cNvSpPr>
            <a:spLocks noChangeArrowheads="1"/>
          </p:cNvSpPr>
          <p:nvPr/>
        </p:nvSpPr>
        <p:spPr bwMode="auto">
          <a:xfrm>
            <a:off x="3429000" y="2057400"/>
            <a:ext cx="2667000" cy="685800"/>
          </a:xfrm>
          <a:prstGeom prst="wedgeEllipseCallout">
            <a:avLst>
              <a:gd name="adj1" fmla="val -28690"/>
              <a:gd name="adj2" fmla="val 1034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altLang="ja-JP"/>
              <a:t>1</a:t>
            </a:r>
            <a:r>
              <a:rPr lang="ja-JP" altLang="en-US"/>
              <a:t>では</a:t>
            </a:r>
            <a:r>
              <a:rPr lang="en-US" altLang="ja-JP"/>
              <a:t>0</a:t>
            </a:r>
            <a:r>
              <a:rPr lang="ja-JP" altLang="en-US"/>
              <a:t>流出</a:t>
            </a: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ja-JP" altLang="en-US" sz="4000"/>
              <a:t>最小費用流問題（グラフ理論的定義）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696200" cy="4495800"/>
          </a:xfrm>
        </p:spPr>
        <p:txBody>
          <a:bodyPr/>
          <a:lstStyle/>
          <a:p>
            <a:r>
              <a:rPr lang="ja-JP" altLang="en-US" sz="2800" dirty="0"/>
              <a:t>点集合 </a:t>
            </a:r>
            <a:r>
              <a:rPr lang="en-US" altLang="ja-JP" sz="2800" i="1" dirty="0"/>
              <a:t>V</a:t>
            </a:r>
          </a:p>
          <a:p>
            <a:r>
              <a:rPr lang="ja-JP" altLang="en-US" sz="2800" dirty="0"/>
              <a:t>枝集合 </a:t>
            </a:r>
            <a:r>
              <a:rPr lang="en-US" altLang="ja-JP" sz="2800" i="1" dirty="0"/>
              <a:t>E</a:t>
            </a:r>
          </a:p>
          <a:p>
            <a:r>
              <a:rPr lang="ja-JP" altLang="en-US" sz="2800" dirty="0"/>
              <a:t>有向グラフ </a:t>
            </a:r>
            <a:r>
              <a:rPr lang="en-US" altLang="ja-JP" sz="2800" i="1" dirty="0"/>
              <a:t>G</a:t>
            </a:r>
            <a:r>
              <a:rPr lang="en-US" altLang="ja-JP" sz="2800" dirty="0"/>
              <a:t>=(</a:t>
            </a:r>
            <a:r>
              <a:rPr lang="en-US" altLang="ja-JP" sz="2800" i="1" dirty="0"/>
              <a:t>V</a:t>
            </a:r>
            <a:r>
              <a:rPr lang="en-US" altLang="ja-JP" sz="2800" dirty="0"/>
              <a:t>,</a:t>
            </a:r>
            <a:r>
              <a:rPr lang="en-US" altLang="ja-JP" sz="2800" i="1" dirty="0"/>
              <a:t>E</a:t>
            </a:r>
            <a:r>
              <a:rPr lang="en-US" altLang="ja-JP" sz="2800" dirty="0"/>
              <a:t>)</a:t>
            </a:r>
          </a:p>
          <a:p>
            <a:r>
              <a:rPr lang="ja-JP" altLang="en-US" sz="2800" dirty="0"/>
              <a:t>枝の容量 </a:t>
            </a:r>
            <a:r>
              <a:rPr lang="en-US" altLang="ja-JP" sz="2800" i="1" dirty="0"/>
              <a:t>u</a:t>
            </a:r>
            <a:r>
              <a:rPr lang="en-US" altLang="ja-JP" sz="2800" dirty="0"/>
              <a:t>: </a:t>
            </a:r>
            <a:r>
              <a:rPr lang="en-US" altLang="ja-JP" sz="2800" i="1" dirty="0"/>
              <a:t>E</a:t>
            </a:r>
            <a:r>
              <a:rPr lang="en-US" altLang="ja-JP" sz="2800" dirty="0"/>
              <a:t> → R</a:t>
            </a:r>
            <a:r>
              <a:rPr lang="en-US" altLang="ja-JP" sz="2800" baseline="-25000" dirty="0"/>
              <a:t>+</a:t>
            </a:r>
          </a:p>
          <a:p>
            <a:r>
              <a:rPr lang="ja-JP" altLang="en-US" sz="2800" dirty="0"/>
              <a:t>枝の費用 </a:t>
            </a:r>
            <a:r>
              <a:rPr lang="en-US" altLang="ja-JP" sz="2800" i="1" dirty="0"/>
              <a:t>c</a:t>
            </a:r>
            <a:r>
              <a:rPr lang="en-US" altLang="ja-JP" sz="2800" dirty="0"/>
              <a:t>: </a:t>
            </a:r>
            <a:r>
              <a:rPr lang="en-US" altLang="ja-JP" sz="2800" i="1" dirty="0"/>
              <a:t>E</a:t>
            </a:r>
            <a:r>
              <a:rPr lang="en-US" altLang="ja-JP" sz="2800" dirty="0"/>
              <a:t> → R</a:t>
            </a:r>
            <a:endParaRPr lang="en-US" altLang="ja-JP" sz="2800" baseline="-25000" dirty="0"/>
          </a:p>
          <a:p>
            <a:r>
              <a:rPr lang="ja-JP" altLang="en-US" sz="2800" dirty="0" smtClean="0"/>
              <a:t>流出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需要）量</a:t>
            </a:r>
            <a:r>
              <a:rPr lang="ja-JP" altLang="en-US" sz="2800" dirty="0"/>
              <a:t>関数 </a:t>
            </a:r>
            <a:r>
              <a:rPr lang="en-US" altLang="ja-JP" sz="2800" i="1" dirty="0"/>
              <a:t>b</a:t>
            </a:r>
            <a:r>
              <a:rPr lang="en-US" altLang="ja-JP" sz="2800" dirty="0"/>
              <a:t>: </a:t>
            </a:r>
            <a:r>
              <a:rPr lang="en-US" altLang="ja-JP" sz="2800" i="1" dirty="0"/>
              <a:t>V</a:t>
            </a:r>
            <a:r>
              <a:rPr lang="en-US" altLang="ja-JP" sz="2800" dirty="0"/>
              <a:t> → R</a:t>
            </a:r>
            <a:endParaRPr lang="en-US" altLang="ja-JP" sz="2800" b="1" u="sng" baseline="-25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ja-JP" altLang="en-US" sz="2800" dirty="0"/>
              <a:t>目的：</a:t>
            </a:r>
            <a:br>
              <a:rPr lang="ja-JP" altLang="en-US" sz="2800" dirty="0"/>
            </a:br>
            <a:r>
              <a:rPr lang="ja-JP" altLang="en-US" sz="2800" dirty="0"/>
              <a:t>費用の合計が最小となる実行可能フロー</a:t>
            </a:r>
            <a:br>
              <a:rPr lang="ja-JP" altLang="en-US" sz="2800" dirty="0"/>
            </a:br>
            <a:r>
              <a:rPr lang="ja-JP" altLang="en-US" sz="2800" dirty="0"/>
              <a:t>ただし，</a:t>
            </a:r>
          </a:p>
        </p:txBody>
      </p:sp>
      <p:graphicFrame>
        <p:nvGraphicFramePr>
          <p:cNvPr id="118798" name="Object 14"/>
          <p:cNvGraphicFramePr>
            <a:graphicFrameLocks noChangeAspect="1"/>
          </p:cNvGraphicFramePr>
          <p:nvPr/>
        </p:nvGraphicFramePr>
        <p:xfrm>
          <a:off x="2743200" y="5486400"/>
          <a:ext cx="1166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5" name="数式" r:id="rId4" imgW="583947" imgH="342751" progId="Equation.3">
                  <p:embed/>
                </p:oleObj>
              </mc:Choice>
              <mc:Fallback>
                <p:oleObj name="数式" r:id="rId4" imgW="583947" imgH="342751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86400"/>
                        <a:ext cx="11668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96200" cy="838200"/>
          </a:xfrm>
        </p:spPr>
        <p:txBody>
          <a:bodyPr/>
          <a:lstStyle/>
          <a:p>
            <a:r>
              <a:rPr lang="ja-JP" altLang="en-US" sz="4000"/>
              <a:t>実行可能フローとは？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533400" y="838200"/>
            <a:ext cx="74993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/>
              <a:t>以下の条件を満たす実数値関数</a:t>
            </a:r>
            <a:r>
              <a:rPr lang="en-US" altLang="ja-JP" sz="3200" i="1"/>
              <a:t>x</a:t>
            </a:r>
            <a:r>
              <a:rPr lang="en-US" altLang="ja-JP" sz="3200"/>
              <a:t>:</a:t>
            </a:r>
            <a:r>
              <a:rPr lang="en-US" altLang="ja-JP" sz="3200" i="1"/>
              <a:t>E </a:t>
            </a:r>
            <a:r>
              <a:rPr lang="en-US" altLang="ja-JP" sz="3200"/>
              <a:t>→ R</a:t>
            </a:r>
          </a:p>
        </p:txBody>
      </p:sp>
      <p:graphicFrame>
        <p:nvGraphicFramePr>
          <p:cNvPr id="323584" name="Object 1024"/>
          <p:cNvGraphicFramePr>
            <a:graphicFrameLocks noChangeAspect="1"/>
          </p:cNvGraphicFramePr>
          <p:nvPr/>
        </p:nvGraphicFramePr>
        <p:xfrm>
          <a:off x="990600" y="2971800"/>
          <a:ext cx="543718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0" name="数式" r:id="rId4" imgW="1816100" imgH="342900" progId="Equation.3">
                  <p:embed/>
                </p:oleObj>
              </mc:Choice>
              <mc:Fallback>
                <p:oleObj name="数式" r:id="rId4" imgW="1816100" imgH="3429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5437188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85" name="Object 1025"/>
          <p:cNvGraphicFramePr>
            <a:graphicFrameLocks noChangeAspect="1"/>
          </p:cNvGraphicFramePr>
          <p:nvPr/>
        </p:nvGraphicFramePr>
        <p:xfrm>
          <a:off x="1371600" y="5181600"/>
          <a:ext cx="34988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1" name="数式" r:id="rId6" imgW="1168400" imgH="228600" progId="Equation.3">
                  <p:embed/>
                </p:oleObj>
              </mc:Choice>
              <mc:Fallback>
                <p:oleObj name="数式" r:id="rId6" imgW="11684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81600"/>
                        <a:ext cx="3498850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5" name="AutoShape 9"/>
          <p:cNvSpPr>
            <a:spLocks noChangeArrowheads="1"/>
          </p:cNvSpPr>
          <p:nvPr/>
        </p:nvSpPr>
        <p:spPr bwMode="auto">
          <a:xfrm>
            <a:off x="914400" y="1447800"/>
            <a:ext cx="7239000" cy="1371600"/>
          </a:xfrm>
          <a:prstGeom prst="wedgeEllipseCallout">
            <a:avLst>
              <a:gd name="adj1" fmla="val -32106"/>
              <a:gd name="adj2" fmla="val 581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ja-JP" altLang="en-US"/>
              <a:t>フロー整合条件</a:t>
            </a:r>
          </a:p>
          <a:p>
            <a:pPr algn="ctr"/>
            <a:r>
              <a:rPr lang="ja-JP" altLang="en-US"/>
              <a:t>（各点における氷の消費・補充</a:t>
            </a:r>
          </a:p>
          <a:p>
            <a:pPr algn="ctr"/>
            <a:r>
              <a:rPr lang="ja-JP" altLang="en-US"/>
              <a:t>が決まっている）</a:t>
            </a:r>
          </a:p>
        </p:txBody>
      </p:sp>
      <p:sp>
        <p:nvSpPr>
          <p:cNvPr id="244746" name="AutoShape 10"/>
          <p:cNvSpPr>
            <a:spLocks noChangeArrowheads="1"/>
          </p:cNvSpPr>
          <p:nvPr/>
        </p:nvSpPr>
        <p:spPr bwMode="auto">
          <a:xfrm>
            <a:off x="1447800" y="4038600"/>
            <a:ext cx="7315200" cy="914400"/>
          </a:xfrm>
          <a:prstGeom prst="wedgeEllipseCallout">
            <a:avLst>
              <a:gd name="adj1" fmla="val -27495"/>
              <a:gd name="adj2" fmla="val 6996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ja-JP" altLang="en-US"/>
              <a:t>容量制約と非負制約</a:t>
            </a:r>
          </a:p>
          <a:p>
            <a:pPr algn="ctr"/>
            <a:r>
              <a:rPr lang="ja-JP" altLang="en-US"/>
              <a:t>（飛脚の運べる量には限界がある）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04800" y="5867400"/>
            <a:ext cx="606768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費用の合計を最小にする実行可能フローを</a:t>
            </a:r>
            <a:r>
              <a:rPr lang="ja-JP" altLang="en-US" dirty="0">
                <a:solidFill>
                  <a:srgbClr val="FF0000"/>
                </a:solidFill>
              </a:rPr>
              <a:t>最適フロー</a:t>
            </a:r>
            <a:r>
              <a:rPr lang="ja-JP" altLang="en-US" dirty="0"/>
              <a:t>と呼ぶ</a:t>
            </a: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最小費用流 </a:t>
            </a:r>
            <a:r>
              <a:rPr lang="en-US" altLang="ja-JP" dirty="0" smtClean="0"/>
              <a:t>(1)</a:t>
            </a:r>
            <a:r>
              <a:rPr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7504" y="908720"/>
            <a:ext cx="93610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/>
              <a:t>G.add_node</a:t>
            </a:r>
            <a:r>
              <a:rPr lang="en-US" altLang="ja-JP" sz="2400" dirty="0" smtClean="0"/>
              <a:t>(‘s’, demand = -10)  # </a:t>
            </a:r>
            <a:r>
              <a:rPr lang="ja-JP" altLang="en-US" sz="2400" dirty="0" smtClean="0"/>
              <a:t>負の流出量 </a:t>
            </a:r>
            <a:r>
              <a:rPr lang="en-US" altLang="ja-JP" sz="2400" dirty="0" smtClean="0"/>
              <a:t>= </a:t>
            </a:r>
            <a:r>
              <a:rPr lang="ja-JP" altLang="en-US" sz="2400" dirty="0" smtClean="0"/>
              <a:t>供給量</a:t>
            </a:r>
            <a:endParaRPr lang="en-US" altLang="ja-JP" sz="2400" dirty="0" smtClean="0"/>
          </a:p>
          <a:p>
            <a:r>
              <a:rPr lang="en-US" altLang="ja-JP" sz="2400" dirty="0" err="1" smtClean="0"/>
              <a:t>G.add_node</a:t>
            </a:r>
            <a:r>
              <a:rPr lang="en-US" altLang="ja-JP" sz="2400" dirty="0" smtClean="0"/>
              <a:t>(‘t’, demand = 10)   # </a:t>
            </a:r>
            <a:r>
              <a:rPr lang="ja-JP" altLang="en-US" sz="2400" dirty="0" smtClean="0"/>
              <a:t>正の流出量  </a:t>
            </a:r>
            <a:r>
              <a:rPr lang="en-US" altLang="ja-JP" sz="2400" dirty="0" smtClean="0"/>
              <a:t>= </a:t>
            </a:r>
            <a:r>
              <a:rPr lang="ja-JP" altLang="en-US" sz="2400" dirty="0" smtClean="0"/>
              <a:t>需要量</a:t>
            </a:r>
            <a:endParaRPr lang="en-US" altLang="ja-JP" sz="2400" dirty="0" smtClean="0"/>
          </a:p>
          <a:p>
            <a:r>
              <a:rPr lang="en-US" altLang="ja-JP" sz="2400" dirty="0" err="1" smtClean="0"/>
              <a:t>G.add_edge</a:t>
            </a:r>
            <a:r>
              <a:rPr lang="en-US" altLang="ja-JP" sz="2400" dirty="0" smtClean="0"/>
              <a:t>('s', 1, weight = 10, capacity = 5)</a:t>
            </a:r>
          </a:p>
          <a:p>
            <a:r>
              <a:rPr lang="en-US" altLang="ja-JP" sz="2400" dirty="0" err="1" smtClean="0"/>
              <a:t>G.add_edge</a:t>
            </a:r>
            <a:r>
              <a:rPr lang="en-US" altLang="ja-JP" sz="2400" dirty="0" smtClean="0"/>
              <a:t>('s', 2, weight = 5,  capacity = 8)</a:t>
            </a:r>
          </a:p>
          <a:p>
            <a:r>
              <a:rPr lang="en-US" altLang="ja-JP" sz="2400" dirty="0" err="1" smtClean="0"/>
              <a:t>G.add_edge</a:t>
            </a:r>
            <a:r>
              <a:rPr lang="en-US" altLang="ja-JP" sz="2400" dirty="0" smtClean="0"/>
              <a:t>(2, 1, weight = 3, capacity = 2)</a:t>
            </a:r>
          </a:p>
          <a:p>
            <a:r>
              <a:rPr lang="en-US" altLang="ja-JP" sz="2400" dirty="0" err="1" smtClean="0"/>
              <a:t>G.add_edge</a:t>
            </a:r>
            <a:r>
              <a:rPr lang="en-US" altLang="ja-JP" sz="2400" dirty="0" smtClean="0"/>
              <a:t>(1, 't', weight = 1, capacity = 8)</a:t>
            </a:r>
          </a:p>
          <a:p>
            <a:r>
              <a:rPr lang="en-US" altLang="ja-JP" sz="2400" dirty="0" err="1" smtClean="0"/>
              <a:t>G.add_edge</a:t>
            </a:r>
            <a:r>
              <a:rPr lang="en-US" altLang="ja-JP" sz="2400" dirty="0" smtClean="0"/>
              <a:t>(2, 3, weight = 2, capacity = 5)</a:t>
            </a:r>
          </a:p>
          <a:p>
            <a:r>
              <a:rPr lang="en-US" altLang="ja-JP" sz="2400" dirty="0" err="1" smtClean="0"/>
              <a:t>G.add_edge</a:t>
            </a:r>
            <a:r>
              <a:rPr lang="en-US" altLang="ja-JP" sz="2400" dirty="0" smtClean="0"/>
              <a:t>(3, 't', weight = 6, capacity = 6)</a:t>
            </a:r>
          </a:p>
          <a:p>
            <a:r>
              <a:rPr lang="en-US" altLang="ja-JP" sz="2400" dirty="0" smtClean="0"/>
              <a:t>print( </a:t>
            </a:r>
            <a:r>
              <a:rPr lang="en-US" altLang="ja-JP" sz="2400" dirty="0" err="1" smtClean="0"/>
              <a:t>nx.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network_simplex</a:t>
            </a:r>
            <a:r>
              <a:rPr lang="en-US" altLang="ja-JP" sz="2400" dirty="0" smtClean="0"/>
              <a:t>(G) )</a:t>
            </a:r>
          </a:p>
          <a:p>
            <a:r>
              <a:rPr lang="en-US" altLang="ja-JP" sz="2400" dirty="0" smtClean="0"/>
              <a:t>&gt;&gt;&gt;</a:t>
            </a:r>
          </a:p>
          <a:p>
            <a:r>
              <a:rPr lang="en-US" altLang="ja-JP" sz="2400" dirty="0" smtClean="0"/>
              <a:t>((112, {1: {'t': </a:t>
            </a:r>
            <a:r>
              <a:rPr lang="en-US" altLang="ja-JP" sz="2400" dirty="0" smtClean="0">
                <a:solidFill>
                  <a:srgbClr val="FF0000"/>
                </a:solidFill>
              </a:rPr>
              <a:t>7</a:t>
            </a:r>
            <a:r>
              <a:rPr lang="en-US" altLang="ja-JP" sz="2400" dirty="0" smtClean="0"/>
              <a:t>}, 's': {1: </a:t>
            </a:r>
            <a:r>
              <a:rPr lang="en-US" altLang="ja-JP" sz="2400" dirty="0" smtClean="0">
                <a:solidFill>
                  <a:srgbClr val="FF0000"/>
                </a:solidFill>
              </a:rPr>
              <a:t>5</a:t>
            </a:r>
            <a:r>
              <a:rPr lang="en-US" altLang="ja-JP" sz="2400" dirty="0" smtClean="0"/>
              <a:t>, 2: </a:t>
            </a:r>
            <a:r>
              <a:rPr lang="en-US" altLang="ja-JP" sz="2400" dirty="0" smtClean="0">
                <a:solidFill>
                  <a:srgbClr val="FF0000"/>
                </a:solidFill>
              </a:rPr>
              <a:t>5</a:t>
            </a:r>
            <a:r>
              <a:rPr lang="en-US" altLang="ja-JP" sz="2400" dirty="0" smtClean="0"/>
              <a:t>}, </a:t>
            </a:r>
          </a:p>
          <a:p>
            <a:r>
              <a:rPr lang="en-US" altLang="ja-JP" sz="2400" dirty="0" smtClean="0"/>
              <a:t>3: {'t': </a:t>
            </a:r>
            <a:r>
              <a:rPr lang="en-US" altLang="ja-JP" sz="2400" dirty="0" smtClean="0">
                <a:solidFill>
                  <a:srgbClr val="FF0000"/>
                </a:solidFill>
              </a:rPr>
              <a:t>3</a:t>
            </a:r>
            <a:r>
              <a:rPr lang="en-US" altLang="ja-JP" sz="2400" dirty="0" smtClean="0"/>
              <a:t>}, 2: {1: </a:t>
            </a:r>
            <a:r>
              <a:rPr lang="en-US" altLang="ja-JP" sz="24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dirty="0" smtClean="0"/>
              <a:t>, 3: </a:t>
            </a:r>
            <a:r>
              <a:rPr lang="en-US" altLang="ja-JP" sz="2400" dirty="0" smtClean="0">
                <a:solidFill>
                  <a:srgbClr val="FF0000"/>
                </a:solidFill>
              </a:rPr>
              <a:t>3</a:t>
            </a:r>
            <a:r>
              <a:rPr lang="en-US" altLang="ja-JP" sz="2400" dirty="0" smtClean="0"/>
              <a:t>}, 't': {}})</a:t>
            </a:r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21088"/>
            <a:ext cx="5107552" cy="247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20272" y="363819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7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489014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5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4088" y="552543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5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51142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2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06530" y="58052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3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最小費用流 </a:t>
            </a:r>
            <a:r>
              <a:rPr lang="en-US" altLang="ja-JP" dirty="0" smtClean="0"/>
              <a:t>(2)</a:t>
            </a:r>
            <a:r>
              <a:rPr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7504" y="908720"/>
            <a:ext cx="93610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ネットワーク単体法</a:t>
            </a:r>
            <a:endParaRPr lang="en-US" altLang="ja-JP" sz="2400" dirty="0" smtClean="0"/>
          </a:p>
          <a:p>
            <a:r>
              <a:rPr lang="en-US" altLang="ja-JP" sz="2400" dirty="0" err="1" smtClean="0">
                <a:solidFill>
                  <a:srgbClr val="FF0000"/>
                </a:solidFill>
              </a:rPr>
              <a:t>network_simplex</a:t>
            </a:r>
            <a:r>
              <a:rPr lang="en-US" altLang="ja-JP" sz="2400" dirty="0" smtClean="0"/>
              <a:t>(G, demand, capacity, weight)</a:t>
            </a: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容量スケーリング法</a:t>
            </a:r>
            <a:endParaRPr lang="en-US" altLang="ja-JP" sz="2400" dirty="0" smtClean="0"/>
          </a:p>
          <a:p>
            <a:r>
              <a:rPr lang="en-US" altLang="ja-JP" sz="2400" dirty="0" err="1" smtClean="0">
                <a:solidFill>
                  <a:srgbClr val="FF0000"/>
                </a:solidFill>
              </a:rPr>
              <a:t>capacity_scaling</a:t>
            </a:r>
            <a:r>
              <a:rPr lang="en-US" altLang="ja-JP" sz="2400" dirty="0" smtClean="0"/>
              <a:t>(G, demand, capacity, weight)</a:t>
            </a: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最大流＋最小費用</a:t>
            </a:r>
            <a:endParaRPr lang="en-US" altLang="ja-JP" sz="2400" dirty="0" smtClean="0"/>
          </a:p>
          <a:p>
            <a:r>
              <a:rPr lang="en-US" altLang="ja-JP" sz="2400" dirty="0" err="1" smtClean="0">
                <a:solidFill>
                  <a:srgbClr val="FF0000"/>
                </a:solidFill>
              </a:rPr>
              <a:t>max_flow_min_cost</a:t>
            </a:r>
            <a:r>
              <a:rPr lang="en-US" altLang="ja-JP" sz="2400" dirty="0" smtClean="0"/>
              <a:t>(G, s, t, capacity, weight) </a:t>
            </a:r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05064"/>
            <a:ext cx="5405320" cy="26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/>
              <a:t>ネットワーク </a:t>
            </a:r>
            <a:r>
              <a:rPr lang="en-US" altLang="ja-JP"/>
              <a:t>(network)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778000" y="1825625"/>
            <a:ext cx="5454650" cy="3251201"/>
            <a:chOff x="1120" y="1150"/>
            <a:chExt cx="3436" cy="2048"/>
          </a:xfrm>
        </p:grpSpPr>
        <p:sp>
          <p:nvSpPr>
            <p:cNvPr id="12291" name="Oval 3"/>
            <p:cNvSpPr>
              <a:spLocks noChangeArrowheads="1"/>
            </p:cNvSpPr>
            <p:nvPr/>
          </p:nvSpPr>
          <p:spPr bwMode="auto">
            <a:xfrm>
              <a:off x="1120" y="1870"/>
              <a:ext cx="407" cy="39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3319" y="1230"/>
              <a:ext cx="407" cy="39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1991" y="2791"/>
              <a:ext cx="407" cy="3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1908" y="1150"/>
              <a:ext cx="408" cy="3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4149" y="2070"/>
              <a:ext cx="407" cy="39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3402" y="2791"/>
              <a:ext cx="407" cy="3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1490" y="1507"/>
              <a:ext cx="456" cy="4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320" y="1386"/>
              <a:ext cx="995" cy="1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3705" y="1541"/>
              <a:ext cx="505" cy="55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2121" y="1553"/>
              <a:ext cx="79" cy="123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1465" y="2214"/>
              <a:ext cx="580" cy="6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V="1">
              <a:off x="2411" y="3030"/>
              <a:ext cx="982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V="1">
              <a:off x="3769" y="2423"/>
              <a:ext cx="461" cy="4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1169" y="1956"/>
              <a:ext cx="2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800"/>
                <a:t>１</a:t>
              </a: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1980" y="1230"/>
              <a:ext cx="2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800"/>
                <a:t>２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2045" y="2862"/>
              <a:ext cx="2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800"/>
                <a:t>３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3374" y="1311"/>
              <a:ext cx="2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800"/>
                <a:t>４</a:t>
              </a: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3458" y="2868"/>
              <a:ext cx="2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800"/>
                <a:t>５</a:t>
              </a:r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V="1">
              <a:off x="2305" y="1559"/>
              <a:ext cx="1055" cy="12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H="1">
              <a:off x="2374" y="1622"/>
              <a:ext cx="1090" cy="12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4198" y="2149"/>
              <a:ext cx="2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ja-JP" altLang="en-US" sz="2800"/>
                <a:t>６</a:t>
              </a:r>
            </a:p>
          </p:txBody>
        </p:sp>
      </p:grp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71725" y="2452688"/>
            <a:ext cx="36869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800"/>
              <a:t>3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241550" y="3775075"/>
            <a:ext cx="36869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800"/>
              <a:t>5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229100" y="1785938"/>
            <a:ext cx="36869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800"/>
              <a:t>4</a:t>
            </a: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4133850" y="3071813"/>
            <a:ext cx="36869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800"/>
              <a:t>6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4826000" y="3394075"/>
            <a:ext cx="36869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800"/>
              <a:t>7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4229100" y="4835525"/>
            <a:ext cx="36869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800"/>
              <a:t>3</a:t>
            </a: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6207125" y="2393950"/>
            <a:ext cx="55143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800"/>
              <a:t>21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6302375" y="4132263"/>
            <a:ext cx="55143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2800"/>
              <a:t>13</a:t>
            </a: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323528" y="5445224"/>
            <a:ext cx="8149603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800" dirty="0"/>
              <a:t>有</a:t>
            </a:r>
            <a:r>
              <a:rPr lang="ja-JP" altLang="en-US" sz="2800" dirty="0" smtClean="0"/>
              <a:t>向グラフに始点，終点，枝上に重み（</a:t>
            </a:r>
            <a:r>
              <a:rPr lang="en-US" altLang="ja-JP" sz="2800" dirty="0" smtClean="0">
                <a:solidFill>
                  <a:srgbClr val="FF0000"/>
                </a:solidFill>
              </a:rPr>
              <a:t>weight</a:t>
            </a:r>
            <a:r>
              <a:rPr lang="en-US" altLang="ja-JP" sz="2800" dirty="0" smtClean="0"/>
              <a:t>; </a:t>
            </a:r>
            <a:r>
              <a:rPr lang="ja-JP" altLang="en-US" sz="2800" dirty="0" smtClean="0"/>
              <a:t>費用，</a:t>
            </a:r>
            <a:endParaRPr lang="en-US" altLang="ja-JP" sz="2800" dirty="0" smtClean="0"/>
          </a:p>
          <a:p>
            <a:r>
              <a:rPr lang="ja-JP" altLang="en-US" sz="2800" dirty="0" smtClean="0"/>
              <a:t>容量</a:t>
            </a:r>
            <a:r>
              <a:rPr lang="ja-JP" altLang="en-US" sz="2800" dirty="0"/>
              <a:t>，流量</a:t>
            </a:r>
            <a:r>
              <a:rPr lang="ja-JP" altLang="en-US" sz="2800" dirty="0" smtClean="0"/>
              <a:t>，距離</a:t>
            </a:r>
            <a:r>
              <a:rPr lang="ja-JP" altLang="en-US" sz="2800" dirty="0"/>
              <a:t>など</a:t>
            </a:r>
            <a:r>
              <a:rPr lang="ja-JP" altLang="en-US" sz="2800" dirty="0" smtClean="0"/>
              <a:t>）を付加</a:t>
            </a:r>
            <a:endParaRPr lang="ja-JP" altLang="en-US" sz="2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71600" y="270892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始点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80312" y="29969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終点</a:t>
            </a:r>
            <a:endParaRPr kumimoji="1" lang="ja-JP" altLang="en-US" sz="2400" dirty="0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グラフ探索 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87624" y="1412776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深さ優先探索</a:t>
            </a:r>
            <a:r>
              <a:rPr lang="en-US" altLang="ja-JP" sz="4000" dirty="0" smtClean="0"/>
              <a:t>(depth first search)</a:t>
            </a:r>
          </a:p>
          <a:p>
            <a:r>
              <a:rPr lang="ja-JP" altLang="en-US" sz="4000" dirty="0" smtClean="0"/>
              <a:t>（枝を返す場合）：</a:t>
            </a:r>
            <a:endParaRPr lang="en-US" altLang="ja-JP" sz="4000" dirty="0" smtClean="0"/>
          </a:p>
          <a:p>
            <a:r>
              <a:rPr lang="en-US" altLang="ja-JP" sz="4000" dirty="0" smtClean="0"/>
              <a:t>for e in </a:t>
            </a:r>
            <a:r>
              <a:rPr lang="en-US" altLang="ja-JP" sz="4000" dirty="0" err="1" smtClean="0"/>
              <a:t>nx.</a:t>
            </a:r>
            <a:r>
              <a:rPr lang="en-US" altLang="ja-JP" sz="4000" dirty="0" err="1" smtClean="0">
                <a:solidFill>
                  <a:srgbClr val="FF0000"/>
                </a:solidFill>
              </a:rPr>
              <a:t>dfs_edges</a:t>
            </a:r>
            <a:r>
              <a:rPr lang="en-US" altLang="ja-JP" sz="4000" dirty="0" smtClean="0"/>
              <a:t>(G,1):</a:t>
            </a:r>
          </a:p>
          <a:p>
            <a:r>
              <a:rPr lang="en-US" altLang="ja-JP" sz="4000" dirty="0" smtClean="0"/>
              <a:t>    print(e)</a:t>
            </a:r>
          </a:p>
          <a:p>
            <a:r>
              <a:rPr lang="en-US" altLang="ja-JP" sz="4000" dirty="0" smtClean="0"/>
              <a:t>&gt;&gt;&gt; </a:t>
            </a:r>
          </a:p>
          <a:p>
            <a:r>
              <a:rPr lang="en-US" altLang="ja-JP" sz="4000" dirty="0" smtClean="0"/>
              <a:t>(1, 2)</a:t>
            </a:r>
          </a:p>
          <a:p>
            <a:r>
              <a:rPr lang="en-US" altLang="ja-JP" sz="4000" dirty="0" smtClean="0"/>
              <a:t>(2, 3)</a:t>
            </a:r>
          </a:p>
          <a:p>
            <a:r>
              <a:rPr lang="en-US" altLang="ja-JP" sz="4000" dirty="0" smtClean="0"/>
              <a:t>(1, 4)</a:t>
            </a:r>
            <a:endParaRPr lang="ja-JP" altLang="en-US" sz="4000" dirty="0"/>
          </a:p>
        </p:txBody>
      </p:sp>
      <p:pic>
        <p:nvPicPr>
          <p:cNvPr id="1026" name="Picture 2" descr="C:\Users\kubo\nx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85505"/>
            <a:ext cx="4601889" cy="3472495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グラフ探索 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3528" y="126876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広がり優先探索</a:t>
            </a:r>
            <a:r>
              <a:rPr lang="en-US" altLang="ja-JP" sz="4000" smtClean="0"/>
              <a:t>(breadth  first search)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（直前の点を表す辞書を返す場合）：</a:t>
            </a:r>
            <a:endParaRPr lang="en-US" altLang="ja-JP" sz="4000" dirty="0" smtClean="0"/>
          </a:p>
          <a:p>
            <a:endParaRPr lang="en-US" altLang="ja-JP" sz="4000" dirty="0" smtClean="0"/>
          </a:p>
          <a:p>
            <a:r>
              <a:rPr lang="en-US" altLang="ja-JP" sz="4000" dirty="0" smtClean="0"/>
              <a:t> print( </a:t>
            </a:r>
            <a:r>
              <a:rPr lang="en-US" altLang="ja-JP" sz="4000" dirty="0" err="1" smtClean="0"/>
              <a:t>nx.</a:t>
            </a:r>
            <a:r>
              <a:rPr lang="en-US" altLang="ja-JP" sz="4000" dirty="0" err="1" smtClean="0">
                <a:solidFill>
                  <a:srgbClr val="FF0000"/>
                </a:solidFill>
              </a:rPr>
              <a:t>bfs_predecessors</a:t>
            </a:r>
            <a:r>
              <a:rPr lang="en-US" altLang="ja-JP" sz="4000" dirty="0" smtClean="0"/>
              <a:t>(G,1) )</a:t>
            </a:r>
          </a:p>
          <a:p>
            <a:endParaRPr lang="en-US" altLang="ja-JP" sz="4000" dirty="0" smtClean="0"/>
          </a:p>
          <a:p>
            <a:r>
              <a:rPr lang="en-US" altLang="ja-JP" sz="4000" dirty="0" smtClean="0"/>
              <a:t>&gt;&gt;&gt; </a:t>
            </a:r>
          </a:p>
          <a:p>
            <a:r>
              <a:rPr lang="en-US" altLang="ja-JP" sz="4000" dirty="0" smtClean="0"/>
              <a:t>{2: 1, 3: 1, 4: 1}</a:t>
            </a:r>
          </a:p>
        </p:txBody>
      </p:sp>
      <p:pic>
        <p:nvPicPr>
          <p:cNvPr id="5" name="Picture 2" descr="C:\Users\kubo\nx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159" y="3645024"/>
            <a:ext cx="4257964" cy="3212976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事例 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某飲料水メーカーの問題</a:t>
            </a:r>
            <a:endParaRPr kumimoji="1" lang="en-US" altLang="ja-JP" dirty="0" smtClean="0"/>
          </a:p>
          <a:p>
            <a:r>
              <a:rPr lang="en-US" altLang="ja-JP" dirty="0" smtClean="0"/>
              <a:t>3</a:t>
            </a:r>
            <a:r>
              <a:rPr lang="ja-JP" altLang="en-US" dirty="0" smtClean="0"/>
              <a:t>デポから</a:t>
            </a:r>
            <a:r>
              <a:rPr lang="en-US" altLang="ja-JP" dirty="0" smtClean="0"/>
              <a:t>300</a:t>
            </a:r>
            <a:r>
              <a:rPr lang="ja-JP" altLang="en-US" dirty="0" smtClean="0"/>
              <a:t>店舗への直送配送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（トラック台数</a:t>
            </a:r>
            <a:r>
              <a:rPr lang="en-US" altLang="ja-JP" dirty="0" smtClean="0"/>
              <a:t>70</a:t>
            </a:r>
            <a:r>
              <a:rPr lang="ja-JP" altLang="en-US" dirty="0" smtClean="0"/>
              <a:t>台）</a:t>
            </a:r>
            <a:endParaRPr kumimoji="1" lang="en-US" altLang="ja-JP" dirty="0" smtClean="0"/>
          </a:p>
          <a:p>
            <a:r>
              <a:rPr lang="ja-JP" altLang="en-US" dirty="0" smtClean="0"/>
              <a:t>某コンサル経由で，某大学教授に依頼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Xpress-MP</a:t>
            </a:r>
            <a:r>
              <a:rPr lang="ja-JP" altLang="en-US" dirty="0" smtClean="0"/>
              <a:t>で学生がモデル化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12</a:t>
            </a:r>
            <a:r>
              <a:rPr lang="ja-JP" altLang="en-US" dirty="0" smtClean="0"/>
              <a:t>店舗で破綻</a:t>
            </a:r>
            <a:endParaRPr lang="en-US" altLang="ja-JP" dirty="0" smtClean="0"/>
          </a:p>
          <a:p>
            <a:r>
              <a:rPr lang="ja-JP" altLang="en-US" dirty="0" smtClean="0"/>
              <a:t>空輸送の最小化を最小費用流問題に帰着</a:t>
            </a:r>
            <a:endParaRPr lang="en-US" altLang="ja-JP" dirty="0" smtClean="0"/>
          </a:p>
          <a:p>
            <a:r>
              <a:rPr lang="en-US" altLang="ja-JP" dirty="0" smtClean="0"/>
              <a:t>Euler</a:t>
            </a:r>
            <a:r>
              <a:rPr lang="ja-JP" altLang="en-US" dirty="0" smtClean="0"/>
              <a:t>閉路の分解で巡回路生成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00200" y="5576888"/>
          <a:ext cx="1295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5" name="Microsoft クリップアート" r:id="rId3" imgW="7034213" imgH="2111375" progId="">
                  <p:embed/>
                </p:oleObj>
              </mc:Choice>
              <mc:Fallback>
                <p:oleObj name="Microsoft クリップアート" r:id="rId3" imgW="7034213" imgH="2111375" progId="">
                  <p:embed/>
                  <p:pic>
                    <p:nvPicPr>
                      <p:cNvPr id="0" name="Picture 1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576888"/>
                        <a:ext cx="1295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" y="4738688"/>
          <a:ext cx="1295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6" name="Microsoft クリップアート" r:id="rId5" imgW="7034213" imgH="2111375" progId="">
                  <p:embed/>
                </p:oleObj>
              </mc:Choice>
              <mc:Fallback>
                <p:oleObj name="Microsoft クリップアート" r:id="rId5" imgW="7034213" imgH="2111375" progId="">
                  <p:embed/>
                  <p:pic>
                    <p:nvPicPr>
                      <p:cNvPr id="0" name="Picture 1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38688"/>
                        <a:ext cx="1295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51038" y="4205288"/>
          <a:ext cx="1249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7" name="Microsoft クリップアート" r:id="rId6" imgW="7034213" imgH="2111375" progId="">
                  <p:embed/>
                </p:oleObj>
              </mc:Choice>
              <mc:Fallback>
                <p:oleObj name="Microsoft クリップアート" r:id="rId6" imgW="7034213" imgH="2111375" progId="">
                  <p:embed/>
                  <p:pic>
                    <p:nvPicPr>
                      <p:cNvPr id="0" name="Picture 1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205288"/>
                        <a:ext cx="12493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5638" y="11572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8" name="Microsoft クリップアート" r:id="rId7" imgW="7034213" imgH="2111375" progId="">
                  <p:embed/>
                </p:oleObj>
              </mc:Choice>
              <mc:Fallback>
                <p:oleObj name="Microsoft クリップアート" r:id="rId7" imgW="7034213" imgH="2111375" progId="">
                  <p:embed/>
                  <p:pic>
                    <p:nvPicPr>
                      <p:cNvPr id="0" name="Picture 1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1572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2438" y="21478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9" name="Microsoft クリップアート" r:id="rId8" imgW="7034213" imgH="2111375" progId="">
                  <p:embed/>
                </p:oleObj>
              </mc:Choice>
              <mc:Fallback>
                <p:oleObj name="Microsoft クリップアート" r:id="rId8" imgW="7034213" imgH="2111375" progId="">
                  <p:embed/>
                  <p:pic>
                    <p:nvPicPr>
                      <p:cNvPr id="0" name="Picture 13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21478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13038" y="33670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0" name="Microsoft クリップアート" r:id="rId9" imgW="7034213" imgH="2111375" progId="">
                  <p:embed/>
                </p:oleObj>
              </mc:Choice>
              <mc:Fallback>
                <p:oleObj name="Microsoft クリップアート" r:id="rId9" imgW="7034213" imgH="2111375" progId="">
                  <p:embed/>
                  <p:pic>
                    <p:nvPicPr>
                      <p:cNvPr id="0" name="Picture 14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3670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32238" y="11572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1" name="Microsoft クリップアート" r:id="rId10" imgW="7034213" imgH="2111375" progId="">
                  <p:embed/>
                </p:oleObj>
              </mc:Choice>
              <mc:Fallback>
                <p:oleObj name="Microsoft クリップアート" r:id="rId10" imgW="7034213" imgH="2111375" progId="">
                  <p:embed/>
                  <p:pic>
                    <p:nvPicPr>
                      <p:cNvPr id="0" name="Picture 1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11572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13238" y="49672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2" name="Microsoft クリップアート" r:id="rId11" imgW="7034213" imgH="2111375" progId="">
                  <p:embed/>
                </p:oleObj>
              </mc:Choice>
              <mc:Fallback>
                <p:oleObj name="Microsoft クリップアート" r:id="rId11" imgW="7034213" imgH="2111375" progId="">
                  <p:embed/>
                  <p:pic>
                    <p:nvPicPr>
                      <p:cNvPr id="0" name="Picture 14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49672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03838" y="35194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3" name="Microsoft クリップアート" r:id="rId12" imgW="7034213" imgH="2111375" progId="">
                  <p:embed/>
                </p:oleObj>
              </mc:Choice>
              <mc:Fallback>
                <p:oleObj name="Microsoft クリップアート" r:id="rId12" imgW="7034213" imgH="2111375" progId="">
                  <p:embed/>
                  <p:pic>
                    <p:nvPicPr>
                      <p:cNvPr id="0" name="Picture 14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35194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01738" y="3775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4" name="Microsoft クリップアート" r:id="rId13" imgW="4152900" imgH="3652838" progId="">
                  <p:embed/>
                </p:oleObj>
              </mc:Choice>
              <mc:Fallback>
                <p:oleObj name="Microsoft クリップアート" r:id="rId13" imgW="4152900" imgH="3652838" progId="">
                  <p:embed/>
                  <p:pic>
                    <p:nvPicPr>
                      <p:cNvPr id="0" name="Picture 14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775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68538" y="4994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5" name="Microsoft クリップアート" r:id="rId15" imgW="4152900" imgH="3652838" progId="">
                  <p:embed/>
                </p:oleObj>
              </mc:Choice>
              <mc:Fallback>
                <p:oleObj name="Microsoft クリップアート" r:id="rId15" imgW="4152900" imgH="3652838" progId="">
                  <p:embed/>
                  <p:pic>
                    <p:nvPicPr>
                      <p:cNvPr id="0" name="Picture 14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94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49338" y="5680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6" name="Microsoft クリップアート" r:id="rId16" imgW="4152900" imgH="3652838" progId="">
                  <p:embed/>
                </p:oleObj>
              </mc:Choice>
              <mc:Fallback>
                <p:oleObj name="Microsoft クリップアート" r:id="rId16" imgW="4152900" imgH="3652838" progId="">
                  <p:embed/>
                  <p:pic>
                    <p:nvPicPr>
                      <p:cNvPr id="0" name="Picture 14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5680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4538" y="1870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7" name="Microsoft クリップアート" r:id="rId17" imgW="4152900" imgH="3652838" progId="">
                  <p:embed/>
                </p:oleObj>
              </mc:Choice>
              <mc:Fallback>
                <p:oleObj name="Microsoft クリップアート" r:id="rId17" imgW="4152900" imgH="3652838" progId="">
                  <p:embed/>
                  <p:pic>
                    <p:nvPicPr>
                      <p:cNvPr id="0" name="Picture 14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1870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92338" y="803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8" name="Microsoft クリップアート" r:id="rId18" imgW="4152900" imgH="3652838" progId="">
                  <p:embed/>
                </p:oleObj>
              </mc:Choice>
              <mc:Fallback>
                <p:oleObj name="Microsoft クリップアート" r:id="rId18" imgW="4152900" imgH="3652838" progId="">
                  <p:embed/>
                  <p:pic>
                    <p:nvPicPr>
                      <p:cNvPr id="0" name="Picture 14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803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59138" y="1641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9" name="Microsoft クリップアート" r:id="rId19" imgW="4152900" imgH="3652838" progId="">
                  <p:embed/>
                </p:oleObj>
              </mc:Choice>
              <mc:Fallback>
                <p:oleObj name="Microsoft クリップアート" r:id="rId19" imgW="4152900" imgH="3652838" progId="">
                  <p:embed/>
                  <p:pic>
                    <p:nvPicPr>
                      <p:cNvPr id="0" name="Picture 149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641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83138" y="2251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0" name="Microsoft クリップアート" r:id="rId20" imgW="4152900" imgH="3652838" progId="">
                  <p:embed/>
                </p:oleObj>
              </mc:Choice>
              <mc:Fallback>
                <p:oleObj name="Microsoft クリップアート" r:id="rId20" imgW="4152900" imgH="3652838" progId="">
                  <p:embed/>
                  <p:pic>
                    <p:nvPicPr>
                      <p:cNvPr id="0" name="Picture 15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251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54938" y="3851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1" name="Microsoft クリップアート" r:id="rId21" imgW="4152900" imgH="3652838" progId="">
                  <p:embed/>
                </p:oleObj>
              </mc:Choice>
              <mc:Fallback>
                <p:oleObj name="Microsoft クリップアート" r:id="rId21" imgW="4152900" imgH="3652838" progId="">
                  <p:embed/>
                  <p:pic>
                    <p:nvPicPr>
                      <p:cNvPr id="0" name="Picture 15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3851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69138" y="5832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2" name="Microsoft クリップアート" r:id="rId22" imgW="4152900" imgH="3652838" progId="">
                  <p:embed/>
                </p:oleObj>
              </mc:Choice>
              <mc:Fallback>
                <p:oleObj name="Microsoft クリップアート" r:id="rId22" imgW="4152900" imgH="3652838" progId="">
                  <p:embed/>
                  <p:pic>
                    <p:nvPicPr>
                      <p:cNvPr id="0" name="Picture 15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5832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>
            <a:hlinkClick r:id="" action="ppaction://ole?verb=0"/>
          </p:cNvPr>
          <p:cNvGraphicFramePr>
            <a:graphicFrameLocks/>
          </p:cNvGraphicFramePr>
          <p:nvPr/>
        </p:nvGraphicFramePr>
        <p:xfrm>
          <a:off x="8059738" y="727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3" name="Microsoft クリップアート" r:id="rId23" imgW="4152900" imgH="3652838" progId="">
                  <p:embed/>
                </p:oleObj>
              </mc:Choice>
              <mc:Fallback>
                <p:oleObj name="Microsoft クリップアート" r:id="rId23" imgW="4152900" imgH="3652838" progId="">
                  <p:embed/>
                  <p:pic>
                    <p:nvPicPr>
                      <p:cNvPr id="0" name="Picture 15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738" y="727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1593850" y="5492750"/>
            <a:ext cx="6985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1822450" y="4108450"/>
            <a:ext cx="69850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1530350" y="4349750"/>
            <a:ext cx="74930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V="1">
            <a:off x="2749550" y="2203450"/>
            <a:ext cx="673100" cy="275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H="1">
            <a:off x="1289050" y="2063750"/>
            <a:ext cx="19939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1301750" y="1212850"/>
            <a:ext cx="9017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V="1">
            <a:off x="1377950" y="1060450"/>
            <a:ext cx="6616700" cy="100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 flipV="1">
            <a:off x="2825750" y="4184650"/>
            <a:ext cx="49403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H="1" flipV="1">
            <a:off x="5099050" y="2736850"/>
            <a:ext cx="2146300" cy="328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2189163" y="5541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２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1427163" y="47037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４</a:t>
            </a: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2341563" y="4170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４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3332163" y="33321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２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2341563" y="2112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１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4627563" y="1122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１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1274763" y="11223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３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5008563" y="4932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２</a:t>
            </a: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5999163" y="34845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３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798763" y="50085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A</a:t>
            </a: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741363" y="5694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B</a:t>
            </a: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1122363" y="3408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C</a:t>
            </a: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3636963" y="20367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D</a:t>
            </a: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817563" y="23415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E</a:t>
            </a: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2798763" y="8175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F</a:t>
            </a: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5389563" y="2265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G</a:t>
            </a: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7904163" y="1122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H</a:t>
            </a: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7675563" y="42465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I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7218363" y="5541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J</a:t>
            </a: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3255963" y="436563"/>
            <a:ext cx="55276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原ネットワーク（輸送必要台数）</a:t>
            </a: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2951163" y="5084763"/>
            <a:ext cx="8032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デポ</a:t>
            </a:r>
          </a:p>
        </p:txBody>
      </p:sp>
      <p:sp>
        <p:nvSpPr>
          <p:cNvPr id="51" name="スライド番号プレースホルダ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00200" y="5576888"/>
          <a:ext cx="1295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9" name="Microsoft クリップアート" r:id="rId3" imgW="7034213" imgH="2111375" progId="">
                  <p:embed/>
                </p:oleObj>
              </mc:Choice>
              <mc:Fallback>
                <p:oleObj name="Microsoft クリップアート" r:id="rId3" imgW="7034213" imgH="2111375" progId="">
                  <p:embed/>
                  <p:pic>
                    <p:nvPicPr>
                      <p:cNvPr id="0" name="Picture 1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576888"/>
                        <a:ext cx="1295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" y="4738688"/>
          <a:ext cx="1295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0" name="Microsoft クリップアート" r:id="rId5" imgW="7034213" imgH="2111375" progId="">
                  <p:embed/>
                </p:oleObj>
              </mc:Choice>
              <mc:Fallback>
                <p:oleObj name="Microsoft クリップアート" r:id="rId5" imgW="7034213" imgH="2111375" progId="">
                  <p:embed/>
                  <p:pic>
                    <p:nvPicPr>
                      <p:cNvPr id="0" name="Picture 1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38688"/>
                        <a:ext cx="1295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51038" y="4205288"/>
          <a:ext cx="1249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1" name="Microsoft クリップアート" r:id="rId6" imgW="7034213" imgH="2111375" progId="">
                  <p:embed/>
                </p:oleObj>
              </mc:Choice>
              <mc:Fallback>
                <p:oleObj name="Microsoft クリップアート" r:id="rId6" imgW="7034213" imgH="2111375" progId="">
                  <p:embed/>
                  <p:pic>
                    <p:nvPicPr>
                      <p:cNvPr id="0" name="Picture 1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205288"/>
                        <a:ext cx="12493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5638" y="11572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2" name="Microsoft クリップアート" r:id="rId7" imgW="7034213" imgH="2111375" progId="">
                  <p:embed/>
                </p:oleObj>
              </mc:Choice>
              <mc:Fallback>
                <p:oleObj name="Microsoft クリップアート" r:id="rId7" imgW="7034213" imgH="2111375" progId="">
                  <p:embed/>
                  <p:pic>
                    <p:nvPicPr>
                      <p:cNvPr id="0" name="Picture 1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1572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2438" y="21478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3" name="Microsoft クリップアート" r:id="rId8" imgW="7034213" imgH="2111375" progId="">
                  <p:embed/>
                </p:oleObj>
              </mc:Choice>
              <mc:Fallback>
                <p:oleObj name="Microsoft クリップアート" r:id="rId8" imgW="7034213" imgH="2111375" progId="">
                  <p:embed/>
                  <p:pic>
                    <p:nvPicPr>
                      <p:cNvPr id="0" name="Picture 13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21478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13038" y="33670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4" name="Microsoft クリップアート" r:id="rId9" imgW="7034213" imgH="2111375" progId="">
                  <p:embed/>
                </p:oleObj>
              </mc:Choice>
              <mc:Fallback>
                <p:oleObj name="Microsoft クリップアート" r:id="rId9" imgW="7034213" imgH="2111375" progId="">
                  <p:embed/>
                  <p:pic>
                    <p:nvPicPr>
                      <p:cNvPr id="0" name="Picture 14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3670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32238" y="11572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5" name="Microsoft クリップアート" r:id="rId10" imgW="7034213" imgH="2111375" progId="">
                  <p:embed/>
                </p:oleObj>
              </mc:Choice>
              <mc:Fallback>
                <p:oleObj name="Microsoft クリップアート" r:id="rId10" imgW="7034213" imgH="2111375" progId="">
                  <p:embed/>
                  <p:pic>
                    <p:nvPicPr>
                      <p:cNvPr id="0" name="Picture 1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11572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13238" y="49672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6" name="Microsoft クリップアート" r:id="rId11" imgW="7034213" imgH="2111375" progId="">
                  <p:embed/>
                </p:oleObj>
              </mc:Choice>
              <mc:Fallback>
                <p:oleObj name="Microsoft クリップアート" r:id="rId11" imgW="7034213" imgH="2111375" progId="">
                  <p:embed/>
                  <p:pic>
                    <p:nvPicPr>
                      <p:cNvPr id="0" name="Picture 14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49672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03838" y="3519488"/>
          <a:ext cx="15001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7" name="Microsoft クリップアート" r:id="rId12" imgW="7034213" imgH="2111375" progId="">
                  <p:embed/>
                </p:oleObj>
              </mc:Choice>
              <mc:Fallback>
                <p:oleObj name="Microsoft クリップアート" r:id="rId12" imgW="7034213" imgH="2111375" progId="">
                  <p:embed/>
                  <p:pic>
                    <p:nvPicPr>
                      <p:cNvPr id="0" name="Picture 14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3519488"/>
                        <a:ext cx="15001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01738" y="3775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8" name="Microsoft クリップアート" r:id="rId13" imgW="4152900" imgH="3652838" progId="">
                  <p:embed/>
                </p:oleObj>
              </mc:Choice>
              <mc:Fallback>
                <p:oleObj name="Microsoft クリップアート" r:id="rId13" imgW="4152900" imgH="3652838" progId="">
                  <p:embed/>
                  <p:pic>
                    <p:nvPicPr>
                      <p:cNvPr id="0" name="Picture 14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775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68538" y="4994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9" name="Microsoft クリップアート" r:id="rId15" imgW="4152900" imgH="3652838" progId="">
                  <p:embed/>
                </p:oleObj>
              </mc:Choice>
              <mc:Fallback>
                <p:oleObj name="Microsoft クリップアート" r:id="rId15" imgW="4152900" imgH="3652838" progId="">
                  <p:embed/>
                  <p:pic>
                    <p:nvPicPr>
                      <p:cNvPr id="0" name="Picture 14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94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49338" y="5680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0" name="Microsoft クリップアート" r:id="rId16" imgW="4152900" imgH="3652838" progId="">
                  <p:embed/>
                </p:oleObj>
              </mc:Choice>
              <mc:Fallback>
                <p:oleObj name="Microsoft クリップアート" r:id="rId16" imgW="4152900" imgH="3652838" progId="">
                  <p:embed/>
                  <p:pic>
                    <p:nvPicPr>
                      <p:cNvPr id="0" name="Picture 14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5680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4538" y="1870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1" name="Microsoft クリップアート" r:id="rId17" imgW="4152900" imgH="3652838" progId="">
                  <p:embed/>
                </p:oleObj>
              </mc:Choice>
              <mc:Fallback>
                <p:oleObj name="Microsoft クリップアート" r:id="rId17" imgW="4152900" imgH="3652838" progId="">
                  <p:embed/>
                  <p:pic>
                    <p:nvPicPr>
                      <p:cNvPr id="0" name="Picture 14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1870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92338" y="803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2" name="Microsoft クリップアート" r:id="rId18" imgW="4152900" imgH="3652838" progId="">
                  <p:embed/>
                </p:oleObj>
              </mc:Choice>
              <mc:Fallback>
                <p:oleObj name="Microsoft クリップアート" r:id="rId18" imgW="4152900" imgH="3652838" progId="">
                  <p:embed/>
                  <p:pic>
                    <p:nvPicPr>
                      <p:cNvPr id="0" name="Picture 14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803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59138" y="1641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3" name="Microsoft クリップアート" r:id="rId19" imgW="4152900" imgH="3652838" progId="">
                  <p:embed/>
                </p:oleObj>
              </mc:Choice>
              <mc:Fallback>
                <p:oleObj name="Microsoft クリップアート" r:id="rId19" imgW="4152900" imgH="3652838" progId="">
                  <p:embed/>
                  <p:pic>
                    <p:nvPicPr>
                      <p:cNvPr id="0" name="Picture 149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641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83138" y="2251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4" name="Microsoft クリップアート" r:id="rId20" imgW="4152900" imgH="3652838" progId="">
                  <p:embed/>
                </p:oleObj>
              </mc:Choice>
              <mc:Fallback>
                <p:oleObj name="Microsoft クリップアート" r:id="rId20" imgW="4152900" imgH="3652838" progId="">
                  <p:embed/>
                  <p:pic>
                    <p:nvPicPr>
                      <p:cNvPr id="0" name="Picture 15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251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54938" y="3851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5" name="Microsoft クリップアート" r:id="rId21" imgW="4152900" imgH="3652838" progId="">
                  <p:embed/>
                </p:oleObj>
              </mc:Choice>
              <mc:Fallback>
                <p:oleObj name="Microsoft クリップアート" r:id="rId21" imgW="4152900" imgH="3652838" progId="">
                  <p:embed/>
                  <p:pic>
                    <p:nvPicPr>
                      <p:cNvPr id="0" name="Picture 15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3851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69138" y="5832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6" name="Microsoft クリップアート" r:id="rId22" imgW="4152900" imgH="3652838" progId="">
                  <p:embed/>
                </p:oleObj>
              </mc:Choice>
              <mc:Fallback>
                <p:oleObj name="Microsoft クリップアート" r:id="rId22" imgW="4152900" imgH="3652838" progId="">
                  <p:embed/>
                  <p:pic>
                    <p:nvPicPr>
                      <p:cNvPr id="0" name="Picture 15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5832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20">
            <a:hlinkClick r:id="" action="ppaction://ole?verb=0"/>
          </p:cNvPr>
          <p:cNvGraphicFramePr>
            <a:graphicFrameLocks/>
          </p:cNvGraphicFramePr>
          <p:nvPr/>
        </p:nvGraphicFramePr>
        <p:xfrm>
          <a:off x="8059738" y="727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7" name="Microsoft クリップアート" r:id="rId23" imgW="4152900" imgH="3652838" progId="">
                  <p:embed/>
                </p:oleObj>
              </mc:Choice>
              <mc:Fallback>
                <p:oleObj name="Microsoft クリップアート" r:id="rId23" imgW="4152900" imgH="3652838" progId="">
                  <p:embed/>
                  <p:pic>
                    <p:nvPicPr>
                      <p:cNvPr id="0" name="Picture 15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738" y="727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1593850" y="5492750"/>
            <a:ext cx="6985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 flipV="1">
            <a:off x="1822450" y="4108450"/>
            <a:ext cx="69850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1530350" y="4349750"/>
            <a:ext cx="74930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V="1">
            <a:off x="2749550" y="2203450"/>
            <a:ext cx="673100" cy="275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H="1">
            <a:off x="1289050" y="2063750"/>
            <a:ext cx="19939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1301750" y="1212850"/>
            <a:ext cx="9017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V="1">
            <a:off x="1377950" y="1060450"/>
            <a:ext cx="6616700" cy="100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V="1">
            <a:off x="2825750" y="4184650"/>
            <a:ext cx="49403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 flipV="1">
            <a:off x="5099050" y="2736850"/>
            <a:ext cx="2146300" cy="328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2189163" y="5541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２</a:t>
            </a: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1427163" y="47037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４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2341563" y="4170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４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3332163" y="33321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２</a:t>
            </a:r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2341563" y="2112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１</a:t>
            </a: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4627563" y="1122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１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1274763" y="11223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３</a:t>
            </a: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5008563" y="4932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２</a:t>
            </a: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5999163" y="34845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３</a:t>
            </a:r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2798763" y="50085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A</a:t>
            </a:r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741363" y="5694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B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1122363" y="3408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C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3636963" y="20367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D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817563" y="23415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E</a:t>
            </a: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2798763" y="8175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F</a:t>
            </a: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5389563" y="2265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G</a:t>
            </a:r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7904163" y="1122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H</a:t>
            </a:r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7675563" y="42465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I</a:t>
            </a:r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7218363" y="5541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J</a:t>
            </a:r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2951163" y="5237163"/>
            <a:ext cx="8032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＋２</a:t>
            </a: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588963" y="59991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-2</a:t>
            </a: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503363" y="32559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3865563" y="21129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+3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436563" y="22653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+3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3103563" y="5889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-3</a:t>
            </a: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8208963" y="12747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8056563" y="4398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-2</a:t>
            </a:r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7675563" y="54657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+3</a:t>
            </a:r>
          </a:p>
        </p:txBody>
      </p:sp>
      <p:sp>
        <p:nvSpPr>
          <p:cNvPr id="5178" name="Rectangle 58"/>
          <p:cNvSpPr>
            <a:spLocks noChangeArrowheads="1"/>
          </p:cNvSpPr>
          <p:nvPr/>
        </p:nvSpPr>
        <p:spPr bwMode="auto">
          <a:xfrm>
            <a:off x="5694363" y="21891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-3</a:t>
            </a: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4094163" y="512763"/>
            <a:ext cx="46132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入力</a:t>
            </a:r>
            <a:r>
              <a:rPr lang="en-US" altLang="ja-JP"/>
              <a:t>-</a:t>
            </a:r>
            <a:r>
              <a:rPr lang="ja-JP" altLang="en-US"/>
              <a:t>出力（次数）を計算</a:t>
            </a:r>
          </a:p>
        </p:txBody>
      </p:sp>
      <p:sp>
        <p:nvSpPr>
          <p:cNvPr id="60" name="スライド番号プレースホルダ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68438" y="1108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3" name="Microsoft クリップアート" r:id="rId3" imgW="4152900" imgH="3652838" progId="">
                  <p:embed/>
                </p:oleObj>
              </mc:Choice>
              <mc:Fallback>
                <p:oleObj name="Microsoft クリップアート" r:id="rId3" imgW="4152900" imgH="3652838" progId="">
                  <p:embed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1108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087938" y="1184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4" name="Microsoft クリップアート" r:id="rId5" imgW="4152900" imgH="3652838" progId="">
                  <p:embed/>
                </p:oleObj>
              </mc:Choice>
              <mc:Fallback>
                <p:oleObj name="Microsoft クリップアート" r:id="rId5" imgW="4152900" imgH="3652838" progId="">
                  <p:embed/>
                  <p:pic>
                    <p:nvPicPr>
                      <p:cNvPr id="0" name="Picture 6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1184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087938" y="28606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5" name="Microsoft クリップアート" r:id="rId6" imgW="4152900" imgH="3652838" progId="">
                  <p:embed/>
                </p:oleObj>
              </mc:Choice>
              <mc:Fallback>
                <p:oleObj name="Microsoft クリップアート" r:id="rId6" imgW="4152900" imgH="3652838" progId="">
                  <p:embed/>
                  <p:pic>
                    <p:nvPicPr>
                      <p:cNvPr id="0" name="Picture 6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8606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049838" y="2022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6" name="Microsoft クリップアート" r:id="rId7" imgW="4152900" imgH="3652838" progId="">
                  <p:embed/>
                </p:oleObj>
              </mc:Choice>
              <mc:Fallback>
                <p:oleObj name="Microsoft クリップアート" r:id="rId7" imgW="4152900" imgH="3652838" progId="">
                  <p:embed/>
                  <p:pic>
                    <p:nvPicPr>
                      <p:cNvPr id="0" name="Picture 6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838" y="2022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30338" y="3165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7" name="Microsoft クリップアート" r:id="rId8" imgW="4152900" imgH="3652838" progId="">
                  <p:embed/>
                </p:oleObj>
              </mc:Choice>
              <mc:Fallback>
                <p:oleObj name="Microsoft クリップアート" r:id="rId8" imgW="4152900" imgH="3652838" progId="">
                  <p:embed/>
                  <p:pic>
                    <p:nvPicPr>
                      <p:cNvPr id="0" name="Picture 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3165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732463" y="8937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A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969963" y="9699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B</a:t>
            </a:r>
          </a:p>
        </p:txBody>
      </p:sp>
      <p:graphicFrame>
        <p:nvGraphicFramePr>
          <p:cNvPr id="6153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68438" y="20986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8" name="Microsoft クリップアート" r:id="rId9" imgW="4152900" imgH="3652838" progId="">
                  <p:embed/>
                </p:oleObj>
              </mc:Choice>
              <mc:Fallback>
                <p:oleObj name="Microsoft クリップアート" r:id="rId9" imgW="4152900" imgH="3652838" progId="">
                  <p:embed/>
                  <p:pic>
                    <p:nvPicPr>
                      <p:cNvPr id="0" name="Picture 7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20986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68438" y="4232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9" name="Microsoft クリップアート" r:id="rId10" imgW="4152900" imgH="3652838" progId="">
                  <p:embed/>
                </p:oleObj>
              </mc:Choice>
              <mc:Fallback>
                <p:oleObj name="Microsoft クリップアート" r:id="rId10" imgW="4152900" imgH="3652838" progId="">
                  <p:embed/>
                  <p:pic>
                    <p:nvPicPr>
                      <p:cNvPr id="0" name="Picture 7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4232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69963" y="13509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732463" y="13509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770563" y="1884363"/>
            <a:ext cx="498475" cy="847725"/>
            <a:chOff x="3635" y="1187"/>
            <a:chExt cx="314" cy="534"/>
          </a:xfrm>
        </p:grpSpPr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3635" y="1187"/>
              <a:ext cx="21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ja-JP"/>
                <a:t>D</a:t>
              </a: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3635" y="1427"/>
              <a:ext cx="314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ja-JP"/>
                <a:t>3</a:t>
              </a:r>
            </a:p>
          </p:txBody>
        </p:sp>
      </p:grp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732463" y="2722563"/>
            <a:ext cx="4984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E</a:t>
            </a:r>
          </a:p>
          <a:p>
            <a:r>
              <a:rPr lang="en-US" altLang="ja-JP"/>
              <a:t>3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969963" y="1960563"/>
            <a:ext cx="4984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F</a:t>
            </a:r>
          </a:p>
          <a:p>
            <a:r>
              <a:rPr lang="en-US" altLang="ja-JP"/>
              <a:t>3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008063" y="3027363"/>
            <a:ext cx="4984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G</a:t>
            </a:r>
          </a:p>
          <a:p>
            <a:r>
              <a:rPr lang="en-US" altLang="ja-JP"/>
              <a:t>3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969963" y="4094163"/>
            <a:ext cx="3460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H</a:t>
            </a:r>
          </a:p>
          <a:p>
            <a:r>
              <a:rPr lang="en-US" altLang="ja-JP"/>
              <a:t>1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969963" y="5084763"/>
            <a:ext cx="3460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I</a:t>
            </a:r>
          </a:p>
          <a:p>
            <a:r>
              <a:rPr lang="en-US" altLang="ja-JP"/>
              <a:t>2</a:t>
            </a:r>
          </a:p>
        </p:txBody>
      </p:sp>
      <p:graphicFrame>
        <p:nvGraphicFramePr>
          <p:cNvPr id="6165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68438" y="52228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0" name="Microsoft クリップアート" r:id="rId11" imgW="4152900" imgH="3652838" progId="">
                  <p:embed/>
                </p:oleObj>
              </mc:Choice>
              <mc:Fallback>
                <p:oleObj name="Microsoft クリップアート" r:id="rId11" imgW="4152900" imgH="3652838" progId="">
                  <p:embed/>
                  <p:pic>
                    <p:nvPicPr>
                      <p:cNvPr id="0" name="Picture 7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52228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5770563" y="3713163"/>
            <a:ext cx="4984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J</a:t>
            </a:r>
          </a:p>
          <a:p>
            <a:r>
              <a:rPr lang="en-US" altLang="ja-JP"/>
              <a:t>3</a:t>
            </a:r>
          </a:p>
        </p:txBody>
      </p:sp>
      <p:graphicFrame>
        <p:nvGraphicFramePr>
          <p:cNvPr id="6167" name="Object 2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26038" y="3851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1" name="Microsoft クリップアート" r:id="rId12" imgW="4152900" imgH="3652838" progId="">
                  <p:embed/>
                </p:oleObj>
              </mc:Choice>
              <mc:Fallback>
                <p:oleObj name="Microsoft クリップアート" r:id="rId12" imgW="4152900" imgH="3652838" progId="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3851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2063750" y="1301750"/>
            <a:ext cx="29591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255963" y="8937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063750" y="2286000"/>
            <a:ext cx="295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179763" y="1884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3</a:t>
            </a: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V="1">
            <a:off x="1987550" y="3194050"/>
            <a:ext cx="31115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3255963" y="2874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3</a:t>
            </a: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2063750" y="4108450"/>
            <a:ext cx="30353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2063750" y="4337050"/>
            <a:ext cx="3035300" cy="115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3179763" y="39417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3255963" y="50085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932363" y="5313363"/>
            <a:ext cx="326050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 sz="2000" dirty="0"/>
              <a:t>輸送問題</a:t>
            </a:r>
          </a:p>
          <a:p>
            <a:r>
              <a:rPr lang="ja-JP" altLang="en-US" sz="2000" dirty="0"/>
              <a:t>（最小費用流</a:t>
            </a:r>
            <a:r>
              <a:rPr lang="ja-JP" altLang="en-US" sz="2000" dirty="0" smtClean="0"/>
              <a:t>問題の特殊形）</a:t>
            </a:r>
            <a:endParaRPr lang="ja-JP" altLang="en-US" sz="2000" dirty="0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703763" y="512763"/>
            <a:ext cx="2632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入力超過点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893763" y="512763"/>
            <a:ext cx="24796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出力超過点</a:t>
            </a:r>
          </a:p>
        </p:txBody>
      </p:sp>
      <p:sp>
        <p:nvSpPr>
          <p:cNvPr id="37" name="スライド番号プレースホル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55</a:t>
            </a:fld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6116638" y="1371600"/>
            <a:ext cx="399578" cy="3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8224" y="1363663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流出量関数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demand)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01738" y="3775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28" name="Microsoft クリップアート" r:id="rId3" imgW="4152900" imgH="3652838" progId="">
                  <p:embed/>
                </p:oleObj>
              </mc:Choice>
              <mc:Fallback>
                <p:oleObj name="Microsoft クリップアート" r:id="rId3" imgW="4152900" imgH="3652838" progId="">
                  <p:embed/>
                  <p:pic>
                    <p:nvPicPr>
                      <p:cNvPr id="0" name="Picture 7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775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68538" y="4994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29" name="Microsoft クリップアート" r:id="rId5" imgW="4152900" imgH="3652838" progId="">
                  <p:embed/>
                </p:oleObj>
              </mc:Choice>
              <mc:Fallback>
                <p:oleObj name="Microsoft クリップアート" r:id="rId5" imgW="4152900" imgH="3652838" progId="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94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49338" y="5680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0" name="Microsoft クリップアート" r:id="rId6" imgW="4152900" imgH="3652838" progId="">
                  <p:embed/>
                </p:oleObj>
              </mc:Choice>
              <mc:Fallback>
                <p:oleObj name="Microsoft クリップアート" r:id="rId6" imgW="4152900" imgH="3652838" progId="">
                  <p:embed/>
                  <p:pic>
                    <p:nvPicPr>
                      <p:cNvPr id="0" name="Picture 7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5680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4538" y="1870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1" name="Microsoft クリップアート" r:id="rId7" imgW="4152900" imgH="3652838" progId="">
                  <p:embed/>
                </p:oleObj>
              </mc:Choice>
              <mc:Fallback>
                <p:oleObj name="Microsoft クリップアート" r:id="rId7" imgW="4152900" imgH="3652838" progId="">
                  <p:embed/>
                  <p:pic>
                    <p:nvPicPr>
                      <p:cNvPr id="0" name="Picture 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1870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92338" y="803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2" name="Microsoft クリップアート" r:id="rId8" imgW="4152900" imgH="3652838" progId="">
                  <p:embed/>
                </p:oleObj>
              </mc:Choice>
              <mc:Fallback>
                <p:oleObj name="Microsoft クリップアート" r:id="rId8" imgW="4152900" imgH="3652838" progId="">
                  <p:embed/>
                  <p:pic>
                    <p:nvPicPr>
                      <p:cNvPr id="0" name="Picture 7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803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59138" y="1641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3" name="Microsoft クリップアート" r:id="rId9" imgW="4152900" imgH="3652838" progId="">
                  <p:embed/>
                </p:oleObj>
              </mc:Choice>
              <mc:Fallback>
                <p:oleObj name="Microsoft クリップアート" r:id="rId9" imgW="4152900" imgH="3652838" progId="">
                  <p:embed/>
                  <p:pic>
                    <p:nvPicPr>
                      <p:cNvPr id="0" name="Picture 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641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83138" y="2251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4" name="Microsoft クリップアート" r:id="rId10" imgW="4152900" imgH="3652838" progId="">
                  <p:embed/>
                </p:oleObj>
              </mc:Choice>
              <mc:Fallback>
                <p:oleObj name="Microsoft クリップアート" r:id="rId10" imgW="4152900" imgH="3652838" progId="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251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54938" y="3851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5" name="Microsoft クリップアート" r:id="rId11" imgW="4152900" imgH="3652838" progId="">
                  <p:embed/>
                </p:oleObj>
              </mc:Choice>
              <mc:Fallback>
                <p:oleObj name="Microsoft クリップアート" r:id="rId11" imgW="4152900" imgH="3652838" progId="">
                  <p:embed/>
                  <p:pic>
                    <p:nvPicPr>
                      <p:cNvPr id="0" name="Picture 7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3851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69138" y="5832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6" name="Microsoft クリップアート" r:id="rId12" imgW="4152900" imgH="3652838" progId="">
                  <p:embed/>
                </p:oleObj>
              </mc:Choice>
              <mc:Fallback>
                <p:oleObj name="Microsoft クリップアート" r:id="rId12" imgW="4152900" imgH="3652838" progId="">
                  <p:embed/>
                  <p:pic>
                    <p:nvPicPr>
                      <p:cNvPr id="0" name="Picture 8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5832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8059738" y="727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7" name="Microsoft クリップアート" r:id="rId13" imgW="4152900" imgH="3652838" progId="">
                  <p:embed/>
                </p:oleObj>
              </mc:Choice>
              <mc:Fallback>
                <p:oleObj name="Microsoft クリップアート" r:id="rId13" imgW="4152900" imgH="3652838" progId="">
                  <p:embed/>
                  <p:pic>
                    <p:nvPicPr>
                      <p:cNvPr id="0" name="Picture 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738" y="727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1593850" y="5492750"/>
            <a:ext cx="6985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1822450" y="4108450"/>
            <a:ext cx="69850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530350" y="4349750"/>
            <a:ext cx="74930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2749550" y="2203450"/>
            <a:ext cx="673100" cy="275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1289050" y="2063750"/>
            <a:ext cx="19939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1301750" y="1212850"/>
            <a:ext cx="9017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1377950" y="1060450"/>
            <a:ext cx="6616700" cy="100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2825750" y="4184650"/>
            <a:ext cx="49403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 flipV="1">
            <a:off x="5099050" y="2736850"/>
            <a:ext cx="2146300" cy="328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2189163" y="5541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 dirty="0"/>
              <a:t>２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1427163" y="47037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４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341563" y="4170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４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3332163" y="33321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２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341563" y="2112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１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4627563" y="1122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１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1274763" y="11223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３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08563" y="4932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２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5999163" y="348456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３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798763" y="50085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A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741363" y="5694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B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1122363" y="3408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C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636963" y="20367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D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817563" y="23415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E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2798763" y="8175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F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5389563" y="2265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G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7904163" y="1122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H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7675563" y="42465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I</a:t>
            </a: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7218363" y="55419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J</a:t>
            </a: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781300" y="1333500"/>
            <a:ext cx="4572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2951163" y="11223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3</a:t>
            </a: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H="1" flipV="1">
            <a:off x="1270000" y="2336800"/>
            <a:ext cx="3556000" cy="355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3713163" y="2570163"/>
            <a:ext cx="49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3</a:t>
            </a: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V="1">
            <a:off x="1625600" y="5537200"/>
            <a:ext cx="939800" cy="508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1884363" y="58467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H="1">
            <a:off x="7518400" y="4368800"/>
            <a:ext cx="431800" cy="1397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7446963" y="47037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 flipH="1">
            <a:off x="7213600" y="1244600"/>
            <a:ext cx="1041400" cy="452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>
            <a:off x="7523163" y="2646363"/>
            <a:ext cx="346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>
            <a:off x="4246563" y="512763"/>
            <a:ext cx="320440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 dirty="0"/>
              <a:t>最短空輸送の</a:t>
            </a:r>
            <a:r>
              <a:rPr lang="ja-JP" altLang="en-US" dirty="0" smtClean="0"/>
              <a:t>追加</a:t>
            </a:r>
            <a:r>
              <a:rPr lang="en-US" altLang="ja-JP" dirty="0" smtClean="0"/>
              <a:t>-&gt;Euler</a:t>
            </a:r>
            <a:r>
              <a:rPr lang="ja-JP" altLang="en-US" dirty="0" smtClean="0"/>
              <a:t>閉路</a:t>
            </a:r>
            <a:endParaRPr lang="ja-JP" altLang="en-US" dirty="0"/>
          </a:p>
        </p:txBody>
      </p:sp>
      <p:sp>
        <p:nvSpPr>
          <p:cNvPr id="51" name="スライド番号プレースホルダ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8338" y="32416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3" name="Microsoft クリップアート" r:id="rId3" imgW="4152900" imgH="3652838" progId="">
                  <p:embed/>
                </p:oleObj>
              </mc:Choice>
              <mc:Fallback>
                <p:oleObj name="Microsoft クリップアート" r:id="rId3" imgW="4152900" imgH="3652838" progId="">
                  <p:embed/>
                  <p:pic>
                    <p:nvPicPr>
                      <p:cNvPr id="0" name="Picture 7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32416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35138" y="44608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4" name="Microsoft クリップアート" r:id="rId5" imgW="4152900" imgH="3652838" progId="">
                  <p:embed/>
                </p:oleObj>
              </mc:Choice>
              <mc:Fallback>
                <p:oleObj name="Microsoft クリップアート" r:id="rId5" imgW="4152900" imgH="3652838" progId="">
                  <p:embed/>
                  <p:pic>
                    <p:nvPicPr>
                      <p:cNvPr id="0" name="Picture 8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44608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49338" y="5697538"/>
          <a:ext cx="5619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5" name="Microsoft クリップアート" r:id="rId6" imgW="4152900" imgH="3652838" progId="">
                  <p:embed/>
                </p:oleObj>
              </mc:Choice>
              <mc:Fallback>
                <p:oleObj name="Microsoft クリップアート" r:id="rId6" imgW="4152900" imgH="3652838" progId="">
                  <p:embed/>
                  <p:pic>
                    <p:nvPicPr>
                      <p:cNvPr id="0" name="Picture 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5697538"/>
                        <a:ext cx="56197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4538" y="1870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6" name="Microsoft クリップアート" r:id="rId7" imgW="4152900" imgH="3652838" progId="">
                  <p:embed/>
                </p:oleObj>
              </mc:Choice>
              <mc:Fallback>
                <p:oleObj name="Microsoft クリップアート" r:id="rId7" imgW="4152900" imgH="3652838" progId="">
                  <p:embed/>
                  <p:pic>
                    <p:nvPicPr>
                      <p:cNvPr id="0" name="Picture 8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1870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83138" y="2251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7" name="Microsoft クリップアート" r:id="rId8" imgW="4152900" imgH="3652838" progId="">
                  <p:embed/>
                </p:oleObj>
              </mc:Choice>
              <mc:Fallback>
                <p:oleObj name="Microsoft クリップアート" r:id="rId8" imgW="4152900" imgH="3652838" progId="">
                  <p:embed/>
                  <p:pic>
                    <p:nvPicPr>
                      <p:cNvPr id="0" name="Picture 8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251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69138" y="5832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8" name="Microsoft クリップアート" r:id="rId9" imgW="4152900" imgH="3652838" progId="">
                  <p:embed/>
                </p:oleObj>
              </mc:Choice>
              <mc:Fallback>
                <p:oleObj name="Microsoft クリップアート" r:id="rId9" imgW="4152900" imgH="3652838" progId="">
                  <p:embed/>
                  <p:pic>
                    <p:nvPicPr>
                      <p:cNvPr id="0" name="Picture 8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5832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8059738" y="727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9" name="Microsoft クリップアート" r:id="rId10" imgW="4152900" imgH="3652838" progId="">
                  <p:embed/>
                </p:oleObj>
              </mc:Choice>
              <mc:Fallback>
                <p:oleObj name="Microsoft クリップアート" r:id="rId10" imgW="4152900" imgH="3652838" progId="">
                  <p:embed/>
                  <p:pic>
                    <p:nvPicPr>
                      <p:cNvPr id="0" name="Picture 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738" y="727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1593850" y="5500688"/>
            <a:ext cx="69850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 flipV="1">
            <a:off x="1212850" y="3651250"/>
            <a:ext cx="77470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996950" y="3816350"/>
            <a:ext cx="74930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1377950" y="1060450"/>
            <a:ext cx="6616700" cy="100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5099050" y="2736850"/>
            <a:ext cx="2146300" cy="328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1547664" y="5157192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ja-JP" altLang="en-US" dirty="0"/>
              <a:t>２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900113" y="41767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４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814513" y="36433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４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347913" y="21193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１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4633913" y="11287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１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271713" y="44815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A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747713" y="5716588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altLang="ja-JP"/>
              <a:t>B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595313" y="28813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C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823913" y="2347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E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395913" y="22717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G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7910513" y="11287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H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7224713" y="55483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J</a:t>
            </a: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 flipV="1">
            <a:off x="1270000" y="2336800"/>
            <a:ext cx="3556000" cy="355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1625600" y="5553075"/>
            <a:ext cx="939800" cy="4921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890713" y="5868988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7213600" y="1244600"/>
            <a:ext cx="1041400" cy="452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7529513" y="26527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4252913" y="519113"/>
            <a:ext cx="2771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巡回路への分割</a:t>
            </a:r>
            <a:r>
              <a:rPr lang="en-US" altLang="ja-JP"/>
              <a:t>(1)</a:t>
            </a:r>
          </a:p>
        </p:txBody>
      </p:sp>
      <p:graphicFrame>
        <p:nvGraphicFramePr>
          <p:cNvPr id="8224" name="Object 3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68538" y="5164138"/>
          <a:ext cx="5619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0" name="Microsoft クリップアート" r:id="rId11" imgW="4152900" imgH="3652838" progId="">
                  <p:embed/>
                </p:oleObj>
              </mc:Choice>
              <mc:Fallback>
                <p:oleObj name="Microsoft クリップアート" r:id="rId11" imgW="4152900" imgH="3652838" progId="">
                  <p:embed/>
                  <p:pic>
                    <p:nvPicPr>
                      <p:cNvPr id="0" name="Picture 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164138"/>
                        <a:ext cx="56197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2652713" y="5640388"/>
            <a:ext cx="4699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altLang="ja-JP"/>
              <a:t>A</a:t>
            </a:r>
          </a:p>
        </p:txBody>
      </p:sp>
      <p:graphicFrame>
        <p:nvGraphicFramePr>
          <p:cNvPr id="8226" name="Object 34">
            <a:hlinkClick r:id="" action="ppaction://ole?verb=0"/>
          </p:cNvPr>
          <p:cNvGraphicFramePr>
            <a:graphicFrameLocks/>
          </p:cNvGraphicFramePr>
          <p:nvPr/>
        </p:nvGraphicFramePr>
        <p:xfrm>
          <a:off x="896938" y="13366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1" name="Microsoft クリップアート" r:id="rId12" imgW="4152900" imgH="3652838" progId="">
                  <p:embed/>
                </p:oleObj>
              </mc:Choice>
              <mc:Fallback>
                <p:oleObj name="Microsoft クリップアート" r:id="rId12" imgW="4152900" imgH="3652838" progId="">
                  <p:embed/>
                  <p:pic>
                    <p:nvPicPr>
                      <p:cNvPr id="0" name="Picture 8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3366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7" name="Object 3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44738" y="2698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2" name="Microsoft クリップアート" r:id="rId13" imgW="4152900" imgH="3652838" progId="">
                  <p:embed/>
                </p:oleObj>
              </mc:Choice>
              <mc:Fallback>
                <p:oleObj name="Microsoft クリップアート" r:id="rId13" imgW="4152900" imgH="3652838" progId="">
                  <p:embed/>
                  <p:pic>
                    <p:nvPicPr>
                      <p:cNvPr id="0" name="Picture 8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2698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8" name="Object 3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11538" y="1108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3" name="Microsoft クリップアート" r:id="rId14" imgW="4152900" imgH="3652838" progId="">
                  <p:embed/>
                </p:oleObj>
              </mc:Choice>
              <mc:Fallback>
                <p:oleObj name="Microsoft クリップアート" r:id="rId14" imgW="4152900" imgH="3652838" progId="">
                  <p:embed/>
                  <p:pic>
                    <p:nvPicPr>
                      <p:cNvPr id="0" name="Picture 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1108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9" name="Line 37"/>
          <p:cNvSpPr>
            <a:spLocks noChangeShapeType="1"/>
          </p:cNvSpPr>
          <p:nvPr/>
        </p:nvSpPr>
        <p:spPr bwMode="auto">
          <a:xfrm flipH="1">
            <a:off x="1441450" y="1530350"/>
            <a:ext cx="19939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1454150" y="679450"/>
            <a:ext cx="9017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2500313" y="15859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１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1662113" y="5953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3795713" y="15097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D</a:t>
            </a: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2805113" y="47863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E</a:t>
            </a: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2957513" y="2905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F</a:t>
            </a:r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2933700" y="800100"/>
            <a:ext cx="4572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3109913" y="5953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4538" y="1870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3" name="Microsoft クリップアート" r:id="rId3" imgW="4152900" imgH="3652838" progId="">
                  <p:embed/>
                </p:oleObj>
              </mc:Choice>
              <mc:Fallback>
                <p:oleObj name="Microsoft クリップアート" r:id="rId3" imgW="4152900" imgH="3652838" progId="">
                  <p:embed/>
                  <p:pic>
                    <p:nvPicPr>
                      <p:cNvPr id="0" name="Picture 5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1870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92338" y="803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4" name="Microsoft クリップアート" r:id="rId5" imgW="4152900" imgH="3652838" progId="">
                  <p:embed/>
                </p:oleObj>
              </mc:Choice>
              <mc:Fallback>
                <p:oleObj name="Microsoft クリップアート" r:id="rId5" imgW="4152900" imgH="3652838" progId="">
                  <p:embed/>
                  <p:pic>
                    <p:nvPicPr>
                      <p:cNvPr id="0" name="Picture 5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803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59138" y="1641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5" name="Microsoft クリップアート" r:id="rId6" imgW="4152900" imgH="3652838" progId="">
                  <p:embed/>
                </p:oleObj>
              </mc:Choice>
              <mc:Fallback>
                <p:oleObj name="Microsoft クリップアート" r:id="rId6" imgW="4152900" imgH="3652838" progId="">
                  <p:embed/>
                  <p:pic>
                    <p:nvPicPr>
                      <p:cNvPr id="0" name="Picture 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641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83138" y="22510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6" name="Microsoft クリップアート" r:id="rId7" imgW="4152900" imgH="3652838" progId="">
                  <p:embed/>
                </p:oleObj>
              </mc:Choice>
              <mc:Fallback>
                <p:oleObj name="Microsoft クリップアート" r:id="rId7" imgW="4152900" imgH="3652838" progId="">
                  <p:embed/>
                  <p:pic>
                    <p:nvPicPr>
                      <p:cNvPr id="0" name="Picture 5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2510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54938" y="38512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7" name="Microsoft クリップアート" r:id="rId8" imgW="4152900" imgH="3652838" progId="">
                  <p:embed/>
                </p:oleObj>
              </mc:Choice>
              <mc:Fallback>
                <p:oleObj name="Microsoft クリップアート" r:id="rId8" imgW="4152900" imgH="3652838" progId="">
                  <p:embed/>
                  <p:pic>
                    <p:nvPicPr>
                      <p:cNvPr id="0" name="Picture 5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38512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69138" y="58324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8" name="Microsoft クリップアート" r:id="rId9" imgW="4152900" imgH="3652838" progId="">
                  <p:embed/>
                </p:oleObj>
              </mc:Choice>
              <mc:Fallback>
                <p:oleObj name="Microsoft クリップアート" r:id="rId9" imgW="4152900" imgH="3652838" progId="">
                  <p:embed/>
                  <p:pic>
                    <p:nvPicPr>
                      <p:cNvPr id="0" name="Picture 5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58324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130550" y="2203450"/>
            <a:ext cx="292100" cy="260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1301750" y="1212850"/>
            <a:ext cx="9017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3359150" y="4184650"/>
            <a:ext cx="440690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 flipV="1">
            <a:off x="5099050" y="2736850"/>
            <a:ext cx="2146300" cy="328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338513" y="33385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281113" y="11287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014913" y="49387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0055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643313" y="2043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D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23913" y="2347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E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805113" y="823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F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395913" y="22717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G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7681913" y="4252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I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7224713" y="55483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J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2781300" y="1333500"/>
            <a:ext cx="4572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957513" y="11287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H="1" flipV="1">
            <a:off x="1270000" y="2336800"/>
            <a:ext cx="3556000" cy="355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719513" y="25765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H="1">
            <a:off x="7518400" y="4368800"/>
            <a:ext cx="431800" cy="1397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453313" y="4710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4252913" y="519113"/>
            <a:ext cx="2771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ja-JP" altLang="en-US"/>
              <a:t>巡回路への分割</a:t>
            </a:r>
            <a:r>
              <a:rPr lang="en-US" altLang="ja-JP"/>
              <a:t>(2)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2805113" y="5335588"/>
            <a:ext cx="4699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altLang="ja-JP"/>
              <a:t>A</a:t>
            </a:r>
          </a:p>
        </p:txBody>
      </p:sp>
      <p:graphicFrame>
        <p:nvGraphicFramePr>
          <p:cNvPr id="9246" name="Object 3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01938" y="4765675"/>
          <a:ext cx="561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9" name="Microsoft クリップアート" r:id="rId10" imgW="4152900" imgH="3652838" progId="">
                  <p:embed/>
                </p:oleObj>
              </mc:Choice>
              <mc:Fallback>
                <p:oleObj name="Microsoft クリップアート" r:id="rId10" imgW="4152900" imgH="3652838" progId="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4765675"/>
                        <a:ext cx="5619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事例 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57603" cy="53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79512" y="1196752"/>
            <a:ext cx="324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可視化ツールとしての</a:t>
            </a:r>
            <a:r>
              <a:rPr kumimoji="1" lang="en-US" altLang="ja-JP" dirty="0" err="1" smtClean="0"/>
              <a:t>NetworkX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6021288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災害発生時からの経過時間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187624" y="6453336"/>
            <a:ext cx="770485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07504" y="5229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災害地点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26369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病院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9888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避難所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328" y="69269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赤：重病者</a:t>
            </a:r>
            <a:endParaRPr kumimoji="1" lang="en-US" altLang="ja-JP" dirty="0" smtClean="0"/>
          </a:p>
          <a:p>
            <a:r>
              <a:rPr lang="ja-JP" altLang="en-US" dirty="0" smtClean="0"/>
              <a:t>黄：軽傷者</a:t>
            </a:r>
            <a:endParaRPr lang="en-US" altLang="ja-JP" dirty="0" smtClean="0"/>
          </a:p>
          <a:p>
            <a:r>
              <a:rPr kumimoji="1" lang="ja-JP" altLang="en-US" dirty="0" smtClean="0"/>
              <a:t>青：健常者</a:t>
            </a:r>
            <a:endParaRPr kumimoji="1"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noFill/>
          <a:ln/>
        </p:spPr>
        <p:txBody>
          <a:bodyPr>
            <a:normAutofit/>
          </a:bodyPr>
          <a:lstStyle/>
          <a:p>
            <a:r>
              <a:rPr lang="ja-JP" altLang="en-US" dirty="0" smtClean="0"/>
              <a:t>接続・隣接関係</a:t>
            </a:r>
            <a:endParaRPr lang="en-US" altLang="ja-JP" dirty="0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1547664" y="2276872"/>
            <a:ext cx="1284287" cy="1235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954564" y="2276872"/>
            <a:ext cx="1284287" cy="1235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2866876" y="2942035"/>
            <a:ext cx="310515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19139" y="2465785"/>
            <a:ext cx="589905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6000" dirty="0" smtClean="0"/>
              <a:t>u</a:t>
            </a:r>
            <a:endParaRPr lang="en-US" altLang="ja-JP" sz="6000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308576" y="2530872"/>
            <a:ext cx="533800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6000" dirty="0" smtClean="0"/>
              <a:t>v</a:t>
            </a:r>
            <a:endParaRPr lang="en-US" altLang="ja-JP" sz="6000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946353" y="3673103"/>
            <a:ext cx="177452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400" dirty="0"/>
              <a:t>頭（</a:t>
            </a:r>
            <a:r>
              <a:rPr lang="en-US" altLang="ja-JP" sz="2400" dirty="0"/>
              <a:t>head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もしくは終点</a:t>
            </a:r>
            <a:endParaRPr lang="en-US" altLang="ja-JP" sz="2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697881" y="3745111"/>
            <a:ext cx="177452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400" dirty="0"/>
              <a:t>尾</a:t>
            </a:r>
            <a:r>
              <a:rPr lang="en-US" altLang="ja-JP" sz="2400" dirty="0"/>
              <a:t>(tail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もしくは始点</a:t>
            </a:r>
            <a:endParaRPr lang="en-US" altLang="ja-JP" sz="2400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39552" y="5013176"/>
            <a:ext cx="67345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400" dirty="0" smtClean="0"/>
              <a:t>枝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u,v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は点 </a:t>
            </a:r>
            <a:r>
              <a:rPr lang="en-US" altLang="ja-JP" sz="2400" dirty="0" smtClean="0"/>
              <a:t>u </a:t>
            </a:r>
            <a:r>
              <a:rPr lang="ja-JP" altLang="en-US" sz="2400" dirty="0" smtClean="0"/>
              <a:t>（または </a:t>
            </a:r>
            <a:r>
              <a:rPr lang="en-US" altLang="ja-JP" sz="2400" dirty="0" smtClean="0"/>
              <a:t>v</a:t>
            </a:r>
            <a:r>
              <a:rPr lang="ja-JP" altLang="en-US" sz="2400" dirty="0" smtClean="0"/>
              <a:t>）</a:t>
            </a:r>
            <a:r>
              <a:rPr lang="ja-JP" altLang="en-US" sz="2400" dirty="0"/>
              <a:t>に接続 </a:t>
            </a:r>
            <a:r>
              <a:rPr lang="en-US" altLang="ja-JP" sz="2400" dirty="0"/>
              <a:t>(</a:t>
            </a:r>
            <a:r>
              <a:rPr lang="en-US" altLang="ja-JP" sz="2400" dirty="0">
                <a:solidFill>
                  <a:srgbClr val="FF0000"/>
                </a:solidFill>
              </a:rPr>
              <a:t>incident</a:t>
            </a:r>
            <a:r>
              <a:rPr lang="en-US" altLang="ja-JP" sz="2400" dirty="0"/>
              <a:t>)</a:t>
            </a:r>
            <a:r>
              <a:rPr lang="ja-JP" altLang="en-US" sz="2400" dirty="0"/>
              <a:t>している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11230" y="5525939"/>
            <a:ext cx="5016117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ja-JP" altLang="en-US" sz="2400" dirty="0" smtClean="0"/>
              <a:t>点 </a:t>
            </a:r>
            <a:r>
              <a:rPr lang="en-US" altLang="ja-JP" sz="2400" dirty="0" smtClean="0"/>
              <a:t>u </a:t>
            </a:r>
            <a:r>
              <a:rPr lang="ja-JP" altLang="en-US" sz="2400" dirty="0" smtClean="0"/>
              <a:t>と点 </a:t>
            </a:r>
            <a:r>
              <a:rPr lang="en-US" altLang="ja-JP" sz="2400" dirty="0" smtClean="0"/>
              <a:t>v </a:t>
            </a:r>
            <a:r>
              <a:rPr lang="ja-JP" altLang="en-US" sz="2400" dirty="0" smtClean="0"/>
              <a:t>は</a:t>
            </a:r>
            <a:r>
              <a:rPr lang="ja-JP" altLang="en-US" sz="2400" dirty="0"/>
              <a:t>隣接</a:t>
            </a:r>
            <a:r>
              <a:rPr lang="en-US" altLang="ja-JP" sz="2400" dirty="0"/>
              <a:t>(</a:t>
            </a:r>
            <a:r>
              <a:rPr lang="en-US" altLang="ja-JP" sz="2400" dirty="0" smtClean="0">
                <a:solidFill>
                  <a:srgbClr val="FF0000"/>
                </a:solidFill>
              </a:rPr>
              <a:t>adjacent</a:t>
            </a:r>
            <a:r>
              <a:rPr lang="en-US" altLang="ja-JP" sz="2400" dirty="0" smtClean="0"/>
              <a:t>)</a:t>
            </a:r>
            <a:r>
              <a:rPr lang="ja-JP" altLang="en-US" sz="2400" dirty="0"/>
              <a:t>して</a:t>
            </a:r>
            <a:r>
              <a:rPr lang="ja-JP" altLang="en-US" sz="2400" dirty="0" smtClean="0"/>
              <a:t>いる</a:t>
            </a:r>
            <a:endParaRPr lang="en-US" altLang="ja-JP" sz="2400" dirty="0" smtClean="0"/>
          </a:p>
          <a:p>
            <a:r>
              <a:rPr lang="ja-JP" altLang="en-US" sz="2400" dirty="0" smtClean="0"/>
              <a:t>点 </a:t>
            </a:r>
            <a:r>
              <a:rPr lang="en-US" altLang="ja-JP" sz="2400" dirty="0" smtClean="0"/>
              <a:t>v </a:t>
            </a:r>
            <a:r>
              <a:rPr lang="ja-JP" altLang="en-US" sz="2400" dirty="0" smtClean="0"/>
              <a:t>は点</a:t>
            </a:r>
            <a:r>
              <a:rPr lang="en-US" altLang="ja-JP" sz="2400" dirty="0" smtClean="0"/>
              <a:t> u </a:t>
            </a:r>
            <a:r>
              <a:rPr lang="ja-JP" altLang="en-US" sz="2400" dirty="0" smtClean="0"/>
              <a:t>の後続点</a:t>
            </a:r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0000"/>
                </a:solidFill>
              </a:rPr>
              <a:t>successor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点 </a:t>
            </a:r>
            <a:r>
              <a:rPr lang="en-US" altLang="ja-JP" sz="2400" dirty="0" smtClean="0"/>
              <a:t>u </a:t>
            </a:r>
            <a:r>
              <a:rPr lang="ja-JP" altLang="en-US" sz="2400" dirty="0" smtClean="0"/>
              <a:t>は点 </a:t>
            </a:r>
            <a:r>
              <a:rPr lang="en-US" altLang="ja-JP" sz="2400" dirty="0" smtClean="0"/>
              <a:t>v</a:t>
            </a:r>
            <a:r>
              <a:rPr lang="ja-JP" altLang="en-US" sz="2400" dirty="0" smtClean="0"/>
              <a:t> の先行点</a:t>
            </a:r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0000"/>
                </a:solidFill>
              </a:rPr>
              <a:t>predecessor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Questions, Comments, Suggestions?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  <p:pic>
        <p:nvPicPr>
          <p:cNvPr id="165892" name="Picture 4" descr="http://www.programmableweb.com/wp-content/ishot-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3"/>
            <a:ext cx="6048672" cy="56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グラフ生成 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43018" y="1615733"/>
            <a:ext cx="8567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err="1" smtClean="0"/>
              <a:t>NetworkX</a:t>
            </a:r>
            <a:r>
              <a:rPr lang="ja-JP" altLang="en-US" sz="3600" dirty="0" smtClean="0"/>
              <a:t>のモジュールを読み込む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en-US" altLang="ja-JP" sz="3600" dirty="0" smtClean="0"/>
              <a:t>import </a:t>
            </a:r>
            <a:r>
              <a:rPr lang="en-US" altLang="ja-JP" sz="3600" dirty="0" err="1" smtClean="0"/>
              <a:t>networkx</a:t>
            </a:r>
            <a:r>
              <a:rPr lang="en-US" altLang="ja-JP" sz="3600" dirty="0" smtClean="0"/>
              <a:t> 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グラフクラス </a:t>
            </a:r>
            <a:r>
              <a:rPr lang="en-US" altLang="ja-JP" sz="3600" dirty="0" smtClean="0"/>
              <a:t>Graph </a:t>
            </a:r>
            <a:r>
              <a:rPr lang="ja-JP" altLang="en-US" sz="3600" dirty="0" smtClean="0"/>
              <a:t>のインスタンス </a:t>
            </a:r>
            <a:r>
              <a:rPr lang="en-US" altLang="ja-JP" sz="3600" dirty="0" smtClean="0"/>
              <a:t>G </a:t>
            </a:r>
            <a:r>
              <a:rPr lang="ja-JP" altLang="en-US" sz="3600" dirty="0" smtClean="0"/>
              <a:t>を生成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en-US" altLang="ja-JP" sz="3600" dirty="0" smtClean="0"/>
              <a:t>G= </a:t>
            </a:r>
            <a:r>
              <a:rPr lang="en-US" altLang="ja-JP" sz="3600" dirty="0" err="1" smtClean="0"/>
              <a:t>networkx.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Graph</a:t>
            </a:r>
            <a:r>
              <a:rPr lang="en-US" altLang="ja-JP" sz="3600" dirty="0" smtClean="0"/>
              <a:t>()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661248"/>
            <a:ext cx="2628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004048" y="4941168"/>
            <a:ext cx="3699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Graph(  ) </a:t>
            </a:r>
            <a:r>
              <a:rPr lang="ja-JP" altLang="en-US" sz="3200" dirty="0" smtClean="0"/>
              <a:t> </a:t>
            </a:r>
            <a:r>
              <a:rPr kumimoji="1" lang="ja-JP" altLang="en-US" sz="3200" dirty="0" smtClean="0"/>
              <a:t>無向グラフ</a:t>
            </a:r>
            <a:endParaRPr kumimoji="1" lang="ja-JP" altLang="en-US" sz="32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9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グラフ生成 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23528" y="1225689"/>
            <a:ext cx="8567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err="1" smtClean="0"/>
              <a:t>NetworkX</a:t>
            </a:r>
            <a:r>
              <a:rPr lang="ja-JP" altLang="en-US" sz="3600" dirty="0" smtClean="0"/>
              <a:t>のモジュールを</a:t>
            </a:r>
            <a:r>
              <a:rPr lang="en-US" altLang="ja-JP" sz="3600" dirty="0" err="1" smtClean="0"/>
              <a:t>nx</a:t>
            </a:r>
            <a:r>
              <a:rPr lang="ja-JP" altLang="en-US" sz="3600" dirty="0" smtClean="0"/>
              <a:t>という名前をつけて読み込む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en-US" altLang="ja-JP" sz="3600" dirty="0" smtClean="0"/>
              <a:t>import </a:t>
            </a:r>
            <a:r>
              <a:rPr lang="en-US" altLang="ja-JP" sz="3600" dirty="0" err="1" smtClean="0"/>
              <a:t>networkx</a:t>
            </a:r>
            <a:r>
              <a:rPr lang="en-US" altLang="ja-JP" sz="3600" dirty="0" smtClean="0"/>
              <a:t> as </a:t>
            </a:r>
            <a:r>
              <a:rPr lang="en-US" altLang="ja-JP" sz="3600" dirty="0" err="1" smtClean="0"/>
              <a:t>nx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グラフクラス </a:t>
            </a:r>
            <a:r>
              <a:rPr lang="en-US" altLang="ja-JP" sz="3600" dirty="0" smtClean="0"/>
              <a:t>Graph </a:t>
            </a:r>
            <a:r>
              <a:rPr lang="ja-JP" altLang="en-US" sz="3600" dirty="0" smtClean="0"/>
              <a:t>のインスタンス</a:t>
            </a:r>
            <a:r>
              <a:rPr lang="en-US" altLang="ja-JP" sz="3600" dirty="0" smtClean="0"/>
              <a:t>G </a:t>
            </a:r>
            <a:r>
              <a:rPr lang="ja-JP" altLang="en-US" sz="3600" dirty="0" smtClean="0"/>
              <a:t>を生成</a:t>
            </a:r>
            <a:endParaRPr lang="en-US" altLang="ja-JP" sz="3600" dirty="0" smtClean="0"/>
          </a:p>
          <a:p>
            <a:r>
              <a:rPr lang="en-US" altLang="ja-JP" sz="3600" dirty="0" smtClean="0"/>
              <a:t>G = </a:t>
            </a:r>
            <a:r>
              <a:rPr lang="en-US" altLang="ja-JP" sz="3600" dirty="0" err="1" smtClean="0"/>
              <a:t>nx.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Graph</a:t>
            </a:r>
            <a:r>
              <a:rPr lang="en-US" altLang="ja-JP" sz="3600" dirty="0" smtClean="0"/>
              <a:t>()</a:t>
            </a:r>
          </a:p>
          <a:p>
            <a:endParaRPr lang="en-US" altLang="ja-JP" sz="3600" dirty="0" smtClean="0"/>
          </a:p>
          <a:p>
            <a:r>
              <a:rPr lang="ja-JP" altLang="en-US" sz="3600" dirty="0"/>
              <a:t>有</a:t>
            </a:r>
            <a:r>
              <a:rPr lang="ja-JP" altLang="en-US" sz="3600" dirty="0" smtClean="0"/>
              <a:t>向グラフも同様</a:t>
            </a:r>
            <a:endParaRPr lang="en-US" altLang="ja-JP" sz="3600" dirty="0" smtClean="0"/>
          </a:p>
          <a:p>
            <a:r>
              <a:rPr lang="en-US" altLang="ja-JP" sz="3600" dirty="0"/>
              <a:t>G</a:t>
            </a:r>
            <a:r>
              <a:rPr lang="en-US" altLang="ja-JP" sz="3600" dirty="0" smtClean="0"/>
              <a:t> = </a:t>
            </a:r>
            <a:r>
              <a:rPr lang="en-US" altLang="ja-JP" sz="3600" dirty="0" err="1" smtClean="0"/>
              <a:t>nx.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DiGraph</a:t>
            </a:r>
            <a:r>
              <a:rPr lang="en-US" altLang="ja-JP" sz="3600" dirty="0" smtClean="0"/>
              <a:t>()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4048" y="5301208"/>
            <a:ext cx="4047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DiGraph</a:t>
            </a:r>
            <a:r>
              <a:rPr kumimoji="1" lang="en-US" altLang="ja-JP" sz="3200" dirty="0" smtClean="0"/>
              <a:t>(  ) </a:t>
            </a:r>
            <a:r>
              <a:rPr lang="ja-JP" altLang="en-US" sz="3200" dirty="0" smtClean="0"/>
              <a:t> 有向</a:t>
            </a:r>
            <a:r>
              <a:rPr kumimoji="1" lang="ja-JP" altLang="en-US" sz="3200" dirty="0" smtClean="0"/>
              <a:t>グラフ</a:t>
            </a:r>
            <a:endParaRPr kumimoji="1" lang="ja-JP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021288"/>
            <a:ext cx="2628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グラフ生成 </a:t>
            </a:r>
            <a:r>
              <a:rPr lang="en-US" altLang="ja-JP" dirty="0" smtClean="0"/>
              <a:t>(3)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23528" y="1225689"/>
            <a:ext cx="8567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err="1" smtClean="0"/>
              <a:t>NetworkX</a:t>
            </a:r>
            <a:r>
              <a:rPr lang="ja-JP" altLang="en-US" sz="3600" dirty="0" smtClean="0"/>
              <a:t>のモジュールをすべて読み込む</a:t>
            </a:r>
            <a:endParaRPr lang="en-US" altLang="ja-JP" sz="3600" dirty="0" smtClean="0"/>
          </a:p>
          <a:p>
            <a:r>
              <a:rPr lang="en-US" altLang="ja-JP" sz="3600" dirty="0" smtClean="0"/>
              <a:t>from  </a:t>
            </a:r>
            <a:r>
              <a:rPr lang="en-US" altLang="ja-JP" sz="3600" dirty="0" err="1" smtClean="0"/>
              <a:t>networkx</a:t>
            </a:r>
            <a:r>
              <a:rPr lang="en-US" altLang="ja-JP" sz="3600" dirty="0" smtClean="0"/>
              <a:t> import *</a:t>
            </a:r>
          </a:p>
          <a:p>
            <a:endParaRPr lang="en-US" altLang="ja-JP" sz="3600" dirty="0" smtClean="0"/>
          </a:p>
          <a:p>
            <a:r>
              <a:rPr lang="en-US" altLang="ja-JP" sz="3600" dirty="0" smtClean="0"/>
              <a:t>G = 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MultiGraph</a:t>
            </a:r>
            <a:r>
              <a:rPr lang="en-US" altLang="ja-JP" sz="3600" dirty="0" smtClean="0"/>
              <a:t>()</a:t>
            </a:r>
          </a:p>
          <a:p>
            <a:endParaRPr lang="en-US" altLang="ja-JP" sz="3600" dirty="0" smtClean="0"/>
          </a:p>
          <a:p>
            <a:r>
              <a:rPr lang="en-US" altLang="ja-JP" sz="3600" dirty="0" smtClean="0"/>
              <a:t>G = 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MultiDiGraph</a:t>
            </a:r>
            <a:r>
              <a:rPr lang="en-US" altLang="ja-JP" sz="3600" dirty="0" smtClean="0"/>
              <a:t>()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4869160"/>
            <a:ext cx="5762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MultiDiGraph</a:t>
            </a:r>
            <a:r>
              <a:rPr kumimoji="1" lang="en-US" altLang="ja-JP" sz="3200" dirty="0" smtClean="0"/>
              <a:t>(  ) </a:t>
            </a:r>
            <a:r>
              <a:rPr kumimoji="1" lang="ja-JP" altLang="en-US" sz="3200" dirty="0" smtClean="0"/>
              <a:t>多重</a:t>
            </a:r>
            <a:r>
              <a:rPr lang="ja-JP" altLang="en-US" sz="3200" dirty="0" smtClean="0"/>
              <a:t>有向</a:t>
            </a:r>
            <a:r>
              <a:rPr kumimoji="1" lang="ja-JP" altLang="en-US" sz="3200" dirty="0" smtClean="0"/>
              <a:t>グラフ</a:t>
            </a:r>
            <a:endParaRPr kumimoji="1" lang="ja-JP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589240"/>
            <a:ext cx="287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2921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822094" y="2564904"/>
            <a:ext cx="532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MultiGraph</a:t>
            </a:r>
            <a:r>
              <a:rPr kumimoji="1" lang="en-US" altLang="ja-JP" sz="3200" dirty="0" smtClean="0"/>
              <a:t>(  ) </a:t>
            </a:r>
            <a:r>
              <a:rPr kumimoji="1" lang="ja-JP" altLang="en-US" sz="3200" dirty="0" smtClean="0"/>
              <a:t>多重</a:t>
            </a:r>
            <a:r>
              <a:rPr lang="ja-JP" altLang="en-US" sz="3200" dirty="0" smtClean="0"/>
              <a:t>無向</a:t>
            </a:r>
            <a:r>
              <a:rPr kumimoji="1" lang="ja-JP" altLang="en-US" sz="3200" dirty="0" smtClean="0"/>
              <a:t>グラフ</a:t>
            </a:r>
            <a:endParaRPr kumimoji="1" lang="ja-JP" altLang="en-US" sz="32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677A-0910-4787-9297-491515B293C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3150</Words>
  <Application>Microsoft Office PowerPoint</Application>
  <PresentationFormat>画面に合わせる (4:3)</PresentationFormat>
  <Paragraphs>770</Paragraphs>
  <Slides>60</Slides>
  <Notes>24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60</vt:i4>
      </vt:variant>
    </vt:vector>
  </HeadingPairs>
  <TitlesOfParts>
    <vt:vector size="68" baseType="lpstr">
      <vt:lpstr>ＭＳ Ｐゴシック</vt:lpstr>
      <vt:lpstr>Arial</vt:lpstr>
      <vt:lpstr>Calibri</vt:lpstr>
      <vt:lpstr>Office ​​テーマ</vt:lpstr>
      <vt:lpstr>CorelDRAW</vt:lpstr>
      <vt:lpstr>Equation</vt:lpstr>
      <vt:lpstr>数式</vt:lpstr>
      <vt:lpstr>Microsoft クリップアート</vt:lpstr>
      <vt:lpstr>NetworkXによるネットワーク分析</vt:lpstr>
      <vt:lpstr>NetworkXとは</vt:lpstr>
      <vt:lpstr>無向グラフ(undirected graph, graph)　 G＝（V,E）</vt:lpstr>
      <vt:lpstr>有向グラフ (directed graph，digraph)　 G=（V，E）</vt:lpstr>
      <vt:lpstr>ネットワーク (network)</vt:lpstr>
      <vt:lpstr>接続・隣接関係</vt:lpstr>
      <vt:lpstr>グラフ生成 (1)</vt:lpstr>
      <vt:lpstr>グラフ生成 (2)</vt:lpstr>
      <vt:lpstr>グラフ生成 (3)</vt:lpstr>
      <vt:lpstr>点の追加</vt:lpstr>
      <vt:lpstr>枝の追加 (1)</vt:lpstr>
      <vt:lpstr>枝の追加 (2)</vt:lpstr>
      <vt:lpstr>点・枝の削除</vt:lpstr>
      <vt:lpstr>点・枝の情報 (1)</vt:lpstr>
      <vt:lpstr>点・枝の情報 (2)</vt:lpstr>
      <vt:lpstr>点・枝の情報 (3)</vt:lpstr>
      <vt:lpstr>点・枝の情報 (4)</vt:lpstr>
      <vt:lpstr>グラフ描画 (1)</vt:lpstr>
      <vt:lpstr>グラフ描画 (2)</vt:lpstr>
      <vt:lpstr>ラベル，点の色・大きさ，枝の色・太さを変える</vt:lpstr>
      <vt:lpstr>座標を指定</vt:lpstr>
      <vt:lpstr>一部の点，枝を描画</vt:lpstr>
      <vt:lpstr>座標を求めるためのレイアウト関数</vt:lpstr>
      <vt:lpstr>レイアウトの例　(1)</vt:lpstr>
      <vt:lpstr>レイアウトの例　(2)</vt:lpstr>
      <vt:lpstr>アルゴリズム</vt:lpstr>
      <vt:lpstr>クリークと安定集合</vt:lpstr>
      <vt:lpstr>連結性</vt:lpstr>
      <vt:lpstr>2連結性</vt:lpstr>
      <vt:lpstr>点カットと枝カット</vt:lpstr>
      <vt:lpstr>閉路をもたないグラフ  (1)</vt:lpstr>
      <vt:lpstr>閉路をもたないグラフ  (2)</vt:lpstr>
      <vt:lpstr>Euler閉路</vt:lpstr>
      <vt:lpstr>マッチング</vt:lpstr>
      <vt:lpstr>最小木</vt:lpstr>
      <vt:lpstr>最短路 (1)</vt:lpstr>
      <vt:lpstr>最短路 (2)</vt:lpstr>
      <vt:lpstr>最短路 (3) パスの列挙</vt:lpstr>
      <vt:lpstr>最大流</vt:lpstr>
      <vt:lpstr>最大流問題（定義）</vt:lpstr>
      <vt:lpstr>フローとは？</vt:lpstr>
      <vt:lpstr>最大流/最小カット (1) </vt:lpstr>
      <vt:lpstr>最大流/最小カット (2) </vt:lpstr>
      <vt:lpstr>最小費用流</vt:lpstr>
      <vt:lpstr>最小費用流問題の特徴</vt:lpstr>
      <vt:lpstr>最小費用流問題（グラフ理論的定義）</vt:lpstr>
      <vt:lpstr>実行可能フローとは？</vt:lpstr>
      <vt:lpstr>最小費用流 (1) </vt:lpstr>
      <vt:lpstr>最小費用流 (2) </vt:lpstr>
      <vt:lpstr>グラフ探索 (1)</vt:lpstr>
      <vt:lpstr>グラフ探索 (2)</vt:lpstr>
      <vt:lpstr>事例 (1)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事例 (2)</vt:lpstr>
      <vt:lpstr>Questions, Comments, Suggestions?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jlo</dc:creator>
  <cp:lastModifiedBy>Mikio KUBO</cp:lastModifiedBy>
  <cp:revision>126</cp:revision>
  <cp:lastPrinted>2015-07-07T03:33:09Z</cp:lastPrinted>
  <dcterms:created xsi:type="dcterms:W3CDTF">2014-01-21T04:51:47Z</dcterms:created>
  <dcterms:modified xsi:type="dcterms:W3CDTF">2015-07-16T22:56:06Z</dcterms:modified>
</cp:coreProperties>
</file>