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Default Extension="png" ContentType="image/png"/>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Default Extension="emf" ContentType="image/x-emf"/>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diagrams/quickStyle1.xml" ContentType="application/vnd.openxmlformats-officedocument.drawingml.diagramStyle+xml"/>
  <Override PartName="/ppt/notesSlides/notesSlide37.xml" ContentType="application/vnd.openxmlformats-officedocument.presentationml.notesSlide+xml"/>
  <Override PartName="/ppt/notesSlides/notesSlide55.xml" ContentType="application/vnd.openxmlformats-officedocument.presentationml.notes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71"/>
  </p:notesMasterIdLst>
  <p:handoutMasterIdLst>
    <p:handoutMasterId r:id="rId72"/>
  </p:handoutMasterIdLst>
  <p:sldIdLst>
    <p:sldId id="256" r:id="rId2"/>
    <p:sldId id="373" r:id="rId3"/>
    <p:sldId id="257" r:id="rId4"/>
    <p:sldId id="269" r:id="rId5"/>
    <p:sldId id="270" r:id="rId6"/>
    <p:sldId id="265" r:id="rId7"/>
    <p:sldId id="264" r:id="rId8"/>
    <p:sldId id="279" r:id="rId9"/>
    <p:sldId id="273" r:id="rId10"/>
    <p:sldId id="306" r:id="rId11"/>
    <p:sldId id="274" r:id="rId12"/>
    <p:sldId id="272" r:id="rId13"/>
    <p:sldId id="280" r:id="rId14"/>
    <p:sldId id="308" r:id="rId15"/>
    <p:sldId id="309" r:id="rId16"/>
    <p:sldId id="310" r:id="rId17"/>
    <p:sldId id="260" r:id="rId18"/>
    <p:sldId id="266" r:id="rId19"/>
    <p:sldId id="271" r:id="rId20"/>
    <p:sldId id="316" r:id="rId21"/>
    <p:sldId id="328" r:id="rId22"/>
    <p:sldId id="329" r:id="rId23"/>
    <p:sldId id="330" r:id="rId24"/>
    <p:sldId id="331" r:id="rId25"/>
    <p:sldId id="332" r:id="rId26"/>
    <p:sldId id="333" r:id="rId27"/>
    <p:sldId id="334" r:id="rId28"/>
    <p:sldId id="335" r:id="rId29"/>
    <p:sldId id="336" r:id="rId30"/>
    <p:sldId id="337" r:id="rId31"/>
    <p:sldId id="338" r:id="rId32"/>
    <p:sldId id="339" r:id="rId33"/>
    <p:sldId id="261" r:id="rId34"/>
    <p:sldId id="262" r:id="rId35"/>
    <p:sldId id="295" r:id="rId36"/>
    <p:sldId id="277" r:id="rId37"/>
    <p:sldId id="325" r:id="rId38"/>
    <p:sldId id="326" r:id="rId39"/>
    <p:sldId id="317" r:id="rId40"/>
    <p:sldId id="340" r:id="rId41"/>
    <p:sldId id="348" r:id="rId42"/>
    <p:sldId id="349" r:id="rId43"/>
    <p:sldId id="355" r:id="rId44"/>
    <p:sldId id="350" r:id="rId45"/>
    <p:sldId id="356" r:id="rId46"/>
    <p:sldId id="357" r:id="rId47"/>
    <p:sldId id="358" r:id="rId48"/>
    <p:sldId id="359" r:id="rId49"/>
    <p:sldId id="360" r:id="rId50"/>
    <p:sldId id="361" r:id="rId51"/>
    <p:sldId id="351" r:id="rId52"/>
    <p:sldId id="362" r:id="rId53"/>
    <p:sldId id="352" r:id="rId54"/>
    <p:sldId id="342" r:id="rId55"/>
    <p:sldId id="353" r:id="rId56"/>
    <p:sldId id="354" r:id="rId57"/>
    <p:sldId id="345" r:id="rId58"/>
    <p:sldId id="346" r:id="rId59"/>
    <p:sldId id="347" r:id="rId60"/>
    <p:sldId id="369" r:id="rId61"/>
    <p:sldId id="370" r:id="rId62"/>
    <p:sldId id="371" r:id="rId63"/>
    <p:sldId id="363" r:id="rId64"/>
    <p:sldId id="364" r:id="rId65"/>
    <p:sldId id="365" r:id="rId66"/>
    <p:sldId id="366" r:id="rId67"/>
    <p:sldId id="367" r:id="rId68"/>
    <p:sldId id="368" r:id="rId69"/>
    <p:sldId id="372" r:id="rId70"/>
  </p:sldIdLst>
  <p:sldSz cx="9144000" cy="6858000" type="screen4x3"/>
  <p:notesSz cx="6858000" cy="9144000"/>
  <p:defaultTextStyle>
    <a:defPPr>
      <a:defRPr lang="ja-JP"/>
    </a:defPPr>
    <a:lvl1pPr algn="l" rtl="0" fontAlgn="base">
      <a:spcBef>
        <a:spcPct val="0"/>
      </a:spcBef>
      <a:spcAft>
        <a:spcPct val="0"/>
      </a:spcAft>
      <a:defRPr kumimoji="1" sz="2400" kern="1200">
        <a:solidFill>
          <a:schemeClr val="tx1"/>
        </a:solidFill>
        <a:latin typeface="Times New Roman" charset="0"/>
        <a:ea typeface="ＭＳ Ｐゴシック" pitchFamily="50" charset="-128"/>
        <a:cs typeface="+mn-cs"/>
      </a:defRPr>
    </a:lvl1pPr>
    <a:lvl2pPr marL="457200" algn="l" rtl="0" fontAlgn="base">
      <a:spcBef>
        <a:spcPct val="0"/>
      </a:spcBef>
      <a:spcAft>
        <a:spcPct val="0"/>
      </a:spcAft>
      <a:defRPr kumimoji="1" sz="2400" kern="1200">
        <a:solidFill>
          <a:schemeClr val="tx1"/>
        </a:solidFill>
        <a:latin typeface="Times New Roman" charset="0"/>
        <a:ea typeface="ＭＳ Ｐゴシック" pitchFamily="50" charset="-128"/>
        <a:cs typeface="+mn-cs"/>
      </a:defRPr>
    </a:lvl2pPr>
    <a:lvl3pPr marL="914400" algn="l" rtl="0" fontAlgn="base">
      <a:spcBef>
        <a:spcPct val="0"/>
      </a:spcBef>
      <a:spcAft>
        <a:spcPct val="0"/>
      </a:spcAft>
      <a:defRPr kumimoji="1" sz="2400" kern="1200">
        <a:solidFill>
          <a:schemeClr val="tx1"/>
        </a:solidFill>
        <a:latin typeface="Times New Roman" charset="0"/>
        <a:ea typeface="ＭＳ Ｐゴシック" pitchFamily="50" charset="-128"/>
        <a:cs typeface="+mn-cs"/>
      </a:defRPr>
    </a:lvl3pPr>
    <a:lvl4pPr marL="1371600" algn="l" rtl="0" fontAlgn="base">
      <a:spcBef>
        <a:spcPct val="0"/>
      </a:spcBef>
      <a:spcAft>
        <a:spcPct val="0"/>
      </a:spcAft>
      <a:defRPr kumimoji="1" sz="2400" kern="1200">
        <a:solidFill>
          <a:schemeClr val="tx1"/>
        </a:solidFill>
        <a:latin typeface="Times New Roman" charset="0"/>
        <a:ea typeface="ＭＳ Ｐゴシック" pitchFamily="50" charset="-128"/>
        <a:cs typeface="+mn-cs"/>
      </a:defRPr>
    </a:lvl4pPr>
    <a:lvl5pPr marL="1828800" algn="l" rtl="0" fontAlgn="base">
      <a:spcBef>
        <a:spcPct val="0"/>
      </a:spcBef>
      <a:spcAft>
        <a:spcPct val="0"/>
      </a:spcAft>
      <a:defRPr kumimoji="1" sz="2400" kern="1200">
        <a:solidFill>
          <a:schemeClr val="tx1"/>
        </a:solidFill>
        <a:latin typeface="Times New Roman" charset="0"/>
        <a:ea typeface="ＭＳ Ｐゴシック" pitchFamily="50" charset="-128"/>
        <a:cs typeface="+mn-cs"/>
      </a:defRPr>
    </a:lvl5pPr>
    <a:lvl6pPr marL="2286000" algn="l" defTabSz="914400" rtl="0" eaLnBrk="1" latinLnBrk="0" hangingPunct="1">
      <a:defRPr kumimoji="1" sz="2400" kern="1200">
        <a:solidFill>
          <a:schemeClr val="tx1"/>
        </a:solidFill>
        <a:latin typeface="Times New Roman" charset="0"/>
        <a:ea typeface="ＭＳ Ｐゴシック" pitchFamily="50" charset="-128"/>
        <a:cs typeface="+mn-cs"/>
      </a:defRPr>
    </a:lvl6pPr>
    <a:lvl7pPr marL="2743200" algn="l" defTabSz="914400" rtl="0" eaLnBrk="1" latinLnBrk="0" hangingPunct="1">
      <a:defRPr kumimoji="1" sz="2400" kern="1200">
        <a:solidFill>
          <a:schemeClr val="tx1"/>
        </a:solidFill>
        <a:latin typeface="Times New Roman" charset="0"/>
        <a:ea typeface="ＭＳ Ｐゴシック" pitchFamily="50" charset="-128"/>
        <a:cs typeface="+mn-cs"/>
      </a:defRPr>
    </a:lvl7pPr>
    <a:lvl8pPr marL="3200400" algn="l" defTabSz="914400" rtl="0" eaLnBrk="1" latinLnBrk="0" hangingPunct="1">
      <a:defRPr kumimoji="1" sz="2400" kern="1200">
        <a:solidFill>
          <a:schemeClr val="tx1"/>
        </a:solidFill>
        <a:latin typeface="Times New Roman" charset="0"/>
        <a:ea typeface="ＭＳ Ｐゴシック" pitchFamily="50" charset="-128"/>
        <a:cs typeface="+mn-cs"/>
      </a:defRPr>
    </a:lvl8pPr>
    <a:lvl9pPr marL="3657600" algn="l" defTabSz="914400" rtl="0" eaLnBrk="1" latinLnBrk="0" hangingPunct="1">
      <a:defRPr kumimoji="1" sz="2400" kern="1200">
        <a:solidFill>
          <a:schemeClr val="tx1"/>
        </a:solidFill>
        <a:latin typeface="Times New Roman"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shift_jis"/>
  <p:clrMru>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051" autoAdjust="0"/>
    <p:restoredTop sz="90929"/>
  </p:normalViewPr>
  <p:slideViewPr>
    <p:cSldViewPr>
      <p:cViewPr varScale="1">
        <p:scale>
          <a:sx n="71" d="100"/>
          <a:sy n="71" d="100"/>
        </p:scale>
        <p:origin x="-115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1.xml.rels><?xml version="1.0" encoding="UTF-8" standalone="yes"?>
<Relationships xmlns="http://schemas.openxmlformats.org/package/2006/relationships"><Relationship Id="rId3" Type="http://schemas.openxmlformats.org/officeDocument/2006/relationships/slide" Target="../slides/slide40.xml"/><Relationship Id="rId2" Type="http://schemas.openxmlformats.org/officeDocument/2006/relationships/slide" Target="../slides/slide21.xml"/><Relationship Id="rId1" Type="http://schemas.openxmlformats.org/officeDocument/2006/relationships/slide" Target="../slides/slide3.xml"/><Relationship Id="rId5" Type="http://schemas.openxmlformats.org/officeDocument/2006/relationships/slide" Target="../slides/slide54.xml"/><Relationship Id="rId4" Type="http://schemas.openxmlformats.org/officeDocument/2006/relationships/slide" Target="../slides/slide4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F64456-1C16-4AD7-9EAB-1EEA9693481E}"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kumimoji="1" lang="ja-JP" altLang="en-US"/>
        </a:p>
      </dgm:t>
    </dgm:pt>
    <dgm:pt modelId="{BE6AD25A-0904-4DBB-9B2D-E97CCB322E8E}">
      <dgm:prSet/>
      <dgm:spPr/>
      <dgm:t>
        <a:bodyPr/>
        <a:lstStyle/>
        <a:p>
          <a:pPr rtl="0"/>
          <a:r>
            <a:rPr kumimoji="1" lang="ja-JP" dirty="0" smtClean="0">
              <a:hlinkClick xmlns:r="http://schemas.openxmlformats.org/officeDocument/2006/relationships" r:id="rId1" action="ppaction://hlinksldjump"/>
            </a:rPr>
            <a:t>哲学編</a:t>
          </a:r>
          <a:endParaRPr kumimoji="1" lang="en-US" dirty="0"/>
        </a:p>
      </dgm:t>
    </dgm:pt>
    <dgm:pt modelId="{5591B22E-2F09-4111-B171-C621233FC49A}" type="parTrans" cxnId="{4B007428-A725-49B3-9557-4C13B02A50E8}">
      <dgm:prSet/>
      <dgm:spPr/>
      <dgm:t>
        <a:bodyPr/>
        <a:lstStyle/>
        <a:p>
          <a:endParaRPr kumimoji="1" lang="ja-JP" altLang="en-US"/>
        </a:p>
      </dgm:t>
    </dgm:pt>
    <dgm:pt modelId="{8053E7C6-19C7-43AA-8DDE-4C8BA2B8EFCA}" type="sibTrans" cxnId="{4B007428-A725-49B3-9557-4C13B02A50E8}">
      <dgm:prSet/>
      <dgm:spPr/>
      <dgm:t>
        <a:bodyPr/>
        <a:lstStyle/>
        <a:p>
          <a:endParaRPr kumimoji="1" lang="ja-JP" altLang="en-US"/>
        </a:p>
      </dgm:t>
    </dgm:pt>
    <dgm:pt modelId="{BAC06B75-C36D-4F7E-AA00-2DA151F4D23B}">
      <dgm:prSet/>
      <dgm:spPr/>
      <dgm:t>
        <a:bodyPr/>
        <a:lstStyle/>
        <a:p>
          <a:pPr rtl="0"/>
          <a:r>
            <a:rPr kumimoji="1" lang="ja-JP" dirty="0" smtClean="0">
              <a:hlinkClick xmlns:r="http://schemas.openxmlformats.org/officeDocument/2006/relationships" r:id="rId1" action="ppaction://hlinksldjump"/>
            </a:rPr>
            <a:t>理論</a:t>
          </a:r>
          <a:r>
            <a:rPr kumimoji="1" lang="en-US" dirty="0" smtClean="0">
              <a:hlinkClick xmlns:r="http://schemas.openxmlformats.org/officeDocument/2006/relationships" r:id="rId1" action="ppaction://hlinksldjump"/>
            </a:rPr>
            <a:t>/</a:t>
          </a:r>
          <a:r>
            <a:rPr kumimoji="1" lang="ja-JP" dirty="0" smtClean="0">
              <a:hlinkClick xmlns:r="http://schemas.openxmlformats.org/officeDocument/2006/relationships" r:id="rId1" action="ppaction://hlinksldjump"/>
            </a:rPr>
            <a:t>応用</a:t>
          </a:r>
          <a:r>
            <a:rPr kumimoji="1" lang="en-US" dirty="0" smtClean="0">
              <a:hlinkClick xmlns:r="http://schemas.openxmlformats.org/officeDocument/2006/relationships" r:id="rId1" action="ppaction://hlinksldjump"/>
            </a:rPr>
            <a:t>/</a:t>
          </a:r>
          <a:r>
            <a:rPr kumimoji="1" lang="ja-JP" dirty="0" smtClean="0">
              <a:hlinkClick xmlns:r="http://schemas.openxmlformats.org/officeDocument/2006/relationships" r:id="rId1" action="ppaction://hlinksldjump"/>
            </a:rPr>
            <a:t>実務の橋渡し</a:t>
          </a:r>
          <a:endParaRPr kumimoji="1" lang="en-US" dirty="0"/>
        </a:p>
      </dgm:t>
    </dgm:pt>
    <dgm:pt modelId="{D7099ACC-EEDF-4B90-BBE6-567A400389D9}" type="parTrans" cxnId="{58055CEF-6E6D-4C65-9AF8-E4C524A36B30}">
      <dgm:prSet/>
      <dgm:spPr/>
      <dgm:t>
        <a:bodyPr/>
        <a:lstStyle/>
        <a:p>
          <a:endParaRPr kumimoji="1" lang="ja-JP" altLang="en-US"/>
        </a:p>
      </dgm:t>
    </dgm:pt>
    <dgm:pt modelId="{7E37F36C-2CC8-43E7-8F26-3C7BACE19009}" type="sibTrans" cxnId="{58055CEF-6E6D-4C65-9AF8-E4C524A36B30}">
      <dgm:prSet/>
      <dgm:spPr/>
      <dgm:t>
        <a:bodyPr/>
        <a:lstStyle/>
        <a:p>
          <a:endParaRPr kumimoji="1" lang="ja-JP" altLang="en-US"/>
        </a:p>
      </dgm:t>
    </dgm:pt>
    <dgm:pt modelId="{FEBD6BE0-A40E-4770-8D7E-315C51EEC705}">
      <dgm:prSet/>
      <dgm:spPr/>
      <dgm:t>
        <a:bodyPr/>
        <a:lstStyle/>
        <a:p>
          <a:pPr rtl="0"/>
          <a:r>
            <a:rPr kumimoji="1" lang="ja-JP" dirty="0" smtClean="0">
              <a:hlinkClick xmlns:r="http://schemas.openxmlformats.org/officeDocument/2006/relationships" r:id="rId2" action="ppaction://hlinksldjump"/>
            </a:rPr>
            <a:t>モデリングの十戒</a:t>
          </a:r>
          <a:endParaRPr kumimoji="1" lang="en-US" dirty="0"/>
        </a:p>
      </dgm:t>
    </dgm:pt>
    <dgm:pt modelId="{3BFC6F40-ED06-4E95-B2D1-5C2E66E2B81A}" type="parTrans" cxnId="{AF02ED50-C3A3-4C85-A241-AE3B8CB479AD}">
      <dgm:prSet/>
      <dgm:spPr/>
      <dgm:t>
        <a:bodyPr/>
        <a:lstStyle/>
        <a:p>
          <a:endParaRPr kumimoji="1" lang="ja-JP" altLang="en-US"/>
        </a:p>
      </dgm:t>
    </dgm:pt>
    <dgm:pt modelId="{320456E6-10F4-4EF1-96FA-435BBDD2BE15}" type="sibTrans" cxnId="{AF02ED50-C3A3-4C85-A241-AE3B8CB479AD}">
      <dgm:prSet/>
      <dgm:spPr/>
      <dgm:t>
        <a:bodyPr/>
        <a:lstStyle/>
        <a:p>
          <a:endParaRPr kumimoji="1" lang="ja-JP" altLang="en-US"/>
        </a:p>
      </dgm:t>
    </dgm:pt>
    <dgm:pt modelId="{ACC6CFE0-DCCA-4DE0-81C4-A3D753E0E4A5}">
      <dgm:prSet/>
      <dgm:spPr/>
      <dgm:t>
        <a:bodyPr/>
        <a:lstStyle/>
        <a:p>
          <a:pPr rtl="0"/>
          <a:r>
            <a:rPr kumimoji="1" lang="ja-JP" dirty="0" smtClean="0">
              <a:hlinkClick xmlns:r="http://schemas.openxmlformats.org/officeDocument/2006/relationships" r:id="rId3" action="ppaction://hlinksldjump"/>
            </a:rPr>
            <a:t>事例編</a:t>
          </a:r>
          <a:endParaRPr kumimoji="1" lang="en-US" dirty="0"/>
        </a:p>
      </dgm:t>
    </dgm:pt>
    <dgm:pt modelId="{024614E5-4016-4377-85FD-35992CE94F9D}" type="parTrans" cxnId="{99ED40AC-1059-4725-ACF9-909C70F94141}">
      <dgm:prSet/>
      <dgm:spPr/>
      <dgm:t>
        <a:bodyPr/>
        <a:lstStyle/>
        <a:p>
          <a:endParaRPr kumimoji="1" lang="ja-JP" altLang="en-US"/>
        </a:p>
      </dgm:t>
    </dgm:pt>
    <dgm:pt modelId="{1748608D-DF1E-420F-82DB-6CE7E7E28582}" type="sibTrans" cxnId="{99ED40AC-1059-4725-ACF9-909C70F94141}">
      <dgm:prSet/>
      <dgm:spPr/>
      <dgm:t>
        <a:bodyPr/>
        <a:lstStyle/>
        <a:p>
          <a:endParaRPr kumimoji="1" lang="ja-JP" altLang="en-US"/>
        </a:p>
      </dgm:t>
    </dgm:pt>
    <dgm:pt modelId="{0BC900F1-E050-4BFC-A56E-2E5C534F6617}">
      <dgm:prSet/>
      <dgm:spPr/>
      <dgm:t>
        <a:bodyPr/>
        <a:lstStyle/>
        <a:p>
          <a:pPr rtl="0"/>
          <a:r>
            <a:rPr kumimoji="1" lang="ja-JP" altLang="en-US" dirty="0" smtClean="0">
              <a:hlinkClick xmlns:r="http://schemas.openxmlformats.org/officeDocument/2006/relationships" r:id="rId4" action="ppaction://hlinksldjump"/>
            </a:rPr>
            <a:t>数理計画＋メタ解法</a:t>
          </a:r>
          <a:endParaRPr kumimoji="1" lang="en-US" dirty="0"/>
        </a:p>
      </dgm:t>
    </dgm:pt>
    <dgm:pt modelId="{43C6BAC3-343D-4004-A6F0-E577B6A7AB8A}" type="parTrans" cxnId="{AA1D1F1D-2574-4A7D-BE95-D3900EE53501}">
      <dgm:prSet/>
      <dgm:spPr/>
      <dgm:t>
        <a:bodyPr/>
        <a:lstStyle/>
        <a:p>
          <a:endParaRPr kumimoji="1" lang="ja-JP" altLang="en-US"/>
        </a:p>
      </dgm:t>
    </dgm:pt>
    <dgm:pt modelId="{775E20F1-1EDC-476D-B81B-B4B44FA4B7F8}" type="sibTrans" cxnId="{AA1D1F1D-2574-4A7D-BE95-D3900EE53501}">
      <dgm:prSet/>
      <dgm:spPr/>
      <dgm:t>
        <a:bodyPr/>
        <a:lstStyle/>
        <a:p>
          <a:endParaRPr kumimoji="1" lang="ja-JP" altLang="en-US"/>
        </a:p>
      </dgm:t>
    </dgm:pt>
    <dgm:pt modelId="{B7BCAB65-619C-43EA-A756-AE380F579C20}">
      <dgm:prSet/>
      <dgm:spPr/>
      <dgm:t>
        <a:bodyPr/>
        <a:lstStyle/>
        <a:p>
          <a:pPr rtl="0"/>
          <a:r>
            <a:rPr kumimoji="1" lang="ja-JP" altLang="en-US" dirty="0" smtClean="0">
              <a:hlinkClick xmlns:r="http://schemas.openxmlformats.org/officeDocument/2006/relationships" r:id="rId5" action="ppaction://hlinksldjump"/>
            </a:rPr>
            <a:t>超高級言語</a:t>
          </a:r>
          <a:r>
            <a:rPr kumimoji="1" lang="en-US" altLang="ja-JP" dirty="0" smtClean="0">
              <a:hlinkClick xmlns:r="http://schemas.openxmlformats.org/officeDocument/2006/relationships" r:id="rId5" action="ppaction://hlinksldjump"/>
            </a:rPr>
            <a:t>Python</a:t>
          </a:r>
          <a:endParaRPr kumimoji="1" lang="en-US" dirty="0"/>
        </a:p>
      </dgm:t>
    </dgm:pt>
    <dgm:pt modelId="{E8A79EE5-D658-46ED-B268-B7618E47D4D3}" type="parTrans" cxnId="{A5FF571D-C33E-45F6-8261-BEA8848A77A6}">
      <dgm:prSet/>
      <dgm:spPr/>
      <dgm:t>
        <a:bodyPr/>
        <a:lstStyle/>
        <a:p>
          <a:endParaRPr kumimoji="1" lang="ja-JP" altLang="en-US"/>
        </a:p>
      </dgm:t>
    </dgm:pt>
    <dgm:pt modelId="{9FF0FE4F-A6ED-4CEB-9CD6-A558D9A59606}" type="sibTrans" cxnId="{A5FF571D-C33E-45F6-8261-BEA8848A77A6}">
      <dgm:prSet/>
      <dgm:spPr/>
      <dgm:t>
        <a:bodyPr/>
        <a:lstStyle/>
        <a:p>
          <a:endParaRPr kumimoji="1" lang="ja-JP" altLang="en-US"/>
        </a:p>
      </dgm:t>
    </dgm:pt>
    <dgm:pt modelId="{6C418980-6E83-4275-9E3F-22589DBA1425}" type="pres">
      <dgm:prSet presAssocID="{21F64456-1C16-4AD7-9EAB-1EEA9693481E}" presName="linearFlow" presStyleCnt="0">
        <dgm:presLayoutVars>
          <dgm:dir/>
          <dgm:animLvl val="lvl"/>
          <dgm:resizeHandles val="exact"/>
        </dgm:presLayoutVars>
      </dgm:prSet>
      <dgm:spPr/>
    </dgm:pt>
    <dgm:pt modelId="{8A0574AD-0DA1-4EDE-AC0C-7B1491D25432}" type="pres">
      <dgm:prSet presAssocID="{BE6AD25A-0904-4DBB-9B2D-E97CCB322E8E}" presName="composite" presStyleCnt="0"/>
      <dgm:spPr/>
    </dgm:pt>
    <dgm:pt modelId="{945DB1A0-3127-4FEA-A3D1-AE439EE2BC04}" type="pres">
      <dgm:prSet presAssocID="{BE6AD25A-0904-4DBB-9B2D-E97CCB322E8E}" presName="parentText" presStyleLbl="alignNode1" presStyleIdx="0" presStyleCnt="2">
        <dgm:presLayoutVars>
          <dgm:chMax val="1"/>
          <dgm:bulletEnabled val="1"/>
        </dgm:presLayoutVars>
      </dgm:prSet>
      <dgm:spPr/>
    </dgm:pt>
    <dgm:pt modelId="{DFB30EBA-45D3-4E64-BA16-B5A72FD2B27A}" type="pres">
      <dgm:prSet presAssocID="{BE6AD25A-0904-4DBB-9B2D-E97CCB322E8E}" presName="descendantText" presStyleLbl="alignAcc1" presStyleIdx="0" presStyleCnt="2">
        <dgm:presLayoutVars>
          <dgm:bulletEnabled val="1"/>
        </dgm:presLayoutVars>
      </dgm:prSet>
      <dgm:spPr/>
    </dgm:pt>
    <dgm:pt modelId="{796E3508-0C20-4F88-8A05-95A8750110DF}" type="pres">
      <dgm:prSet presAssocID="{8053E7C6-19C7-43AA-8DDE-4C8BA2B8EFCA}" presName="sp" presStyleCnt="0"/>
      <dgm:spPr/>
    </dgm:pt>
    <dgm:pt modelId="{59AF8D25-62B3-47C2-8B53-1EC6EB9D2220}" type="pres">
      <dgm:prSet presAssocID="{ACC6CFE0-DCCA-4DE0-81C4-A3D753E0E4A5}" presName="composite" presStyleCnt="0"/>
      <dgm:spPr/>
    </dgm:pt>
    <dgm:pt modelId="{9F221362-7B9C-497D-ACA5-C701ECB7CB2D}" type="pres">
      <dgm:prSet presAssocID="{ACC6CFE0-DCCA-4DE0-81C4-A3D753E0E4A5}" presName="parentText" presStyleLbl="alignNode1" presStyleIdx="1" presStyleCnt="2">
        <dgm:presLayoutVars>
          <dgm:chMax val="1"/>
          <dgm:bulletEnabled val="1"/>
        </dgm:presLayoutVars>
      </dgm:prSet>
      <dgm:spPr/>
    </dgm:pt>
    <dgm:pt modelId="{F9698D65-130D-46A0-899C-04781228CB3F}" type="pres">
      <dgm:prSet presAssocID="{ACC6CFE0-DCCA-4DE0-81C4-A3D753E0E4A5}" presName="descendantText" presStyleLbl="alignAcc1" presStyleIdx="1" presStyleCnt="2">
        <dgm:presLayoutVars>
          <dgm:bulletEnabled val="1"/>
        </dgm:presLayoutVars>
      </dgm:prSet>
      <dgm:spPr/>
    </dgm:pt>
  </dgm:ptLst>
  <dgm:cxnLst>
    <dgm:cxn modelId="{9ABDE561-CAE6-4D8D-A975-AB78195CF2DC}" type="presOf" srcId="{B7BCAB65-619C-43EA-A756-AE380F579C20}" destId="{F9698D65-130D-46A0-899C-04781228CB3F}" srcOrd="0" destOrd="1" presId="urn:microsoft.com/office/officeart/2005/8/layout/chevron2"/>
    <dgm:cxn modelId="{5C274245-2A8D-4DFD-89FF-5D14537FD274}" type="presOf" srcId="{ACC6CFE0-DCCA-4DE0-81C4-A3D753E0E4A5}" destId="{9F221362-7B9C-497D-ACA5-C701ECB7CB2D}" srcOrd="0" destOrd="0" presId="urn:microsoft.com/office/officeart/2005/8/layout/chevron2"/>
    <dgm:cxn modelId="{4B007428-A725-49B3-9557-4C13B02A50E8}" srcId="{21F64456-1C16-4AD7-9EAB-1EEA9693481E}" destId="{BE6AD25A-0904-4DBB-9B2D-E97CCB322E8E}" srcOrd="0" destOrd="0" parTransId="{5591B22E-2F09-4111-B171-C621233FC49A}" sibTransId="{8053E7C6-19C7-43AA-8DDE-4C8BA2B8EFCA}"/>
    <dgm:cxn modelId="{76F25D08-D5FF-4930-9292-E58A01BAC5AD}" type="presOf" srcId="{BAC06B75-C36D-4F7E-AA00-2DA151F4D23B}" destId="{DFB30EBA-45D3-4E64-BA16-B5A72FD2B27A}" srcOrd="0" destOrd="0" presId="urn:microsoft.com/office/officeart/2005/8/layout/chevron2"/>
    <dgm:cxn modelId="{AF02ED50-C3A3-4C85-A241-AE3B8CB479AD}" srcId="{BE6AD25A-0904-4DBB-9B2D-E97CCB322E8E}" destId="{FEBD6BE0-A40E-4770-8D7E-315C51EEC705}" srcOrd="1" destOrd="0" parTransId="{3BFC6F40-ED06-4E95-B2D1-5C2E66E2B81A}" sibTransId="{320456E6-10F4-4EF1-96FA-435BBDD2BE15}"/>
    <dgm:cxn modelId="{58055CEF-6E6D-4C65-9AF8-E4C524A36B30}" srcId="{BE6AD25A-0904-4DBB-9B2D-E97CCB322E8E}" destId="{BAC06B75-C36D-4F7E-AA00-2DA151F4D23B}" srcOrd="0" destOrd="0" parTransId="{D7099ACC-EEDF-4B90-BBE6-567A400389D9}" sibTransId="{7E37F36C-2CC8-43E7-8F26-3C7BACE19009}"/>
    <dgm:cxn modelId="{302DA53B-F34C-4F23-A547-7CF971DB64EB}" type="presOf" srcId="{21F64456-1C16-4AD7-9EAB-1EEA9693481E}" destId="{6C418980-6E83-4275-9E3F-22589DBA1425}" srcOrd="0" destOrd="0" presId="urn:microsoft.com/office/officeart/2005/8/layout/chevron2"/>
    <dgm:cxn modelId="{4E15C341-A5FC-4854-85DB-2B762C684012}" type="presOf" srcId="{BE6AD25A-0904-4DBB-9B2D-E97CCB322E8E}" destId="{945DB1A0-3127-4FEA-A3D1-AE439EE2BC04}" srcOrd="0" destOrd="0" presId="urn:microsoft.com/office/officeart/2005/8/layout/chevron2"/>
    <dgm:cxn modelId="{A5FF571D-C33E-45F6-8261-BEA8848A77A6}" srcId="{ACC6CFE0-DCCA-4DE0-81C4-A3D753E0E4A5}" destId="{B7BCAB65-619C-43EA-A756-AE380F579C20}" srcOrd="1" destOrd="0" parTransId="{E8A79EE5-D658-46ED-B268-B7618E47D4D3}" sibTransId="{9FF0FE4F-A6ED-4CEB-9CD6-A558D9A59606}"/>
    <dgm:cxn modelId="{99ED40AC-1059-4725-ACF9-909C70F94141}" srcId="{21F64456-1C16-4AD7-9EAB-1EEA9693481E}" destId="{ACC6CFE0-DCCA-4DE0-81C4-A3D753E0E4A5}" srcOrd="1" destOrd="0" parTransId="{024614E5-4016-4377-85FD-35992CE94F9D}" sibTransId="{1748608D-DF1E-420F-82DB-6CE7E7E28582}"/>
    <dgm:cxn modelId="{AA1D1F1D-2574-4A7D-BE95-D3900EE53501}" srcId="{ACC6CFE0-DCCA-4DE0-81C4-A3D753E0E4A5}" destId="{0BC900F1-E050-4BFC-A56E-2E5C534F6617}" srcOrd="0" destOrd="0" parTransId="{43C6BAC3-343D-4004-A6F0-E577B6A7AB8A}" sibTransId="{775E20F1-1EDC-476D-B81B-B4B44FA4B7F8}"/>
    <dgm:cxn modelId="{C17F14E1-D8DE-4820-A8F1-D9B2B224EFFB}" type="presOf" srcId="{0BC900F1-E050-4BFC-A56E-2E5C534F6617}" destId="{F9698D65-130D-46A0-899C-04781228CB3F}" srcOrd="0" destOrd="0" presId="urn:microsoft.com/office/officeart/2005/8/layout/chevron2"/>
    <dgm:cxn modelId="{04189A59-98F2-4EB1-9B42-E79E07CB33E8}" type="presOf" srcId="{FEBD6BE0-A40E-4770-8D7E-315C51EEC705}" destId="{DFB30EBA-45D3-4E64-BA16-B5A72FD2B27A}" srcOrd="0" destOrd="1" presId="urn:microsoft.com/office/officeart/2005/8/layout/chevron2"/>
    <dgm:cxn modelId="{6967575C-FB07-4FC6-8B78-18442531D512}" type="presParOf" srcId="{6C418980-6E83-4275-9E3F-22589DBA1425}" destId="{8A0574AD-0DA1-4EDE-AC0C-7B1491D25432}" srcOrd="0" destOrd="0" presId="urn:microsoft.com/office/officeart/2005/8/layout/chevron2"/>
    <dgm:cxn modelId="{22C46B7E-E714-4565-9D49-595955463C39}" type="presParOf" srcId="{8A0574AD-0DA1-4EDE-AC0C-7B1491D25432}" destId="{945DB1A0-3127-4FEA-A3D1-AE439EE2BC04}" srcOrd="0" destOrd="0" presId="urn:microsoft.com/office/officeart/2005/8/layout/chevron2"/>
    <dgm:cxn modelId="{FAF8338C-740D-4762-A477-13BD3D6CABA1}" type="presParOf" srcId="{8A0574AD-0DA1-4EDE-AC0C-7B1491D25432}" destId="{DFB30EBA-45D3-4E64-BA16-B5A72FD2B27A}" srcOrd="1" destOrd="0" presId="urn:microsoft.com/office/officeart/2005/8/layout/chevron2"/>
    <dgm:cxn modelId="{AC9368AA-B031-4A52-B3C8-AB2B17B9A57C}" type="presParOf" srcId="{6C418980-6E83-4275-9E3F-22589DBA1425}" destId="{796E3508-0C20-4F88-8A05-95A8750110DF}" srcOrd="1" destOrd="0" presId="urn:microsoft.com/office/officeart/2005/8/layout/chevron2"/>
    <dgm:cxn modelId="{E9E5382C-71A9-483F-A60D-C8390F18D109}" type="presParOf" srcId="{6C418980-6E83-4275-9E3F-22589DBA1425}" destId="{59AF8D25-62B3-47C2-8B53-1EC6EB9D2220}" srcOrd="2" destOrd="0" presId="urn:microsoft.com/office/officeart/2005/8/layout/chevron2"/>
    <dgm:cxn modelId="{993B1E1D-A9C3-4DF1-8E76-14F6A8E0496E}" type="presParOf" srcId="{59AF8D25-62B3-47C2-8B53-1EC6EB9D2220}" destId="{9F221362-7B9C-497D-ACA5-C701ECB7CB2D}" srcOrd="0" destOrd="0" presId="urn:microsoft.com/office/officeart/2005/8/layout/chevron2"/>
    <dgm:cxn modelId="{EE6A55C2-1234-42E4-9F13-4A4C5B4464DB}" type="presParOf" srcId="{59AF8D25-62B3-47C2-8B53-1EC6EB9D2220}" destId="{F9698D65-130D-46A0-899C-04781228CB3F}" srcOrd="1" destOrd="0" presId="urn:microsoft.com/office/officeart/2005/8/layout/chevron2"/>
  </dgm:cxnLst>
  <dgm:bg/>
  <dgm:whole/>
</dgm:dataModel>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ja-JP"/>
          </a:p>
        </p:txBody>
      </p:sp>
      <p:sp>
        <p:nvSpPr>
          <p:cNvPr id="6656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ja-JP"/>
          </a:p>
        </p:txBody>
      </p:sp>
      <p:sp>
        <p:nvSpPr>
          <p:cNvPr id="6656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ja-JP"/>
          </a:p>
        </p:txBody>
      </p:sp>
      <p:sp>
        <p:nvSpPr>
          <p:cNvPr id="6656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90BC6E23-00E9-461E-A8A2-C349945E8A2D}" type="slidenum">
              <a:rPr lang="en-US" altLang="ja-JP"/>
              <a:pPr/>
              <a:t>&lt;#&gt;</a:t>
            </a:fld>
            <a:endParaRPr lang="en-US" altLang="ja-JP"/>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3074"/>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ja-JP"/>
          </a:p>
        </p:txBody>
      </p:sp>
      <p:sp>
        <p:nvSpPr>
          <p:cNvPr id="43011" name="Rectangle 3075"/>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ja-JP"/>
          </a:p>
        </p:txBody>
      </p:sp>
      <p:sp>
        <p:nvSpPr>
          <p:cNvPr id="43012" name="Rectangle 3076"/>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3013" name="Rectangle 3077"/>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3014" name="Rectangle 3078"/>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ja-JP"/>
          </a:p>
        </p:txBody>
      </p:sp>
      <p:sp>
        <p:nvSpPr>
          <p:cNvPr id="43015" name="Rectangle 3079"/>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909C93C9-A8EF-4AEB-9656-D62E59955FCA}" type="slidenum">
              <a:rPr lang="en-US" altLang="ja-JP"/>
              <a:pPr/>
              <a:t>&lt;#&gt;</a:t>
            </a:fld>
            <a:endParaRPr lang="en-US" altLang="ja-JP"/>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Times New Roman" charset="0"/>
        <a:ea typeface="ＭＳ Ｐ明朝" pitchFamily="18" charset="-128"/>
        <a:cs typeface="+mn-cs"/>
      </a:defRPr>
    </a:lvl1pPr>
    <a:lvl2pPr marL="457200" algn="l" rtl="0" fontAlgn="base">
      <a:spcBef>
        <a:spcPct val="30000"/>
      </a:spcBef>
      <a:spcAft>
        <a:spcPct val="0"/>
      </a:spcAft>
      <a:defRPr kumimoji="1" sz="1200" kern="1200">
        <a:solidFill>
          <a:schemeClr val="tx1"/>
        </a:solidFill>
        <a:latin typeface="Times New Roman" charset="0"/>
        <a:ea typeface="ＭＳ Ｐ明朝" pitchFamily="18" charset="-128"/>
        <a:cs typeface="+mn-cs"/>
      </a:defRPr>
    </a:lvl2pPr>
    <a:lvl3pPr marL="914400" algn="l" rtl="0" fontAlgn="base">
      <a:spcBef>
        <a:spcPct val="30000"/>
      </a:spcBef>
      <a:spcAft>
        <a:spcPct val="0"/>
      </a:spcAft>
      <a:defRPr kumimoji="1" sz="1200" kern="1200">
        <a:solidFill>
          <a:schemeClr val="tx1"/>
        </a:solidFill>
        <a:latin typeface="Times New Roman" charset="0"/>
        <a:ea typeface="ＭＳ Ｐ明朝" pitchFamily="18" charset="-128"/>
        <a:cs typeface="+mn-cs"/>
      </a:defRPr>
    </a:lvl3pPr>
    <a:lvl4pPr marL="1371600" algn="l" rtl="0" fontAlgn="base">
      <a:spcBef>
        <a:spcPct val="30000"/>
      </a:spcBef>
      <a:spcAft>
        <a:spcPct val="0"/>
      </a:spcAft>
      <a:defRPr kumimoji="1" sz="1200" kern="1200">
        <a:solidFill>
          <a:schemeClr val="tx1"/>
        </a:solidFill>
        <a:latin typeface="Times New Roman" charset="0"/>
        <a:ea typeface="ＭＳ Ｐ明朝" pitchFamily="18" charset="-128"/>
        <a:cs typeface="+mn-cs"/>
      </a:defRPr>
    </a:lvl4pPr>
    <a:lvl5pPr marL="1828800" algn="l" rtl="0" fontAlgn="base">
      <a:spcBef>
        <a:spcPct val="30000"/>
      </a:spcBef>
      <a:spcAft>
        <a:spcPct val="0"/>
      </a:spcAft>
      <a:defRPr kumimoji="1" sz="1200" kern="1200">
        <a:solidFill>
          <a:schemeClr val="tx1"/>
        </a:solidFill>
        <a:latin typeface="Times New Roman"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079"/>
          <p:cNvSpPr>
            <a:spLocks noGrp="1" noChangeArrowheads="1"/>
          </p:cNvSpPr>
          <p:nvPr>
            <p:ph type="sldNum" sz="quarter" idx="5"/>
          </p:nvPr>
        </p:nvSpPr>
        <p:spPr>
          <a:ln/>
        </p:spPr>
        <p:txBody>
          <a:bodyPr/>
          <a:lstStyle/>
          <a:p>
            <a:fld id="{84E8C271-BA47-406F-9644-79CABD1755CB}" type="slidenum">
              <a:rPr lang="en-US" altLang="ja-JP"/>
              <a:pPr/>
              <a:t>1</a:t>
            </a:fld>
            <a:endParaRPr lang="en-US" altLang="ja-JP"/>
          </a:p>
        </p:txBody>
      </p:sp>
      <p:sp>
        <p:nvSpPr>
          <p:cNvPr id="67586" name="Rectangle 2050"/>
          <p:cNvSpPr>
            <a:spLocks noGrp="1" noRot="1" noChangeAspect="1" noChangeArrowheads="1" noTextEdit="1"/>
          </p:cNvSpPr>
          <p:nvPr>
            <p:ph type="sldImg"/>
          </p:nvPr>
        </p:nvSpPr>
        <p:spPr>
          <a:ln/>
        </p:spPr>
      </p:sp>
      <p:sp>
        <p:nvSpPr>
          <p:cNvPr id="67587" name="Rectangle 2051"/>
          <p:cNvSpPr>
            <a:spLocks noGrp="1" noChangeArrowheads="1"/>
          </p:cNvSpPr>
          <p:nvPr>
            <p:ph type="body" idx="1"/>
          </p:nvPr>
        </p:nvSpPr>
        <p:spPr/>
        <p:txBody>
          <a:bodyPr/>
          <a:lstStyle/>
          <a:p>
            <a:endParaRPr lang="ja-JP" altLang="ja-JP"/>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079"/>
          <p:cNvSpPr>
            <a:spLocks noGrp="1" noChangeArrowheads="1"/>
          </p:cNvSpPr>
          <p:nvPr>
            <p:ph type="sldNum" sz="quarter" idx="5"/>
          </p:nvPr>
        </p:nvSpPr>
        <p:spPr>
          <a:ln/>
        </p:spPr>
        <p:txBody>
          <a:bodyPr/>
          <a:lstStyle/>
          <a:p>
            <a:fld id="{8A0238F2-0F36-4196-8191-E0F3A90BA90F}" type="slidenum">
              <a:rPr lang="en-US" altLang="ja-JP"/>
              <a:pPr/>
              <a:t>10</a:t>
            </a:fld>
            <a:endParaRPr lang="en-US" altLang="ja-JP"/>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079"/>
          <p:cNvSpPr>
            <a:spLocks noGrp="1" noChangeArrowheads="1"/>
          </p:cNvSpPr>
          <p:nvPr>
            <p:ph type="sldNum" sz="quarter" idx="5"/>
          </p:nvPr>
        </p:nvSpPr>
        <p:spPr>
          <a:ln/>
        </p:spPr>
        <p:txBody>
          <a:bodyPr/>
          <a:lstStyle/>
          <a:p>
            <a:fld id="{4563506F-E2DC-4B8C-97F9-97224E44C404}" type="slidenum">
              <a:rPr lang="en-US" altLang="ja-JP"/>
              <a:pPr/>
              <a:t>11</a:t>
            </a:fld>
            <a:endParaRPr lang="en-US" altLang="ja-JP"/>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079"/>
          <p:cNvSpPr>
            <a:spLocks noGrp="1" noChangeArrowheads="1"/>
          </p:cNvSpPr>
          <p:nvPr>
            <p:ph type="sldNum" sz="quarter" idx="5"/>
          </p:nvPr>
        </p:nvSpPr>
        <p:spPr>
          <a:ln/>
        </p:spPr>
        <p:txBody>
          <a:bodyPr/>
          <a:lstStyle/>
          <a:p>
            <a:fld id="{CA3CD79A-024D-44FE-9D63-A21676F6AFF5}" type="slidenum">
              <a:rPr lang="en-US" altLang="ja-JP"/>
              <a:pPr/>
              <a:t>12</a:t>
            </a:fld>
            <a:endParaRPr lang="en-US" altLang="ja-JP"/>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079"/>
          <p:cNvSpPr>
            <a:spLocks noGrp="1" noChangeArrowheads="1"/>
          </p:cNvSpPr>
          <p:nvPr>
            <p:ph type="sldNum" sz="quarter" idx="5"/>
          </p:nvPr>
        </p:nvSpPr>
        <p:spPr>
          <a:ln/>
        </p:spPr>
        <p:txBody>
          <a:bodyPr/>
          <a:lstStyle/>
          <a:p>
            <a:fld id="{6A6ED189-D247-42B9-8DA0-A406F7FC673D}" type="slidenum">
              <a:rPr lang="en-US" altLang="ja-JP"/>
              <a:pPr/>
              <a:t>13</a:t>
            </a:fld>
            <a:endParaRPr lang="en-US" altLang="ja-JP"/>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079"/>
          <p:cNvSpPr>
            <a:spLocks noGrp="1" noChangeArrowheads="1"/>
          </p:cNvSpPr>
          <p:nvPr>
            <p:ph type="sldNum" sz="quarter" idx="5"/>
          </p:nvPr>
        </p:nvSpPr>
        <p:spPr>
          <a:ln/>
        </p:spPr>
        <p:txBody>
          <a:bodyPr/>
          <a:lstStyle/>
          <a:p>
            <a:fld id="{CBA480FC-D813-43FA-B2AA-75C42EF2CADD}" type="slidenum">
              <a:rPr lang="en-US" altLang="ja-JP"/>
              <a:pPr/>
              <a:t>14</a:t>
            </a:fld>
            <a:endParaRPr lang="en-US" altLang="ja-JP"/>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079"/>
          <p:cNvSpPr>
            <a:spLocks noGrp="1" noChangeArrowheads="1"/>
          </p:cNvSpPr>
          <p:nvPr>
            <p:ph type="sldNum" sz="quarter" idx="5"/>
          </p:nvPr>
        </p:nvSpPr>
        <p:spPr>
          <a:ln/>
        </p:spPr>
        <p:txBody>
          <a:bodyPr/>
          <a:lstStyle/>
          <a:p>
            <a:fld id="{5BC669D4-569B-48AD-92C8-E56038FC5446}" type="slidenum">
              <a:rPr lang="en-US" altLang="ja-JP"/>
              <a:pPr/>
              <a:t>15</a:t>
            </a:fld>
            <a:endParaRPr lang="en-US" altLang="ja-JP"/>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079"/>
          <p:cNvSpPr>
            <a:spLocks noGrp="1" noChangeArrowheads="1"/>
          </p:cNvSpPr>
          <p:nvPr>
            <p:ph type="sldNum" sz="quarter" idx="5"/>
          </p:nvPr>
        </p:nvSpPr>
        <p:spPr>
          <a:ln/>
        </p:spPr>
        <p:txBody>
          <a:bodyPr/>
          <a:lstStyle/>
          <a:p>
            <a:fld id="{BAA40F21-207E-4FAE-BF8C-B64CEE1D1147}" type="slidenum">
              <a:rPr lang="en-US" altLang="ja-JP"/>
              <a:pPr/>
              <a:t>16</a:t>
            </a:fld>
            <a:endParaRPr lang="en-US" altLang="ja-JP"/>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079"/>
          <p:cNvSpPr>
            <a:spLocks noGrp="1" noChangeArrowheads="1"/>
          </p:cNvSpPr>
          <p:nvPr>
            <p:ph type="sldNum" sz="quarter" idx="5"/>
          </p:nvPr>
        </p:nvSpPr>
        <p:spPr>
          <a:ln/>
        </p:spPr>
        <p:txBody>
          <a:bodyPr/>
          <a:lstStyle/>
          <a:p>
            <a:fld id="{D81103E1-F3D4-4842-928B-0CD7434A8F94}" type="slidenum">
              <a:rPr lang="en-US" altLang="ja-JP"/>
              <a:pPr/>
              <a:t>17</a:t>
            </a:fld>
            <a:endParaRPr lang="en-US" altLang="ja-JP"/>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079"/>
          <p:cNvSpPr>
            <a:spLocks noGrp="1" noChangeArrowheads="1"/>
          </p:cNvSpPr>
          <p:nvPr>
            <p:ph type="sldNum" sz="quarter" idx="5"/>
          </p:nvPr>
        </p:nvSpPr>
        <p:spPr>
          <a:ln/>
        </p:spPr>
        <p:txBody>
          <a:bodyPr/>
          <a:lstStyle/>
          <a:p>
            <a:fld id="{D213E396-E486-4A93-9CAD-8AADCE4F705A}" type="slidenum">
              <a:rPr lang="en-US" altLang="ja-JP"/>
              <a:pPr/>
              <a:t>18</a:t>
            </a:fld>
            <a:endParaRPr lang="en-US" altLang="ja-JP"/>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079"/>
          <p:cNvSpPr>
            <a:spLocks noGrp="1" noChangeArrowheads="1"/>
          </p:cNvSpPr>
          <p:nvPr>
            <p:ph type="sldNum" sz="quarter" idx="5"/>
          </p:nvPr>
        </p:nvSpPr>
        <p:spPr>
          <a:ln/>
        </p:spPr>
        <p:txBody>
          <a:bodyPr/>
          <a:lstStyle/>
          <a:p>
            <a:fld id="{C7268B00-F114-45DF-BA10-830967142E5D}" type="slidenum">
              <a:rPr lang="en-US" altLang="ja-JP"/>
              <a:pPr/>
              <a:t>19</a:t>
            </a:fld>
            <a:endParaRPr lang="en-US" altLang="ja-JP"/>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09C93C9-A8EF-4AEB-9656-D62E59955FCA}" type="slidenum">
              <a:rPr lang="en-US" altLang="ja-JP" smtClean="0"/>
              <a:pPr/>
              <a:t>2</a:t>
            </a:fld>
            <a:endParaRPr lang="en-US" altLang="ja-JP"/>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09C93C9-A8EF-4AEB-9656-D62E59955FCA}" type="slidenum">
              <a:rPr lang="en-US" altLang="ja-JP" smtClean="0"/>
              <a:pPr/>
              <a:t>20</a:t>
            </a:fld>
            <a:endParaRPr lang="en-US" altLang="ja-JP"/>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EE72574-6A8C-4ADC-ACF0-B84D31584534}" type="slidenum">
              <a:rPr kumimoji="1" lang="ja-JP" altLang="en-US" smtClean="0"/>
              <a:pPr/>
              <a:t>21</a:t>
            </a:fld>
            <a:endParaRPr kumimoji="1" lang="ja-JP"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EE72574-6A8C-4ADC-ACF0-B84D31584534}" type="slidenum">
              <a:rPr kumimoji="1" lang="ja-JP" altLang="en-US" smtClean="0"/>
              <a:pPr/>
              <a:t>22</a:t>
            </a:fld>
            <a:endParaRPr kumimoji="1" lang="ja-JP"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EE72574-6A8C-4ADC-ACF0-B84D31584534}" type="slidenum">
              <a:rPr kumimoji="1" lang="ja-JP" altLang="en-US" smtClean="0"/>
              <a:pPr/>
              <a:t>23</a:t>
            </a:fld>
            <a:endParaRPr kumimoji="1" lang="ja-JP"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EE72574-6A8C-4ADC-ACF0-B84D31584534}" type="slidenum">
              <a:rPr kumimoji="1" lang="ja-JP" altLang="en-US" smtClean="0"/>
              <a:pPr/>
              <a:t>24</a:t>
            </a:fld>
            <a:endParaRPr kumimoji="1" lang="ja-JP"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EE72574-6A8C-4ADC-ACF0-B84D31584534}" type="slidenum">
              <a:rPr kumimoji="1" lang="ja-JP" altLang="en-US" smtClean="0"/>
              <a:pPr/>
              <a:t>25</a:t>
            </a:fld>
            <a:endParaRPr kumimoji="1" lang="ja-JP"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EE72574-6A8C-4ADC-ACF0-B84D31584534}" type="slidenum">
              <a:rPr kumimoji="1" lang="ja-JP" altLang="en-US" smtClean="0"/>
              <a:pPr/>
              <a:t>26</a:t>
            </a:fld>
            <a:endParaRPr kumimoji="1" lang="ja-JP"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EE72574-6A8C-4ADC-ACF0-B84D31584534}" type="slidenum">
              <a:rPr kumimoji="1" lang="ja-JP" altLang="en-US" smtClean="0"/>
              <a:pPr/>
              <a:t>27</a:t>
            </a:fld>
            <a:endParaRPr kumimoji="1" lang="ja-JP"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EE72574-6A8C-4ADC-ACF0-B84D31584534}" type="slidenum">
              <a:rPr kumimoji="1" lang="ja-JP" altLang="en-US" smtClean="0"/>
              <a:pPr/>
              <a:t>28</a:t>
            </a:fld>
            <a:endParaRPr kumimoji="1" lang="ja-JP"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EE72574-6A8C-4ADC-ACF0-B84D31584534}" type="slidenum">
              <a:rPr kumimoji="1" lang="ja-JP" altLang="en-US" smtClean="0"/>
              <a:pPr/>
              <a:t>29</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079"/>
          <p:cNvSpPr>
            <a:spLocks noGrp="1" noChangeArrowheads="1"/>
          </p:cNvSpPr>
          <p:nvPr>
            <p:ph type="sldNum" sz="quarter" idx="5"/>
          </p:nvPr>
        </p:nvSpPr>
        <p:spPr>
          <a:ln/>
        </p:spPr>
        <p:txBody>
          <a:bodyPr/>
          <a:lstStyle/>
          <a:p>
            <a:fld id="{B6598CBF-89E6-47A2-9AB9-B0355662E97B}" type="slidenum">
              <a:rPr lang="en-US" altLang="ja-JP"/>
              <a:pPr/>
              <a:t>3</a:t>
            </a:fld>
            <a:endParaRPr lang="en-US" altLang="ja-JP"/>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EE72574-6A8C-4ADC-ACF0-B84D31584534}" type="slidenum">
              <a:rPr kumimoji="1" lang="ja-JP" altLang="en-US" smtClean="0"/>
              <a:pPr/>
              <a:t>30</a:t>
            </a:fld>
            <a:endParaRPr kumimoji="1" lang="ja-JP"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EE72574-6A8C-4ADC-ACF0-B84D31584534}" type="slidenum">
              <a:rPr kumimoji="1" lang="ja-JP" altLang="en-US" smtClean="0"/>
              <a:pPr/>
              <a:t>31</a:t>
            </a:fld>
            <a:endParaRPr kumimoji="1" lang="ja-JP"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EE72574-6A8C-4ADC-ACF0-B84D31584534}" type="slidenum">
              <a:rPr kumimoji="1" lang="ja-JP" altLang="en-US" smtClean="0"/>
              <a:pPr/>
              <a:t>32</a:t>
            </a:fld>
            <a:endParaRPr kumimoji="1" lang="ja-JP"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079"/>
          <p:cNvSpPr>
            <a:spLocks noGrp="1" noChangeArrowheads="1"/>
          </p:cNvSpPr>
          <p:nvPr>
            <p:ph type="sldNum" sz="quarter" idx="5"/>
          </p:nvPr>
        </p:nvSpPr>
        <p:spPr>
          <a:ln/>
        </p:spPr>
        <p:txBody>
          <a:bodyPr/>
          <a:lstStyle/>
          <a:p>
            <a:fld id="{B7F3CD97-9E64-458A-B9D0-032810215827}" type="slidenum">
              <a:rPr lang="en-US" altLang="ja-JP"/>
              <a:pPr/>
              <a:t>33</a:t>
            </a:fld>
            <a:endParaRPr lang="en-US" altLang="ja-JP"/>
          </a:p>
        </p:txBody>
      </p:sp>
      <p:sp>
        <p:nvSpPr>
          <p:cNvPr id="89090" name="Rectangle 1026"/>
          <p:cNvSpPr>
            <a:spLocks noGrp="1" noRot="1" noChangeAspect="1" noChangeArrowheads="1" noTextEdit="1"/>
          </p:cNvSpPr>
          <p:nvPr>
            <p:ph type="sldImg"/>
          </p:nvPr>
        </p:nvSpPr>
        <p:spPr>
          <a:ln/>
        </p:spPr>
      </p:sp>
      <p:sp>
        <p:nvSpPr>
          <p:cNvPr id="89091" name="Rectangle 1027"/>
          <p:cNvSpPr>
            <a:spLocks noGrp="1" noChangeArrowheads="1"/>
          </p:cNvSpPr>
          <p:nvPr>
            <p:ph type="body" idx="1"/>
          </p:nvPr>
        </p:nvSpPr>
        <p:spPr/>
        <p:txBody>
          <a:bodyPr/>
          <a:lstStyle/>
          <a:p>
            <a:endParaRPr lang="ja-JP" altLang="ja-JP"/>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079"/>
          <p:cNvSpPr>
            <a:spLocks noGrp="1" noChangeArrowheads="1"/>
          </p:cNvSpPr>
          <p:nvPr>
            <p:ph type="sldNum" sz="quarter" idx="5"/>
          </p:nvPr>
        </p:nvSpPr>
        <p:spPr>
          <a:ln/>
        </p:spPr>
        <p:txBody>
          <a:bodyPr/>
          <a:lstStyle/>
          <a:p>
            <a:fld id="{5E57D321-8034-4C25-9B0E-C48383866F55}" type="slidenum">
              <a:rPr lang="en-US" altLang="ja-JP"/>
              <a:pPr/>
              <a:t>34</a:t>
            </a:fld>
            <a:endParaRPr lang="en-US" altLang="ja-JP"/>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079"/>
          <p:cNvSpPr>
            <a:spLocks noGrp="1" noChangeArrowheads="1"/>
          </p:cNvSpPr>
          <p:nvPr>
            <p:ph type="sldNum" sz="quarter" idx="5"/>
          </p:nvPr>
        </p:nvSpPr>
        <p:spPr>
          <a:ln/>
        </p:spPr>
        <p:txBody>
          <a:bodyPr/>
          <a:lstStyle/>
          <a:p>
            <a:fld id="{665AC442-5A89-4ECA-B0B0-B200D1147F62}" type="slidenum">
              <a:rPr lang="en-US" altLang="ja-JP"/>
              <a:pPr/>
              <a:t>35</a:t>
            </a:fld>
            <a:endParaRPr lang="en-US" altLang="ja-JP"/>
          </a:p>
        </p:txBody>
      </p:sp>
      <p:sp>
        <p:nvSpPr>
          <p:cNvPr id="4403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403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ja-JP" altLang="ja-JP"/>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079"/>
          <p:cNvSpPr>
            <a:spLocks noGrp="1" noChangeArrowheads="1"/>
          </p:cNvSpPr>
          <p:nvPr>
            <p:ph type="sldNum" sz="quarter" idx="5"/>
          </p:nvPr>
        </p:nvSpPr>
        <p:spPr>
          <a:ln/>
        </p:spPr>
        <p:txBody>
          <a:bodyPr/>
          <a:lstStyle/>
          <a:p>
            <a:fld id="{4EE702DC-039F-4AB1-9F03-456E60F2F055}" type="slidenum">
              <a:rPr lang="en-US" altLang="ja-JP"/>
              <a:pPr/>
              <a:t>36</a:t>
            </a:fld>
            <a:endParaRPr lang="en-US" altLang="ja-JP"/>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079"/>
          <p:cNvSpPr>
            <a:spLocks noGrp="1" noChangeArrowheads="1"/>
          </p:cNvSpPr>
          <p:nvPr>
            <p:ph type="sldNum" sz="quarter" idx="5"/>
          </p:nvPr>
        </p:nvSpPr>
        <p:spPr>
          <a:ln/>
        </p:spPr>
        <p:txBody>
          <a:bodyPr/>
          <a:lstStyle/>
          <a:p>
            <a:fld id="{2815E80B-8097-4910-829D-08AFF1E58CB9}" type="slidenum">
              <a:rPr lang="en-US" altLang="ja-JP"/>
              <a:pPr/>
              <a:t>37</a:t>
            </a:fld>
            <a:endParaRPr lang="en-US" altLang="ja-JP"/>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079"/>
          <p:cNvSpPr>
            <a:spLocks noGrp="1" noChangeArrowheads="1"/>
          </p:cNvSpPr>
          <p:nvPr>
            <p:ph type="sldNum" sz="quarter" idx="5"/>
          </p:nvPr>
        </p:nvSpPr>
        <p:spPr>
          <a:ln/>
        </p:spPr>
        <p:txBody>
          <a:bodyPr/>
          <a:lstStyle/>
          <a:p>
            <a:fld id="{E0580F32-D9EA-4134-A887-4A45DA37E06B}" type="slidenum">
              <a:rPr lang="en-US" altLang="ja-JP"/>
              <a:pPr/>
              <a:t>38</a:t>
            </a:fld>
            <a:endParaRPr lang="en-US" altLang="ja-JP"/>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09C93C9-A8EF-4AEB-9656-D62E59955FCA}" type="slidenum">
              <a:rPr lang="en-US" altLang="ja-JP" smtClean="0"/>
              <a:pPr/>
              <a:t>39</a:t>
            </a:fld>
            <a:endParaRPr lang="en-US" altLang="ja-JP"/>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079"/>
          <p:cNvSpPr>
            <a:spLocks noGrp="1" noChangeArrowheads="1"/>
          </p:cNvSpPr>
          <p:nvPr>
            <p:ph type="sldNum" sz="quarter" idx="5"/>
          </p:nvPr>
        </p:nvSpPr>
        <p:spPr>
          <a:ln/>
        </p:spPr>
        <p:txBody>
          <a:bodyPr/>
          <a:lstStyle/>
          <a:p>
            <a:fld id="{7EEA6946-67CD-4D85-BE6B-9D1094C6CEE4}" type="slidenum">
              <a:rPr lang="en-US" altLang="ja-JP"/>
              <a:pPr/>
              <a:t>4</a:t>
            </a:fld>
            <a:endParaRPr lang="en-US" altLang="ja-JP"/>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09C93C9-A8EF-4AEB-9656-D62E59955FCA}" type="slidenum">
              <a:rPr lang="en-US" altLang="ja-JP" smtClean="0"/>
              <a:pPr/>
              <a:t>40</a:t>
            </a:fld>
            <a:endParaRPr lang="en-US" altLang="ja-JP"/>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9F4679D-D3A1-458D-8C1E-BAE49C39E64A}" type="slidenum">
              <a:rPr kumimoji="1" lang="ja-JP" altLang="en-US" smtClean="0"/>
              <a:pPr/>
              <a:t>41</a:t>
            </a:fld>
            <a:endParaRPr kumimoji="1" lang="ja-JP"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9F4679D-D3A1-458D-8C1E-BAE49C39E64A}" type="slidenum">
              <a:rPr kumimoji="1" lang="ja-JP" altLang="en-US" smtClean="0"/>
              <a:pPr/>
              <a:t>42</a:t>
            </a:fld>
            <a:endParaRPr kumimoji="1" lang="ja-JP"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09C93C9-A8EF-4AEB-9656-D62E59955FCA}" type="slidenum">
              <a:rPr lang="en-US" altLang="ja-JP" smtClean="0"/>
              <a:pPr/>
              <a:t>43</a:t>
            </a:fld>
            <a:endParaRPr lang="en-US" altLang="ja-JP"/>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9F4679D-D3A1-458D-8C1E-BAE49C39E64A}" type="slidenum">
              <a:rPr kumimoji="1" lang="ja-JP" altLang="en-US" smtClean="0"/>
              <a:pPr/>
              <a:t>44</a:t>
            </a:fld>
            <a:endParaRPr kumimoji="1" lang="ja-JP"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09C93C9-A8EF-4AEB-9656-D62E59955FCA}" type="slidenum">
              <a:rPr lang="en-US" altLang="ja-JP" smtClean="0"/>
              <a:pPr/>
              <a:t>45</a:t>
            </a:fld>
            <a:endParaRPr lang="en-US" altLang="ja-JP"/>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909C93C9-A8EF-4AEB-9656-D62E59955FCA}" type="slidenum">
              <a:rPr lang="en-US" altLang="ja-JP" smtClean="0"/>
              <a:pPr/>
              <a:t>46</a:t>
            </a:fld>
            <a:endParaRPr lang="en-US" altLang="ja-JP"/>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909C93C9-A8EF-4AEB-9656-D62E59955FCA}" type="slidenum">
              <a:rPr lang="en-US" altLang="ja-JP" smtClean="0"/>
              <a:pPr/>
              <a:t>47</a:t>
            </a:fld>
            <a:endParaRPr lang="en-US" altLang="ja-JP"/>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09C93C9-A8EF-4AEB-9656-D62E59955FCA}" type="slidenum">
              <a:rPr lang="en-US" altLang="ja-JP" smtClean="0"/>
              <a:pPr/>
              <a:t>48</a:t>
            </a:fld>
            <a:endParaRPr lang="en-US" altLang="ja-JP"/>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09C93C9-A8EF-4AEB-9656-D62E59955FCA}" type="slidenum">
              <a:rPr lang="en-US" altLang="ja-JP" smtClean="0"/>
              <a:pPr/>
              <a:t>49</a:t>
            </a:fld>
            <a:endParaRPr lang="en-US" altLang="ja-JP"/>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079"/>
          <p:cNvSpPr>
            <a:spLocks noGrp="1" noChangeArrowheads="1"/>
          </p:cNvSpPr>
          <p:nvPr>
            <p:ph type="sldNum" sz="quarter" idx="5"/>
          </p:nvPr>
        </p:nvSpPr>
        <p:spPr>
          <a:ln/>
        </p:spPr>
        <p:txBody>
          <a:bodyPr/>
          <a:lstStyle/>
          <a:p>
            <a:fld id="{602E8512-5BFD-44EA-B060-ACD9C59276FC}" type="slidenum">
              <a:rPr lang="en-US" altLang="ja-JP"/>
              <a:pPr/>
              <a:t>5</a:t>
            </a:fld>
            <a:endParaRPr lang="en-US" altLang="ja-JP"/>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09C93C9-A8EF-4AEB-9656-D62E59955FCA}" type="slidenum">
              <a:rPr lang="en-US" altLang="ja-JP" smtClean="0"/>
              <a:pPr/>
              <a:t>50</a:t>
            </a:fld>
            <a:endParaRPr lang="en-US" altLang="ja-JP"/>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9F4679D-D3A1-458D-8C1E-BAE49C39E64A}" type="slidenum">
              <a:rPr kumimoji="1" lang="ja-JP" altLang="en-US" smtClean="0"/>
              <a:pPr/>
              <a:t>51</a:t>
            </a:fld>
            <a:endParaRPr kumimoji="1" lang="ja-JP"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09C93C9-A8EF-4AEB-9656-D62E59955FCA}" type="slidenum">
              <a:rPr lang="en-US" altLang="ja-JP" smtClean="0"/>
              <a:pPr/>
              <a:t>52</a:t>
            </a:fld>
            <a:endParaRPr lang="en-US" altLang="ja-JP"/>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9F4679D-D3A1-458D-8C1E-BAE49C39E64A}" type="slidenum">
              <a:rPr kumimoji="1" lang="ja-JP" altLang="en-US" smtClean="0"/>
              <a:pPr/>
              <a:t>53</a:t>
            </a:fld>
            <a:endParaRPr kumimoji="1" lang="ja-JP"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E5C580D-B2DB-41EE-96E3-AA5E01AA08D1}" type="slidenum">
              <a:rPr kumimoji="1" lang="ja-JP" altLang="en-US" smtClean="0"/>
              <a:pPr/>
              <a:t>54</a:t>
            </a:fld>
            <a:endParaRPr kumimoji="1" lang="ja-JP"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F3D2E4B-5751-4327-AFF6-3CDA7A85282A}" type="slidenum">
              <a:rPr kumimoji="1" lang="ja-JP" altLang="en-US" smtClean="0"/>
              <a:pPr/>
              <a:t>55</a:t>
            </a:fld>
            <a:endParaRPr kumimoji="1" lang="ja-JP"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F3D2E4B-5751-4327-AFF6-3CDA7A85282A}" type="slidenum">
              <a:rPr kumimoji="1" lang="ja-JP" altLang="en-US" smtClean="0"/>
              <a:pPr/>
              <a:t>56</a:t>
            </a:fld>
            <a:endParaRPr kumimoji="1" lang="ja-JP"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FCF6E19-2DC3-4049-B625-EBE4B375EADD}" type="slidenum">
              <a:rPr kumimoji="1" lang="ja-JP" altLang="en-US" smtClean="0"/>
              <a:pPr/>
              <a:t>57</a:t>
            </a:fld>
            <a:endParaRPr kumimoji="1" lang="ja-JP"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FCF6E19-2DC3-4049-B625-EBE4B375EADD}" type="slidenum">
              <a:rPr kumimoji="1" lang="ja-JP" altLang="en-US" smtClean="0"/>
              <a:pPr/>
              <a:t>58</a:t>
            </a:fld>
            <a:endParaRPr kumimoji="1" lang="ja-JP"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FCF6E19-2DC3-4049-B625-EBE4B375EADD}" type="slidenum">
              <a:rPr kumimoji="1" lang="ja-JP" altLang="en-US" smtClean="0"/>
              <a:pPr/>
              <a:t>59</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079"/>
          <p:cNvSpPr>
            <a:spLocks noGrp="1" noChangeArrowheads="1"/>
          </p:cNvSpPr>
          <p:nvPr>
            <p:ph type="sldNum" sz="quarter" idx="5"/>
          </p:nvPr>
        </p:nvSpPr>
        <p:spPr>
          <a:ln/>
        </p:spPr>
        <p:txBody>
          <a:bodyPr/>
          <a:lstStyle/>
          <a:p>
            <a:fld id="{CBF4E31A-77D3-4E25-85B9-3D73DF64B7AA}" type="slidenum">
              <a:rPr lang="en-US" altLang="ja-JP"/>
              <a:pPr/>
              <a:t>6</a:t>
            </a:fld>
            <a:endParaRPr lang="en-US" altLang="ja-JP"/>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2E4C7D-B50B-4126-85B3-070720CC328E}" type="slidenum">
              <a:rPr lang="en-US" altLang="ja-JP"/>
              <a:pPr/>
              <a:t>60</a:t>
            </a:fld>
            <a:endParaRPr lang="en-US" altLang="ja-JP"/>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55ACB7-D81F-43E8-B10E-847F6B17FDDB}" type="slidenum">
              <a:rPr lang="en-US" altLang="ja-JP"/>
              <a:pPr/>
              <a:t>61</a:t>
            </a:fld>
            <a:endParaRPr lang="en-US" altLang="ja-JP"/>
          </a:p>
        </p:txBody>
      </p:sp>
      <p:sp>
        <p:nvSpPr>
          <p:cNvPr id="21506" name="Rectangle 2"/>
          <p:cNvSpPr>
            <a:spLocks noGrp="1" noRot="1" noChangeAspect="1" noChangeArrowheads="1" noTextEdit="1"/>
          </p:cNvSpPr>
          <p:nvPr>
            <p:ph type="sldImg"/>
          </p:nvPr>
        </p:nvSpPr>
        <p:spPr bwMode="auto">
          <a:xfrm>
            <a:off x="918063" y="685617"/>
            <a:ext cx="5023489" cy="3429552"/>
          </a:xfrm>
          <a:prstGeom prst="rect">
            <a:avLst/>
          </a:prstGeom>
          <a:solidFill>
            <a:srgbClr val="FFFFFF"/>
          </a:solidFill>
          <a:ln>
            <a:solidFill>
              <a:srgbClr val="000000"/>
            </a:solidFill>
            <a:miter lim="800000"/>
            <a:headEnd/>
            <a:tailEnd/>
          </a:ln>
        </p:spPr>
      </p:sp>
      <p:sp>
        <p:nvSpPr>
          <p:cNvPr id="21507" name="Rectangle 3"/>
          <p:cNvSpPr>
            <a:spLocks noGrp="1" noChangeArrowheads="1"/>
          </p:cNvSpPr>
          <p:nvPr>
            <p:ph type="body" idx="1"/>
          </p:nvPr>
        </p:nvSpPr>
        <p:spPr bwMode="auto">
          <a:xfrm>
            <a:off x="914832" y="4343216"/>
            <a:ext cx="5028338" cy="4115168"/>
          </a:xfrm>
          <a:prstGeom prst="rect">
            <a:avLst/>
          </a:prstGeom>
          <a:solidFill>
            <a:srgbClr val="FFFFFF"/>
          </a:solidFill>
          <a:ln>
            <a:solidFill>
              <a:srgbClr val="000000"/>
            </a:solidFill>
            <a:miter lim="800000"/>
            <a:headEnd/>
            <a:tailEnd/>
          </a:ln>
        </p:spPr>
        <p:txBody>
          <a:bodyPr/>
          <a:lstStyle/>
          <a:p>
            <a:endParaRPr lang="ja-JP" altLang="ja-JP"/>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E69A7B-C0F8-4448-8CCD-96EB9B6747DD}" type="slidenum">
              <a:rPr lang="en-US" altLang="ja-JP"/>
              <a:pPr/>
              <a:t>62</a:t>
            </a:fld>
            <a:endParaRPr lang="en-US" altLang="ja-JP"/>
          </a:p>
        </p:txBody>
      </p:sp>
      <p:sp>
        <p:nvSpPr>
          <p:cNvPr id="23554" name="Rectangle 2"/>
          <p:cNvSpPr>
            <a:spLocks noGrp="1" noRot="1" noChangeAspect="1" noChangeArrowheads="1" noTextEdit="1"/>
          </p:cNvSpPr>
          <p:nvPr>
            <p:ph type="sldImg"/>
          </p:nvPr>
        </p:nvSpPr>
        <p:spPr bwMode="auto">
          <a:xfrm>
            <a:off x="918063" y="685617"/>
            <a:ext cx="5023489" cy="3429552"/>
          </a:xfrm>
          <a:prstGeom prst="rect">
            <a:avLst/>
          </a:prstGeom>
          <a:solidFill>
            <a:srgbClr val="FFFFFF"/>
          </a:solidFill>
          <a:ln>
            <a:solidFill>
              <a:srgbClr val="000000"/>
            </a:solidFill>
            <a:miter lim="800000"/>
            <a:headEnd/>
            <a:tailEnd/>
          </a:ln>
        </p:spPr>
      </p:sp>
      <p:sp>
        <p:nvSpPr>
          <p:cNvPr id="23555" name="Rectangle 3"/>
          <p:cNvSpPr>
            <a:spLocks noGrp="1" noChangeArrowheads="1"/>
          </p:cNvSpPr>
          <p:nvPr>
            <p:ph type="body" idx="1"/>
          </p:nvPr>
        </p:nvSpPr>
        <p:spPr bwMode="auto">
          <a:xfrm>
            <a:off x="914832" y="4343216"/>
            <a:ext cx="5028338" cy="4115168"/>
          </a:xfrm>
          <a:prstGeom prst="rect">
            <a:avLst/>
          </a:prstGeom>
          <a:solidFill>
            <a:srgbClr val="FFFFFF"/>
          </a:solidFill>
          <a:ln>
            <a:solidFill>
              <a:srgbClr val="000000"/>
            </a:solidFill>
            <a:miter lim="800000"/>
            <a:headEnd/>
            <a:tailEnd/>
          </a:ln>
        </p:spPr>
        <p:txBody>
          <a:bodyPr/>
          <a:lstStyle/>
          <a:p>
            <a:endParaRPr lang="ja-JP" altLang="ja-JP"/>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3FC7D60-8932-49AF-8806-BF0F5192765E}" type="slidenum">
              <a:rPr kumimoji="1" lang="ja-JP" altLang="en-US" smtClean="0"/>
              <a:pPr/>
              <a:t>63</a:t>
            </a:fld>
            <a:endParaRPr kumimoji="1" lang="ja-JP"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3FC7D60-8932-49AF-8806-BF0F5192765E}" type="slidenum">
              <a:rPr kumimoji="1" lang="ja-JP" altLang="en-US" smtClean="0"/>
              <a:pPr/>
              <a:t>64</a:t>
            </a:fld>
            <a:endParaRPr kumimoji="1" lang="ja-JP"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3FC7D60-8932-49AF-8806-BF0F5192765E}" type="slidenum">
              <a:rPr kumimoji="1" lang="ja-JP" altLang="en-US" smtClean="0"/>
              <a:pPr/>
              <a:t>65</a:t>
            </a:fld>
            <a:endParaRPr kumimoji="1" lang="ja-JP"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3FC7D60-8932-49AF-8806-BF0F5192765E}" type="slidenum">
              <a:rPr kumimoji="1" lang="ja-JP" altLang="en-US" smtClean="0"/>
              <a:pPr/>
              <a:t>66</a:t>
            </a:fld>
            <a:endParaRPr kumimoji="1" lang="ja-JP"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3FC7D60-8932-49AF-8806-BF0F5192765E}" type="slidenum">
              <a:rPr kumimoji="1" lang="ja-JP" altLang="en-US" smtClean="0"/>
              <a:pPr/>
              <a:t>67</a:t>
            </a:fld>
            <a:endParaRPr kumimoji="1" lang="ja-JP" alt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3FC7D60-8932-49AF-8806-BF0F5192765E}" type="slidenum">
              <a:rPr kumimoji="1" lang="ja-JP" altLang="en-US" smtClean="0"/>
              <a:pPr/>
              <a:t>68</a:t>
            </a:fld>
            <a:endParaRPr kumimoji="1" lang="ja-JP" alt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09C93C9-A8EF-4AEB-9656-D62E59955FCA}" type="slidenum">
              <a:rPr lang="en-US" altLang="ja-JP" smtClean="0"/>
              <a:pPr/>
              <a:t>69</a:t>
            </a:fld>
            <a:endParaRPr lang="en-US" altLang="ja-JP"/>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079"/>
          <p:cNvSpPr>
            <a:spLocks noGrp="1" noChangeArrowheads="1"/>
          </p:cNvSpPr>
          <p:nvPr>
            <p:ph type="sldNum" sz="quarter" idx="5"/>
          </p:nvPr>
        </p:nvSpPr>
        <p:spPr>
          <a:ln/>
        </p:spPr>
        <p:txBody>
          <a:bodyPr/>
          <a:lstStyle/>
          <a:p>
            <a:fld id="{29E7C99C-00F6-4C76-96E4-829074F0B57D}" type="slidenum">
              <a:rPr lang="en-US" altLang="ja-JP"/>
              <a:pPr/>
              <a:t>7</a:t>
            </a:fld>
            <a:endParaRPr lang="en-US" altLang="ja-JP"/>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079"/>
          <p:cNvSpPr>
            <a:spLocks noGrp="1" noChangeArrowheads="1"/>
          </p:cNvSpPr>
          <p:nvPr>
            <p:ph type="sldNum" sz="quarter" idx="5"/>
          </p:nvPr>
        </p:nvSpPr>
        <p:spPr>
          <a:ln/>
        </p:spPr>
        <p:txBody>
          <a:bodyPr/>
          <a:lstStyle/>
          <a:p>
            <a:fld id="{3636BF05-4B0D-418F-8490-B002524552DC}" type="slidenum">
              <a:rPr lang="en-US" altLang="ja-JP"/>
              <a:pPr/>
              <a:t>8</a:t>
            </a:fld>
            <a:endParaRPr lang="en-US" altLang="ja-JP"/>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079"/>
          <p:cNvSpPr>
            <a:spLocks noGrp="1" noChangeArrowheads="1"/>
          </p:cNvSpPr>
          <p:nvPr>
            <p:ph type="sldNum" sz="quarter" idx="5"/>
          </p:nvPr>
        </p:nvSpPr>
        <p:spPr>
          <a:ln/>
        </p:spPr>
        <p:txBody>
          <a:bodyPr/>
          <a:lstStyle/>
          <a:p>
            <a:fld id="{82DE5E0A-7E61-4DFE-AFFA-23A50CB31B72}" type="slidenum">
              <a:rPr lang="en-US" altLang="ja-JP"/>
              <a:pPr/>
              <a:t>9</a:t>
            </a:fld>
            <a:endParaRPr lang="en-US" altLang="ja-JP"/>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endParaRPr lang="ja-JP" altLang="ja-JP"/>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AAE1C54B-01D2-4457-9C0B-6B7B08937F7F}" type="slidenum">
              <a:rPr lang="en-US" altLang="ja-JP" smtClean="0"/>
              <a:pPr/>
              <a:t>&lt;#&gt;</a:t>
            </a:fld>
            <a:endParaRPr lang="en-US" altLang="ja-JP"/>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79898576-D7C0-462D-8DDF-31E90FE3D225}" type="slidenum">
              <a:rPr lang="en-US" altLang="ja-JP" smtClean="0"/>
              <a:pPr/>
              <a:t>&lt;#&gt;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C33647AF-C49C-4C7A-884A-DFCF1733FB78}" type="slidenum">
              <a:rPr lang="en-US" altLang="ja-JP" smtClean="0"/>
              <a:pPr/>
              <a:t>&lt;#&gt;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4EB115B7-0D97-43FF-8807-57B43F8C8203}" type="slidenum">
              <a:rPr lang="en-US" altLang="ja-JP" smtClean="0"/>
              <a:pPr/>
              <a:t>&lt;#&gt;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380CD353-C362-4CEC-8FBD-4D83FEB0678A}" type="slidenum">
              <a:rPr lang="en-US" altLang="ja-JP" smtClean="0"/>
              <a:pPr/>
              <a:t>&lt;#&gt;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endParaRPr lang="en-US" altLang="ja-JP"/>
          </a:p>
        </p:txBody>
      </p:sp>
      <p:sp>
        <p:nvSpPr>
          <p:cNvPr id="6" name="フッター プレースホルダ 5"/>
          <p:cNvSpPr>
            <a:spLocks noGrp="1"/>
          </p:cNvSpPr>
          <p:nvPr>
            <p:ph type="ftr" sz="quarter" idx="11"/>
          </p:nvPr>
        </p:nvSpPr>
        <p:spPr/>
        <p:txBody>
          <a:bodyPr/>
          <a:lstStyle/>
          <a:p>
            <a:endParaRPr lang="en-US" altLang="ja-JP"/>
          </a:p>
        </p:txBody>
      </p:sp>
      <p:sp>
        <p:nvSpPr>
          <p:cNvPr id="7" name="スライド番号プレースホルダ 6"/>
          <p:cNvSpPr>
            <a:spLocks noGrp="1"/>
          </p:cNvSpPr>
          <p:nvPr>
            <p:ph type="sldNum" sz="quarter" idx="12"/>
          </p:nvPr>
        </p:nvSpPr>
        <p:spPr/>
        <p:txBody>
          <a:bodyPr/>
          <a:lstStyle/>
          <a:p>
            <a:fld id="{7E48375D-EDE6-4B42-97F0-B8038CBF2DBE}" type="slidenum">
              <a:rPr lang="en-US" altLang="ja-JP" smtClean="0"/>
              <a:pPr/>
              <a:t>&lt;#&gt;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endParaRPr lang="en-US" altLang="ja-JP"/>
          </a:p>
        </p:txBody>
      </p:sp>
      <p:sp>
        <p:nvSpPr>
          <p:cNvPr id="8" name="フッター プレースホルダ 7"/>
          <p:cNvSpPr>
            <a:spLocks noGrp="1"/>
          </p:cNvSpPr>
          <p:nvPr>
            <p:ph type="ftr" sz="quarter" idx="11"/>
          </p:nvPr>
        </p:nvSpPr>
        <p:spPr/>
        <p:txBody>
          <a:bodyPr/>
          <a:lstStyle/>
          <a:p>
            <a:endParaRPr lang="en-US" altLang="ja-JP"/>
          </a:p>
        </p:txBody>
      </p:sp>
      <p:sp>
        <p:nvSpPr>
          <p:cNvPr id="9" name="スライド番号プレースホルダ 8"/>
          <p:cNvSpPr>
            <a:spLocks noGrp="1"/>
          </p:cNvSpPr>
          <p:nvPr>
            <p:ph type="sldNum" sz="quarter" idx="12"/>
          </p:nvPr>
        </p:nvSpPr>
        <p:spPr/>
        <p:txBody>
          <a:bodyPr/>
          <a:lstStyle/>
          <a:p>
            <a:fld id="{ADC2DE05-FB4A-4721-A897-989DD396C394}" type="slidenum">
              <a:rPr lang="en-US" altLang="ja-JP" smtClean="0"/>
              <a:pPr/>
              <a:t>&lt;#&gt;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endParaRPr lang="en-US" altLang="ja-JP"/>
          </a:p>
        </p:txBody>
      </p:sp>
      <p:sp>
        <p:nvSpPr>
          <p:cNvPr id="4" name="フッター プレースホルダ 3"/>
          <p:cNvSpPr>
            <a:spLocks noGrp="1"/>
          </p:cNvSpPr>
          <p:nvPr>
            <p:ph type="ftr" sz="quarter" idx="11"/>
          </p:nvPr>
        </p:nvSpPr>
        <p:spPr/>
        <p:txBody>
          <a:bodyPr/>
          <a:lstStyle/>
          <a:p>
            <a:endParaRPr lang="en-US" altLang="ja-JP"/>
          </a:p>
        </p:txBody>
      </p:sp>
      <p:sp>
        <p:nvSpPr>
          <p:cNvPr id="5" name="スライド番号プレースホルダ 4"/>
          <p:cNvSpPr>
            <a:spLocks noGrp="1"/>
          </p:cNvSpPr>
          <p:nvPr>
            <p:ph type="sldNum" sz="quarter" idx="12"/>
          </p:nvPr>
        </p:nvSpPr>
        <p:spPr/>
        <p:txBody>
          <a:bodyPr/>
          <a:lstStyle/>
          <a:p>
            <a:fld id="{AD549070-52CE-4B07-A420-B0A5A4DDE39B}" type="slidenum">
              <a:rPr lang="en-US" altLang="ja-JP" smtClean="0"/>
              <a:pPr/>
              <a:t>&lt;#&gt;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lang="en-US" altLang="ja-JP"/>
          </a:p>
        </p:txBody>
      </p:sp>
      <p:sp>
        <p:nvSpPr>
          <p:cNvPr id="3" name="フッター プレースホルダ 2"/>
          <p:cNvSpPr>
            <a:spLocks noGrp="1"/>
          </p:cNvSpPr>
          <p:nvPr>
            <p:ph type="ftr" sz="quarter" idx="11"/>
          </p:nvPr>
        </p:nvSpPr>
        <p:spPr/>
        <p:txBody>
          <a:bodyPr/>
          <a:lstStyle/>
          <a:p>
            <a:endParaRPr lang="en-US" altLang="ja-JP"/>
          </a:p>
        </p:txBody>
      </p:sp>
      <p:sp>
        <p:nvSpPr>
          <p:cNvPr id="4" name="スライド番号プレースホルダ 3"/>
          <p:cNvSpPr>
            <a:spLocks noGrp="1"/>
          </p:cNvSpPr>
          <p:nvPr>
            <p:ph type="sldNum" sz="quarter" idx="12"/>
          </p:nvPr>
        </p:nvSpPr>
        <p:spPr/>
        <p:txBody>
          <a:bodyPr/>
          <a:lstStyle/>
          <a:p>
            <a:fld id="{AD57C594-81AD-4C1F-8A33-98E7AF0A81C9}" type="slidenum">
              <a:rPr lang="en-US" altLang="ja-JP" smtClean="0"/>
              <a:pPr/>
              <a:t>&lt;#&gt;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en-US" altLang="ja-JP"/>
          </a:p>
        </p:txBody>
      </p:sp>
      <p:sp>
        <p:nvSpPr>
          <p:cNvPr id="6" name="フッター プレースホルダ 5"/>
          <p:cNvSpPr>
            <a:spLocks noGrp="1"/>
          </p:cNvSpPr>
          <p:nvPr>
            <p:ph type="ftr" sz="quarter" idx="11"/>
          </p:nvPr>
        </p:nvSpPr>
        <p:spPr/>
        <p:txBody>
          <a:bodyPr/>
          <a:lstStyle/>
          <a:p>
            <a:endParaRPr lang="en-US" altLang="ja-JP"/>
          </a:p>
        </p:txBody>
      </p:sp>
      <p:sp>
        <p:nvSpPr>
          <p:cNvPr id="7" name="スライド番号プレースホルダ 6"/>
          <p:cNvSpPr>
            <a:spLocks noGrp="1"/>
          </p:cNvSpPr>
          <p:nvPr>
            <p:ph type="sldNum" sz="quarter" idx="12"/>
          </p:nvPr>
        </p:nvSpPr>
        <p:spPr/>
        <p:txBody>
          <a:bodyPr/>
          <a:lstStyle/>
          <a:p>
            <a:fld id="{D0FD81AC-F622-4C93-B070-670EC74E48A4}" type="slidenum">
              <a:rPr lang="en-US" altLang="ja-JP" smtClean="0"/>
              <a:pPr/>
              <a:t>&lt;#&gt;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en-US" altLang="ja-JP"/>
          </a:p>
        </p:txBody>
      </p:sp>
      <p:sp>
        <p:nvSpPr>
          <p:cNvPr id="6" name="フッター プレースホルダ 5"/>
          <p:cNvSpPr>
            <a:spLocks noGrp="1"/>
          </p:cNvSpPr>
          <p:nvPr>
            <p:ph type="ftr" sz="quarter" idx="11"/>
          </p:nvPr>
        </p:nvSpPr>
        <p:spPr/>
        <p:txBody>
          <a:bodyPr/>
          <a:lstStyle/>
          <a:p>
            <a:endParaRPr lang="en-US" altLang="ja-JP"/>
          </a:p>
        </p:txBody>
      </p:sp>
      <p:sp>
        <p:nvSpPr>
          <p:cNvPr id="7" name="スライド番号プレースホルダ 6"/>
          <p:cNvSpPr>
            <a:spLocks noGrp="1"/>
          </p:cNvSpPr>
          <p:nvPr>
            <p:ph type="sldNum" sz="quarter" idx="12"/>
          </p:nvPr>
        </p:nvSpPr>
        <p:spPr/>
        <p:txBody>
          <a:bodyPr/>
          <a:lstStyle/>
          <a:p>
            <a:fld id="{F140AAE6-A8AE-45EA-92D4-795884D7CBD7}" type="slidenum">
              <a:rPr lang="en-US" altLang="ja-JP" smtClean="0"/>
              <a:pPr/>
              <a:t>&lt;#&gt;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ja-JP"/>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ja-JP"/>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76FD5C-FA04-40A7-AEC1-8CA3A9B03002}" type="slidenum">
              <a:rPr lang="en-US" altLang="ja-JP" smtClean="0"/>
              <a:pPr/>
              <a:t>&lt;#&gt;</a:t>
            </a:fld>
            <a:endParaRPr lang="en-US" altLang="ja-JP"/>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oleObject" Target="../embeddings/oleObject10.bin"/><Relationship Id="rId3" Type="http://schemas.openxmlformats.org/officeDocument/2006/relationships/notesSlide" Target="../notesSlides/notesSlide14.xml"/><Relationship Id="rId7" Type="http://schemas.openxmlformats.org/officeDocument/2006/relationships/oleObject" Target="../embeddings/oleObject4.bin"/><Relationship Id="rId12" Type="http://schemas.openxmlformats.org/officeDocument/2006/relationships/oleObject" Target="../embeddings/oleObject9.bin"/><Relationship Id="rId17" Type="http://schemas.openxmlformats.org/officeDocument/2006/relationships/oleObject" Target="../embeddings/oleObject14.bin"/><Relationship Id="rId2" Type="http://schemas.openxmlformats.org/officeDocument/2006/relationships/slideLayout" Target="../slideLayouts/slideLayout2.xml"/><Relationship Id="rId16" Type="http://schemas.openxmlformats.org/officeDocument/2006/relationships/oleObject" Target="../embeddings/oleObject13.bin"/><Relationship Id="rId1" Type="http://schemas.openxmlformats.org/officeDocument/2006/relationships/vmlDrawing" Target="../drawings/vmlDrawing1.vml"/><Relationship Id="rId6" Type="http://schemas.openxmlformats.org/officeDocument/2006/relationships/oleObject" Target="../embeddings/oleObject3.bin"/><Relationship Id="rId11" Type="http://schemas.openxmlformats.org/officeDocument/2006/relationships/oleObject" Target="../embeddings/oleObject8.bin"/><Relationship Id="rId5" Type="http://schemas.openxmlformats.org/officeDocument/2006/relationships/oleObject" Target="../embeddings/oleObject2.bin"/><Relationship Id="rId15" Type="http://schemas.openxmlformats.org/officeDocument/2006/relationships/oleObject" Target="../embeddings/oleObject12.bin"/><Relationship Id="rId10" Type="http://schemas.openxmlformats.org/officeDocument/2006/relationships/oleObject" Target="../embeddings/oleObject7.bin"/><Relationship Id="rId4" Type="http://schemas.openxmlformats.org/officeDocument/2006/relationships/oleObject" Target="../embeddings/oleObject1.bin"/><Relationship Id="rId9" Type="http://schemas.openxmlformats.org/officeDocument/2006/relationships/oleObject" Target="../embeddings/oleObject6.bin"/><Relationship Id="rId14" Type="http://schemas.openxmlformats.org/officeDocument/2006/relationships/oleObject" Target="../embeddings/oleObject11.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w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17.bin"/><Relationship Id="rId5" Type="http://schemas.openxmlformats.org/officeDocument/2006/relationships/oleObject" Target="../embeddings/oleObject16.bin"/><Relationship Id="rId4" Type="http://schemas.openxmlformats.org/officeDocument/2006/relationships/oleObject" Target="../embeddings/oleObject15.bin"/></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18.bin"/></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13.gif"/></Relationships>
</file>

<file path=ppt/slides/_rels/slide6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857224" y="928670"/>
            <a:ext cx="7415242" cy="2609864"/>
          </a:xfrm>
        </p:spPr>
        <p:txBody>
          <a:bodyPr>
            <a:normAutofit/>
          </a:bodyPr>
          <a:lstStyle/>
          <a:p>
            <a:r>
              <a:rPr lang="ja-JP" altLang="en-US" dirty="0"/>
              <a:t>理論と実務をつなぐに</a:t>
            </a:r>
            <a:r>
              <a:rPr lang="ja-JP" altLang="en-US" dirty="0" smtClean="0"/>
              <a:t>は</a:t>
            </a:r>
            <a:r>
              <a:rPr lang="en-US" altLang="ja-JP" dirty="0" smtClean="0"/>
              <a:t/>
            </a:r>
            <a:br>
              <a:rPr lang="en-US" altLang="ja-JP" dirty="0" smtClean="0"/>
            </a:br>
            <a:r>
              <a:rPr lang="en-US" altLang="ja-JP" dirty="0" smtClean="0"/>
              <a:t/>
            </a:r>
            <a:br>
              <a:rPr lang="en-US" altLang="ja-JP" dirty="0" smtClean="0"/>
            </a:br>
            <a:r>
              <a:rPr lang="en-US" altLang="ja-JP" dirty="0" smtClean="0"/>
              <a:t>Part II</a:t>
            </a:r>
            <a:r>
              <a:rPr lang="ja-JP" altLang="en-US" dirty="0" smtClean="0"/>
              <a:t> </a:t>
            </a:r>
            <a:r>
              <a:rPr lang="ja-JP" altLang="en-US" dirty="0"/>
              <a:t/>
            </a:r>
            <a:br>
              <a:rPr lang="ja-JP" altLang="en-US" dirty="0"/>
            </a:br>
            <a:endParaRPr lang="ja-JP" altLang="en-US" sz="3200" dirty="0"/>
          </a:p>
        </p:txBody>
      </p:sp>
      <p:sp>
        <p:nvSpPr>
          <p:cNvPr id="2051" name="Rectangle 3"/>
          <p:cNvSpPr>
            <a:spLocks noGrp="1" noChangeArrowheads="1"/>
          </p:cNvSpPr>
          <p:nvPr>
            <p:ph type="subTitle" idx="1"/>
          </p:nvPr>
        </p:nvSpPr>
        <p:spPr/>
        <p:txBody>
          <a:bodyPr>
            <a:normAutofit fontScale="92500" lnSpcReduction="20000"/>
          </a:bodyPr>
          <a:lstStyle/>
          <a:p>
            <a:r>
              <a:rPr lang="ja-JP" altLang="en-US" dirty="0" smtClean="0"/>
              <a:t>東京海洋大学</a:t>
            </a:r>
            <a:endParaRPr lang="en-US" altLang="ja-JP" dirty="0" smtClean="0"/>
          </a:p>
          <a:p>
            <a:endParaRPr lang="en-US" altLang="ja-JP" dirty="0" smtClean="0"/>
          </a:p>
          <a:p>
            <a:r>
              <a:rPr lang="ja-JP" altLang="en-US" dirty="0" smtClean="0"/>
              <a:t>久保 幹雄</a:t>
            </a:r>
            <a:r>
              <a:rPr lang="en-US" altLang="ja-JP" dirty="0" smtClean="0"/>
              <a:t/>
            </a:r>
            <a:br>
              <a:rPr lang="en-US" altLang="ja-JP" dirty="0" smtClean="0"/>
            </a:br>
            <a:r>
              <a:rPr lang="en-US" altLang="ja-JP" dirty="0" smtClean="0"/>
              <a:t>http://kubomikio.com/</a:t>
            </a:r>
            <a:endParaRPr lang="ja-JP"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ja-JP" altLang="en-US"/>
              <a:t>フローショップ問題（続き）</a:t>
            </a:r>
          </a:p>
        </p:txBody>
      </p:sp>
      <p:sp>
        <p:nvSpPr>
          <p:cNvPr id="58371" name="Rectangle 3"/>
          <p:cNvSpPr>
            <a:spLocks noGrp="1" noChangeArrowheads="1"/>
          </p:cNvSpPr>
          <p:nvPr>
            <p:ph idx="1"/>
          </p:nvPr>
        </p:nvSpPr>
        <p:spPr>
          <a:xfrm>
            <a:off x="609600" y="1676400"/>
            <a:ext cx="8153400" cy="4572000"/>
          </a:xfrm>
        </p:spPr>
        <p:txBody>
          <a:bodyPr/>
          <a:lstStyle/>
          <a:p>
            <a:pPr>
              <a:buFontTx/>
              <a:buNone/>
            </a:pPr>
            <a:r>
              <a:rPr lang="en-US" altLang="ja-JP"/>
              <a:t>30</a:t>
            </a:r>
            <a:r>
              <a:rPr lang="ja-JP" altLang="en-US"/>
              <a:t>年以上の間の膨大な研究によって</a:t>
            </a:r>
          </a:p>
          <a:p>
            <a:pPr>
              <a:buFontTx/>
              <a:buNone/>
            </a:pPr>
            <a:r>
              <a:rPr lang="ja-JP" altLang="en-US"/>
              <a:t>得られた知見：</a:t>
            </a:r>
            <a:br>
              <a:rPr lang="ja-JP" altLang="en-US"/>
            </a:br>
            <a:r>
              <a:rPr lang="en-US" altLang="ja-JP"/>
              <a:t>It is important to frequently step back from  their modeling work and ask the question, </a:t>
            </a:r>
          </a:p>
          <a:p>
            <a:pPr lvl="1"/>
            <a:r>
              <a:rPr lang="en-US" altLang="ja-JP">
                <a:latin typeface="Times New Roman"/>
              </a:rPr>
              <a:t>“</a:t>
            </a:r>
            <a:r>
              <a:rPr lang="en-US" altLang="ja-JP"/>
              <a:t>When I complete the work, well it be of value? </a:t>
            </a:r>
          </a:p>
          <a:p>
            <a:pPr lvl="1"/>
            <a:r>
              <a:rPr lang="en-US" altLang="ja-JP"/>
              <a:t> Will there be applications? </a:t>
            </a:r>
          </a:p>
          <a:p>
            <a:pPr lvl="1"/>
            <a:r>
              <a:rPr lang="en-US" altLang="ja-JP"/>
              <a:t> Do problems exists that this research can aid in solving?</a:t>
            </a:r>
            <a:r>
              <a:rPr lang="en-US" altLang="ja-JP">
                <a:latin typeface="Times New Roman"/>
              </a:rPr>
              <a:t>”</a:t>
            </a:r>
            <a:endParaRPr lang="en-US" altLang="ja-JP"/>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ja-JP" altLang="en-US"/>
              <a:t>ジョブショップ問題</a:t>
            </a:r>
          </a:p>
        </p:txBody>
      </p:sp>
      <p:sp>
        <p:nvSpPr>
          <p:cNvPr id="20483" name="Rectangle 3"/>
          <p:cNvSpPr>
            <a:spLocks noGrp="1" noChangeArrowheads="1"/>
          </p:cNvSpPr>
          <p:nvPr>
            <p:ph idx="1"/>
          </p:nvPr>
        </p:nvSpPr>
        <p:spPr/>
        <p:txBody>
          <a:bodyPr/>
          <a:lstStyle/>
          <a:p>
            <a:pPr>
              <a:lnSpc>
                <a:spcPct val="90000"/>
              </a:lnSpc>
            </a:pPr>
            <a:r>
              <a:rPr lang="ja-JP" altLang="en-US" sz="2800"/>
              <a:t>困難なスケジューリング問題たちのメタファー＆</a:t>
            </a:r>
            <a:r>
              <a:rPr lang="en-US" altLang="ja-JP" sz="2800"/>
              <a:t>test bed</a:t>
            </a:r>
          </a:p>
          <a:p>
            <a:pPr>
              <a:lnSpc>
                <a:spcPct val="90000"/>
              </a:lnSpc>
            </a:pPr>
            <a:r>
              <a:rPr lang="ja-JP" altLang="en-US" sz="2800"/>
              <a:t>ジョブショップスケジューリング問題（１０</a:t>
            </a:r>
            <a:r>
              <a:rPr lang="en-US" altLang="ja-JP" sz="2800"/>
              <a:t>×</a:t>
            </a:r>
            <a:r>
              <a:rPr lang="ja-JP" altLang="en-US" sz="2800"/>
              <a:t>１０</a:t>
            </a:r>
            <a:r>
              <a:rPr lang="en-US" altLang="ja-JP" sz="2800"/>
              <a:t>=930</a:t>
            </a:r>
            <a:r>
              <a:rPr lang="ja-JP" altLang="en-US" sz="2800"/>
              <a:t>に対する挑戦！）に対する分枝限定法（の中身のいろいろな工夫）</a:t>
            </a:r>
            <a:r>
              <a:rPr lang="en-US" altLang="ja-JP" sz="2800"/>
              <a:t>-&gt;</a:t>
            </a:r>
            <a:r>
              <a:rPr lang="ja-JP" altLang="en-US" sz="2800"/>
              <a:t>一般的な資源制約付きスケジューリング問題の商用ソルバー（</a:t>
            </a:r>
            <a:r>
              <a:rPr lang="en-US" altLang="ja-JP" sz="2800"/>
              <a:t>E.g., ILOG Scheduler</a:t>
            </a:r>
            <a:r>
              <a:rPr lang="ja-JP" altLang="en-US" sz="2800"/>
              <a:t>）のコア</a:t>
            </a:r>
          </a:p>
          <a:p>
            <a:pPr>
              <a:lnSpc>
                <a:spcPct val="90000"/>
              </a:lnSpc>
            </a:pPr>
            <a:r>
              <a:rPr lang="ja-JP" altLang="en-US" sz="2800"/>
              <a:t>アルゴリズムはジョブショップスケジューリング上で開発・比較</a:t>
            </a:r>
            <a:r>
              <a:rPr lang="en-US" altLang="ja-JP" sz="2800"/>
              <a:t>-&gt;</a:t>
            </a:r>
            <a:r>
              <a:rPr lang="ja-JP" altLang="en-US" sz="2800"/>
              <a:t>一般的なスケジューリング問題に適用</a:t>
            </a:r>
          </a:p>
          <a:p>
            <a:pPr>
              <a:lnSpc>
                <a:spcPct val="90000"/>
              </a:lnSpc>
            </a:pPr>
            <a:endParaRPr lang="en-US" altLang="ja-JP" sz="280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fontScale="90000"/>
          </a:bodyPr>
          <a:lstStyle/>
          <a:p>
            <a:r>
              <a:rPr lang="ja-JP" altLang="en-US"/>
              <a:t>定型化された問題の</a:t>
            </a:r>
            <a:br>
              <a:rPr lang="ja-JP" altLang="en-US"/>
            </a:br>
            <a:r>
              <a:rPr lang="ja-JP" altLang="en-US"/>
              <a:t>バリエーション</a:t>
            </a:r>
          </a:p>
        </p:txBody>
      </p:sp>
      <p:sp>
        <p:nvSpPr>
          <p:cNvPr id="18435" name="Rectangle 3"/>
          <p:cNvSpPr>
            <a:spLocks noGrp="1" noChangeArrowheads="1"/>
          </p:cNvSpPr>
          <p:nvPr>
            <p:ph idx="1"/>
          </p:nvPr>
        </p:nvSpPr>
        <p:spPr>
          <a:xfrm>
            <a:off x="685800" y="1981200"/>
            <a:ext cx="8077200" cy="2362200"/>
          </a:xfrm>
        </p:spPr>
        <p:txBody>
          <a:bodyPr/>
          <a:lstStyle/>
          <a:p>
            <a:pPr>
              <a:lnSpc>
                <a:spcPct val="90000"/>
              </a:lnSpc>
            </a:pPr>
            <a:r>
              <a:rPr lang="en-US" altLang="ja-JP" sz="2800"/>
              <a:t>TSP</a:t>
            </a:r>
            <a:r>
              <a:rPr lang="ja-JP" altLang="en-US" sz="2800"/>
              <a:t>は標準</a:t>
            </a:r>
            <a:r>
              <a:rPr lang="en-US" altLang="ja-JP" sz="2800"/>
              <a:t>: </a:t>
            </a:r>
            <a:r>
              <a:rPr lang="ja-JP" altLang="en-US" sz="2800"/>
              <a:t>多くの研究＋実務的にも有用</a:t>
            </a:r>
          </a:p>
          <a:p>
            <a:pPr>
              <a:lnSpc>
                <a:spcPct val="90000"/>
              </a:lnSpc>
            </a:pPr>
            <a:r>
              <a:rPr lang="ja-JP" altLang="en-US" sz="2800"/>
              <a:t>こんな条件を付加したバリエーションもありそうだ．</a:t>
            </a:r>
          </a:p>
          <a:p>
            <a:pPr>
              <a:lnSpc>
                <a:spcPct val="90000"/>
              </a:lnSpc>
            </a:pPr>
            <a:r>
              <a:rPr lang="ja-JP" altLang="en-US" sz="2800"/>
              <a:t>あるに違いない．．．</a:t>
            </a:r>
          </a:p>
          <a:p>
            <a:pPr>
              <a:lnSpc>
                <a:spcPct val="90000"/>
              </a:lnSpc>
            </a:pPr>
            <a:r>
              <a:rPr lang="ja-JP" altLang="en-US" sz="2800"/>
              <a:t>あればいいな．．．</a:t>
            </a:r>
          </a:p>
          <a:p>
            <a:pPr>
              <a:lnSpc>
                <a:spcPct val="90000"/>
              </a:lnSpc>
            </a:pPr>
            <a:r>
              <a:rPr lang="ja-JP" altLang="en-US" sz="2800"/>
              <a:t>そのうちあるかもしれない．．．</a:t>
            </a:r>
          </a:p>
          <a:p>
            <a:pPr>
              <a:lnSpc>
                <a:spcPct val="90000"/>
              </a:lnSpc>
            </a:pPr>
            <a:endParaRPr lang="en-US" altLang="ja-JP" sz="2800"/>
          </a:p>
        </p:txBody>
      </p:sp>
      <p:sp>
        <p:nvSpPr>
          <p:cNvPr id="18436" name="Oval 4"/>
          <p:cNvSpPr>
            <a:spLocks noChangeArrowheads="1"/>
          </p:cNvSpPr>
          <p:nvPr/>
        </p:nvSpPr>
        <p:spPr bwMode="auto">
          <a:xfrm>
            <a:off x="381000" y="4724400"/>
            <a:ext cx="2133600" cy="1600200"/>
          </a:xfrm>
          <a:prstGeom prst="ellipse">
            <a:avLst/>
          </a:prstGeom>
          <a:solidFill>
            <a:schemeClr val="accent1"/>
          </a:solidFill>
          <a:ln w="9525">
            <a:solidFill>
              <a:schemeClr val="tx1"/>
            </a:solidFill>
            <a:round/>
            <a:headEnd/>
            <a:tailEnd/>
          </a:ln>
          <a:effectLst/>
        </p:spPr>
        <p:txBody>
          <a:bodyPr wrap="none" anchor="ctr"/>
          <a:lstStyle/>
          <a:p>
            <a:pPr algn="ctr"/>
            <a:r>
              <a:rPr lang="ja-JP" altLang="en-US" sz="4400"/>
              <a:t>理論</a:t>
            </a:r>
          </a:p>
        </p:txBody>
      </p:sp>
      <p:sp>
        <p:nvSpPr>
          <p:cNvPr id="18437" name="Oval 5"/>
          <p:cNvSpPr>
            <a:spLocks noChangeArrowheads="1"/>
          </p:cNvSpPr>
          <p:nvPr/>
        </p:nvSpPr>
        <p:spPr bwMode="auto">
          <a:xfrm>
            <a:off x="4343400" y="4800600"/>
            <a:ext cx="2590800" cy="1447800"/>
          </a:xfrm>
          <a:prstGeom prst="ellipse">
            <a:avLst/>
          </a:prstGeom>
          <a:solidFill>
            <a:schemeClr val="accent1"/>
          </a:solidFill>
          <a:ln w="9525">
            <a:solidFill>
              <a:schemeClr val="tx1"/>
            </a:solidFill>
            <a:round/>
            <a:headEnd/>
            <a:tailEnd/>
          </a:ln>
          <a:effectLst/>
        </p:spPr>
        <p:txBody>
          <a:bodyPr wrap="none" anchor="ctr"/>
          <a:lstStyle/>
          <a:p>
            <a:pPr algn="ctr"/>
            <a:r>
              <a:rPr lang="ja-JP" altLang="en-US" sz="4400"/>
              <a:t>応用</a:t>
            </a:r>
          </a:p>
        </p:txBody>
      </p:sp>
      <p:sp>
        <p:nvSpPr>
          <p:cNvPr id="18440" name="AutoShape 8"/>
          <p:cNvSpPr>
            <a:spLocks noChangeArrowheads="1"/>
          </p:cNvSpPr>
          <p:nvPr/>
        </p:nvSpPr>
        <p:spPr bwMode="auto">
          <a:xfrm>
            <a:off x="2786050" y="5072074"/>
            <a:ext cx="1371600" cy="914400"/>
          </a:xfrm>
          <a:prstGeom prst="rightArrow">
            <a:avLst>
              <a:gd name="adj1" fmla="val 50000"/>
              <a:gd name="adj2" fmla="val 37500"/>
            </a:avLst>
          </a:prstGeom>
          <a:solidFill>
            <a:schemeClr val="accent1"/>
          </a:solidFill>
          <a:ln w="9525">
            <a:solidFill>
              <a:schemeClr val="tx1"/>
            </a:solidFill>
            <a:miter lim="800000"/>
            <a:headEnd/>
            <a:tailEnd/>
          </a:ln>
          <a:effectLst/>
        </p:spPr>
        <p:txBody>
          <a:bodyPr wrap="none" anchor="ctr"/>
          <a:lstStyle/>
          <a:p>
            <a:endParaRPr lang="ja-JP"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143000" y="990600"/>
            <a:ext cx="7772400" cy="1143000"/>
          </a:xfrm>
        </p:spPr>
        <p:txBody>
          <a:bodyPr>
            <a:normAutofit fontScale="90000"/>
          </a:bodyPr>
          <a:lstStyle/>
          <a:p>
            <a:r>
              <a:rPr lang="ja-JP" altLang="en-US"/>
              <a:t>定型化された問題の</a:t>
            </a:r>
            <a:br>
              <a:rPr lang="ja-JP" altLang="en-US"/>
            </a:br>
            <a:r>
              <a:rPr lang="ja-JP" altLang="en-US"/>
              <a:t>バリエーション</a:t>
            </a:r>
            <a:br>
              <a:rPr lang="ja-JP" altLang="en-US"/>
            </a:br>
            <a:r>
              <a:rPr lang="ja-JP" altLang="en-US"/>
              <a:t>（と</a:t>
            </a:r>
            <a:r>
              <a:rPr lang="en-US" altLang="ja-JP"/>
              <a:t>Well Solved Special Case</a:t>
            </a:r>
            <a:r>
              <a:rPr lang="ja-JP" altLang="en-US"/>
              <a:t>）</a:t>
            </a:r>
          </a:p>
        </p:txBody>
      </p:sp>
      <p:sp>
        <p:nvSpPr>
          <p:cNvPr id="26627" name="Rectangle 3"/>
          <p:cNvSpPr>
            <a:spLocks noGrp="1" noChangeArrowheads="1"/>
          </p:cNvSpPr>
          <p:nvPr>
            <p:ph idx="1"/>
          </p:nvPr>
        </p:nvSpPr>
        <p:spPr>
          <a:xfrm>
            <a:off x="976313" y="2903538"/>
            <a:ext cx="7408862" cy="2695575"/>
          </a:xfrm>
        </p:spPr>
        <p:txBody>
          <a:bodyPr/>
          <a:lstStyle/>
          <a:p>
            <a:r>
              <a:rPr lang="en-US" altLang="ja-JP"/>
              <a:t>K-TSP</a:t>
            </a:r>
            <a:r>
              <a:rPr lang="ja-JP" altLang="en-US"/>
              <a:t>は有用か？</a:t>
            </a:r>
          </a:p>
          <a:p>
            <a:r>
              <a:rPr lang="ja-JP" altLang="en-US"/>
              <a:t>部分巡回路問題は有用か？</a:t>
            </a:r>
          </a:p>
          <a:p>
            <a:r>
              <a:rPr lang="ja-JP" altLang="en-US"/>
              <a:t>次数制限付きグラフ上での</a:t>
            </a:r>
            <a:r>
              <a:rPr lang="en-US" altLang="ja-JP"/>
              <a:t>TSP ( A Well Solved Special Case) </a:t>
            </a:r>
            <a:r>
              <a:rPr lang="ja-JP" altLang="en-US"/>
              <a:t>は有用か？</a:t>
            </a:r>
          </a:p>
          <a:p>
            <a:pPr>
              <a:buFontTx/>
              <a:buNone/>
            </a:pPr>
            <a:endParaRPr lang="en-US" altLang="ja-JP"/>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 calcmode="lin" valueType="num">
                                      <p:cBhvr additive="base">
                                        <p:cTn id="7" dur="500" fill="hold"/>
                                        <p:tgtEl>
                                          <p:spTgt spid="2662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662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6627">
                                            <p:txEl>
                                              <p:pRg st="1" end="1"/>
                                            </p:txEl>
                                          </p:spTgt>
                                        </p:tgtEl>
                                        <p:attrNameLst>
                                          <p:attrName>style.visibility</p:attrName>
                                        </p:attrNameLst>
                                      </p:cBhvr>
                                      <p:to>
                                        <p:strVal val="visible"/>
                                      </p:to>
                                    </p:set>
                                    <p:anim calcmode="lin" valueType="num">
                                      <p:cBhvr additive="base">
                                        <p:cTn id="13" dur="500" fill="hold"/>
                                        <p:tgtEl>
                                          <p:spTgt spid="2662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662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6627">
                                            <p:txEl>
                                              <p:pRg st="2" end="2"/>
                                            </p:txEl>
                                          </p:spTgt>
                                        </p:tgtEl>
                                        <p:attrNameLst>
                                          <p:attrName>style.visibility</p:attrName>
                                        </p:attrNameLst>
                                      </p:cBhvr>
                                      <p:to>
                                        <p:strVal val="visible"/>
                                      </p:to>
                                    </p:set>
                                    <p:anim calcmode="lin" valueType="num">
                                      <p:cBhvr additive="base">
                                        <p:cTn id="19" dur="500" fill="hold"/>
                                        <p:tgtEl>
                                          <p:spTgt spid="2662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662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normAutofit fontScale="90000"/>
          </a:bodyPr>
          <a:lstStyle/>
          <a:p>
            <a:r>
              <a:rPr lang="ja-JP" altLang="en-US" sz="4000"/>
              <a:t>定型化された問題のバリエーション</a:t>
            </a:r>
            <a:r>
              <a:rPr lang="ja-JP" altLang="en-US"/>
              <a:t/>
            </a:r>
            <a:br>
              <a:rPr lang="ja-JP" altLang="en-US"/>
            </a:br>
            <a:r>
              <a:rPr lang="en-US" altLang="ja-JP"/>
              <a:t>K-TSP</a:t>
            </a:r>
          </a:p>
        </p:txBody>
      </p:sp>
      <p:sp>
        <p:nvSpPr>
          <p:cNvPr id="60428" name="Rectangle 12"/>
          <p:cNvSpPr>
            <a:spLocks noChangeArrowheads="1"/>
          </p:cNvSpPr>
          <p:nvPr/>
        </p:nvSpPr>
        <p:spPr bwMode="auto">
          <a:xfrm>
            <a:off x="2479675" y="3686175"/>
            <a:ext cx="749300" cy="1008063"/>
          </a:xfrm>
          <a:prstGeom prst="rect">
            <a:avLst/>
          </a:prstGeom>
          <a:solidFill>
            <a:schemeClr val="accent1"/>
          </a:solidFill>
          <a:ln w="12700">
            <a:solidFill>
              <a:schemeClr val="tx1"/>
            </a:solidFill>
            <a:miter lim="800000"/>
            <a:headEnd/>
            <a:tailEnd/>
          </a:ln>
          <a:effectLst/>
        </p:spPr>
        <p:txBody>
          <a:bodyPr wrap="none" lIns="92075" tIns="46038" rIns="92075" bIns="46038" anchor="ctr"/>
          <a:lstStyle/>
          <a:p>
            <a:pPr algn="ctr" eaLnBrk="0" hangingPunct="0"/>
            <a:r>
              <a:rPr lang="ja-JP" altLang="en-US">
                <a:effectLst>
                  <a:outerShdw blurRad="38100" dist="38100" dir="2700000" algn="tl">
                    <a:srgbClr val="FFFFFF"/>
                  </a:outerShdw>
                </a:effectLst>
                <a:latin typeface="ＭＳ ゴシック" pitchFamily="49" charset="-128"/>
                <a:ea typeface="ＭＳ ゴシック" pitchFamily="49" charset="-128"/>
              </a:rPr>
              <a:t>デポ</a:t>
            </a:r>
          </a:p>
        </p:txBody>
      </p:sp>
      <p:graphicFrame>
        <p:nvGraphicFramePr>
          <p:cNvPr id="122880" name="Object 1024"/>
          <p:cNvGraphicFramePr>
            <a:graphicFrameLocks/>
          </p:cNvGraphicFramePr>
          <p:nvPr/>
        </p:nvGraphicFramePr>
        <p:xfrm>
          <a:off x="2566988" y="4338638"/>
          <a:ext cx="614362" cy="242887"/>
        </p:xfrm>
        <a:graphic>
          <a:graphicData uri="http://schemas.openxmlformats.org/presentationml/2006/ole">
            <p:oleObj spid="_x0000_s122880" name="ｸﾘｯﾌﾟｱｰﾄ" r:id="rId4" imgW="7032600" imgH="2109600" progId="MS_ClipArt_Gallery">
              <p:embed/>
            </p:oleObj>
          </a:graphicData>
        </a:graphic>
      </p:graphicFrame>
      <p:graphicFrame>
        <p:nvGraphicFramePr>
          <p:cNvPr id="122881" name="Object 1025"/>
          <p:cNvGraphicFramePr>
            <a:graphicFrameLocks/>
          </p:cNvGraphicFramePr>
          <p:nvPr/>
        </p:nvGraphicFramePr>
        <p:xfrm>
          <a:off x="2263775" y="3657600"/>
          <a:ext cx="569913" cy="227013"/>
        </p:xfrm>
        <a:graphic>
          <a:graphicData uri="http://schemas.openxmlformats.org/presentationml/2006/ole">
            <p:oleObj spid="_x0000_s122881" name="ｸﾘｯﾌﾟｱｰﾄ" r:id="rId5" imgW="7032600" imgH="2109600" progId="MS_ClipArt_Gallery">
              <p:embed/>
            </p:oleObj>
          </a:graphicData>
        </a:graphic>
      </p:graphicFrame>
      <p:graphicFrame>
        <p:nvGraphicFramePr>
          <p:cNvPr id="122882" name="Object 1026"/>
          <p:cNvGraphicFramePr>
            <a:graphicFrameLocks/>
          </p:cNvGraphicFramePr>
          <p:nvPr/>
        </p:nvGraphicFramePr>
        <p:xfrm>
          <a:off x="2971800" y="3657600"/>
          <a:ext cx="612775" cy="242888"/>
        </p:xfrm>
        <a:graphic>
          <a:graphicData uri="http://schemas.openxmlformats.org/presentationml/2006/ole">
            <p:oleObj spid="_x0000_s122882" name="ｸﾘｯﾌﾟｱｰﾄ" r:id="rId6" imgW="7032600" imgH="2109600" progId="MS_ClipArt_Gallery">
              <p:embed/>
            </p:oleObj>
          </a:graphicData>
        </a:graphic>
      </p:graphicFrame>
      <p:graphicFrame>
        <p:nvGraphicFramePr>
          <p:cNvPr id="122883" name="Object 1027"/>
          <p:cNvGraphicFramePr>
            <a:graphicFrameLocks/>
          </p:cNvGraphicFramePr>
          <p:nvPr/>
        </p:nvGraphicFramePr>
        <p:xfrm>
          <a:off x="542925" y="2830513"/>
          <a:ext cx="373063" cy="439737"/>
        </p:xfrm>
        <a:graphic>
          <a:graphicData uri="http://schemas.openxmlformats.org/presentationml/2006/ole">
            <p:oleObj spid="_x0000_s122883" name="ｸﾘｯﾌﾟｱｰﾄ" r:id="rId7" imgW="4151160" imgH="3651120" progId="MS_ClipArt_Gallery">
              <p:embed/>
            </p:oleObj>
          </a:graphicData>
        </a:graphic>
      </p:graphicFrame>
      <p:graphicFrame>
        <p:nvGraphicFramePr>
          <p:cNvPr id="122884" name="Object 1028"/>
          <p:cNvGraphicFramePr>
            <a:graphicFrameLocks/>
          </p:cNvGraphicFramePr>
          <p:nvPr/>
        </p:nvGraphicFramePr>
        <p:xfrm>
          <a:off x="3321050" y="2147888"/>
          <a:ext cx="371475" cy="441325"/>
        </p:xfrm>
        <a:graphic>
          <a:graphicData uri="http://schemas.openxmlformats.org/presentationml/2006/ole">
            <p:oleObj spid="_x0000_s122884" name="ｸﾘｯﾌﾟｱｰﾄ" r:id="rId8" imgW="4151160" imgH="3651120" progId="MS_ClipArt_Gallery">
              <p:embed/>
            </p:oleObj>
          </a:graphicData>
        </a:graphic>
      </p:graphicFrame>
      <p:graphicFrame>
        <p:nvGraphicFramePr>
          <p:cNvPr id="122885" name="Object 1029"/>
          <p:cNvGraphicFramePr>
            <a:graphicFrameLocks/>
          </p:cNvGraphicFramePr>
          <p:nvPr/>
        </p:nvGraphicFramePr>
        <p:xfrm>
          <a:off x="1603375" y="3921125"/>
          <a:ext cx="373063" cy="441325"/>
        </p:xfrm>
        <a:graphic>
          <a:graphicData uri="http://schemas.openxmlformats.org/presentationml/2006/ole">
            <p:oleObj spid="_x0000_s122885" name="ｸﾘｯﾌﾟｱｰﾄ" r:id="rId9" imgW="4151160" imgH="3651120" progId="MS_ClipArt_Gallery">
              <p:embed/>
            </p:oleObj>
          </a:graphicData>
        </a:graphic>
      </p:graphicFrame>
      <p:graphicFrame>
        <p:nvGraphicFramePr>
          <p:cNvPr id="122886" name="Object 1030"/>
          <p:cNvGraphicFramePr>
            <a:graphicFrameLocks/>
          </p:cNvGraphicFramePr>
          <p:nvPr/>
        </p:nvGraphicFramePr>
        <p:xfrm>
          <a:off x="2462213" y="2830513"/>
          <a:ext cx="373062" cy="439737"/>
        </p:xfrm>
        <a:graphic>
          <a:graphicData uri="http://schemas.openxmlformats.org/presentationml/2006/ole">
            <p:oleObj spid="_x0000_s122886" name="ｸﾘｯﾌﾟｱｰﾄ" r:id="rId10" imgW="4151160" imgH="3651120" progId="MS_ClipArt_Gallery">
              <p:embed/>
            </p:oleObj>
          </a:graphicData>
        </a:graphic>
      </p:graphicFrame>
      <p:graphicFrame>
        <p:nvGraphicFramePr>
          <p:cNvPr id="122887" name="Object 1031"/>
          <p:cNvGraphicFramePr>
            <a:graphicFrameLocks/>
          </p:cNvGraphicFramePr>
          <p:nvPr/>
        </p:nvGraphicFramePr>
        <p:xfrm>
          <a:off x="2260600" y="5286375"/>
          <a:ext cx="371475" cy="439738"/>
        </p:xfrm>
        <a:graphic>
          <a:graphicData uri="http://schemas.openxmlformats.org/presentationml/2006/ole">
            <p:oleObj spid="_x0000_s122887" name="ｸﾘｯﾌﾟｱｰﾄ" r:id="rId11" imgW="4151160" imgH="3651120" progId="MS_ClipArt_Gallery">
              <p:embed/>
            </p:oleObj>
          </a:graphicData>
        </a:graphic>
      </p:graphicFrame>
      <p:graphicFrame>
        <p:nvGraphicFramePr>
          <p:cNvPr id="122888" name="Object 1032"/>
          <p:cNvGraphicFramePr>
            <a:graphicFrameLocks/>
          </p:cNvGraphicFramePr>
          <p:nvPr/>
        </p:nvGraphicFramePr>
        <p:xfrm>
          <a:off x="896938" y="4945063"/>
          <a:ext cx="373062" cy="439737"/>
        </p:xfrm>
        <a:graphic>
          <a:graphicData uri="http://schemas.openxmlformats.org/presentationml/2006/ole">
            <p:oleObj spid="_x0000_s122888" name="ｸﾘｯﾌﾟｱｰﾄ" r:id="rId12" imgW="4151160" imgH="3651120" progId="MS_ClipArt_Gallery">
              <p:embed/>
            </p:oleObj>
          </a:graphicData>
        </a:graphic>
      </p:graphicFrame>
      <p:graphicFrame>
        <p:nvGraphicFramePr>
          <p:cNvPr id="122889" name="Object 1033"/>
          <p:cNvGraphicFramePr>
            <a:graphicFrameLocks/>
          </p:cNvGraphicFramePr>
          <p:nvPr/>
        </p:nvGraphicFramePr>
        <p:xfrm>
          <a:off x="1755775" y="2147888"/>
          <a:ext cx="371475" cy="441325"/>
        </p:xfrm>
        <a:graphic>
          <a:graphicData uri="http://schemas.openxmlformats.org/presentationml/2006/ole">
            <p:oleObj spid="_x0000_s122889" name="ｸﾘｯﾌﾟｱｰﾄ" r:id="rId13" imgW="4151160" imgH="3651120" progId="MS_ClipArt_Gallery">
              <p:embed/>
            </p:oleObj>
          </a:graphicData>
        </a:graphic>
      </p:graphicFrame>
      <p:graphicFrame>
        <p:nvGraphicFramePr>
          <p:cNvPr id="122890" name="Object 1034"/>
          <p:cNvGraphicFramePr>
            <a:graphicFrameLocks/>
          </p:cNvGraphicFramePr>
          <p:nvPr/>
        </p:nvGraphicFramePr>
        <p:xfrm>
          <a:off x="4330700" y="2216150"/>
          <a:ext cx="371475" cy="441325"/>
        </p:xfrm>
        <a:graphic>
          <a:graphicData uri="http://schemas.openxmlformats.org/presentationml/2006/ole">
            <p:oleObj spid="_x0000_s122890" name="ｸﾘｯﾌﾟｱｰﾄ" r:id="rId14" imgW="4151160" imgH="3651120" progId="MS_ClipArt_Gallery">
              <p:embed/>
            </p:oleObj>
          </a:graphicData>
        </a:graphic>
      </p:graphicFrame>
      <p:graphicFrame>
        <p:nvGraphicFramePr>
          <p:cNvPr id="122891" name="Object 1035"/>
          <p:cNvGraphicFramePr>
            <a:graphicFrameLocks/>
          </p:cNvGraphicFramePr>
          <p:nvPr/>
        </p:nvGraphicFramePr>
        <p:xfrm>
          <a:off x="4178300" y="3035300"/>
          <a:ext cx="373063" cy="439738"/>
        </p:xfrm>
        <a:graphic>
          <a:graphicData uri="http://schemas.openxmlformats.org/presentationml/2006/ole">
            <p:oleObj spid="_x0000_s122891" name="ｸﾘｯﾌﾟｱｰﾄ" r:id="rId15" imgW="4151160" imgH="3651120" progId="MS_ClipArt_Gallery">
              <p:embed/>
            </p:oleObj>
          </a:graphicData>
        </a:graphic>
      </p:graphicFrame>
      <p:graphicFrame>
        <p:nvGraphicFramePr>
          <p:cNvPr id="122892" name="Object 1036"/>
          <p:cNvGraphicFramePr>
            <a:graphicFrameLocks/>
          </p:cNvGraphicFramePr>
          <p:nvPr/>
        </p:nvGraphicFramePr>
        <p:xfrm>
          <a:off x="4784725" y="3921125"/>
          <a:ext cx="373063" cy="441325"/>
        </p:xfrm>
        <a:graphic>
          <a:graphicData uri="http://schemas.openxmlformats.org/presentationml/2006/ole">
            <p:oleObj spid="_x0000_s122892" name="ｸﾘｯﾌﾟｱｰﾄ" r:id="rId16" imgW="4151160" imgH="3651120" progId="MS_ClipArt_Gallery">
              <p:embed/>
            </p:oleObj>
          </a:graphicData>
        </a:graphic>
      </p:graphicFrame>
      <p:graphicFrame>
        <p:nvGraphicFramePr>
          <p:cNvPr id="122893" name="Object 1037"/>
          <p:cNvGraphicFramePr>
            <a:graphicFrameLocks/>
          </p:cNvGraphicFramePr>
          <p:nvPr/>
        </p:nvGraphicFramePr>
        <p:xfrm>
          <a:off x="3624263" y="4740275"/>
          <a:ext cx="371475" cy="439738"/>
        </p:xfrm>
        <a:graphic>
          <a:graphicData uri="http://schemas.openxmlformats.org/presentationml/2006/ole">
            <p:oleObj spid="_x0000_s122893" name="ｸﾘｯﾌﾟｱｰﾄ" r:id="rId17" imgW="4151160" imgH="3651120" progId="MS_ClipArt_Gallery">
              <p:embed/>
            </p:oleObj>
          </a:graphicData>
        </a:graphic>
      </p:graphicFrame>
      <p:sp>
        <p:nvSpPr>
          <p:cNvPr id="60443" name="Line 27"/>
          <p:cNvSpPr>
            <a:spLocks noChangeShapeType="1"/>
          </p:cNvSpPr>
          <p:nvPr/>
        </p:nvSpPr>
        <p:spPr bwMode="auto">
          <a:xfrm flipH="1" flipV="1">
            <a:off x="2667000" y="3276600"/>
            <a:ext cx="50800" cy="409575"/>
          </a:xfrm>
          <a:prstGeom prst="line">
            <a:avLst/>
          </a:prstGeom>
          <a:noFill/>
          <a:ln w="12700">
            <a:solidFill>
              <a:schemeClr val="tx1"/>
            </a:solidFill>
            <a:round/>
            <a:headEnd type="none" w="sm" len="sm"/>
            <a:tailEnd type="none" w="sm" len="sm"/>
          </a:ln>
          <a:effectLst/>
        </p:spPr>
        <p:txBody>
          <a:bodyPr wrap="none" anchor="ctr"/>
          <a:lstStyle/>
          <a:p>
            <a:endParaRPr lang="ja-JP" altLang="en-US"/>
          </a:p>
        </p:txBody>
      </p:sp>
      <p:sp>
        <p:nvSpPr>
          <p:cNvPr id="60444" name="Line 28"/>
          <p:cNvSpPr>
            <a:spLocks noChangeShapeType="1"/>
          </p:cNvSpPr>
          <p:nvPr/>
        </p:nvSpPr>
        <p:spPr bwMode="auto">
          <a:xfrm flipH="1" flipV="1">
            <a:off x="2120900" y="2589213"/>
            <a:ext cx="352425" cy="273050"/>
          </a:xfrm>
          <a:prstGeom prst="line">
            <a:avLst/>
          </a:prstGeom>
          <a:noFill/>
          <a:ln w="12700">
            <a:solidFill>
              <a:schemeClr val="tx1"/>
            </a:solidFill>
            <a:round/>
            <a:headEnd type="none" w="sm" len="sm"/>
            <a:tailEnd type="none" w="sm" len="sm"/>
          </a:ln>
          <a:effectLst/>
        </p:spPr>
        <p:txBody>
          <a:bodyPr wrap="none" anchor="ctr"/>
          <a:lstStyle/>
          <a:p>
            <a:endParaRPr lang="ja-JP" altLang="en-US"/>
          </a:p>
        </p:txBody>
      </p:sp>
      <p:sp>
        <p:nvSpPr>
          <p:cNvPr id="60445" name="Line 29"/>
          <p:cNvSpPr>
            <a:spLocks noChangeShapeType="1"/>
          </p:cNvSpPr>
          <p:nvPr/>
        </p:nvSpPr>
        <p:spPr bwMode="auto">
          <a:xfrm flipH="1">
            <a:off x="908050" y="2452688"/>
            <a:ext cx="858838" cy="409575"/>
          </a:xfrm>
          <a:prstGeom prst="line">
            <a:avLst/>
          </a:prstGeom>
          <a:noFill/>
          <a:ln w="12700">
            <a:solidFill>
              <a:schemeClr val="tx1"/>
            </a:solidFill>
            <a:round/>
            <a:headEnd type="none" w="sm" len="sm"/>
            <a:tailEnd type="none" w="sm" len="sm"/>
          </a:ln>
          <a:effectLst/>
        </p:spPr>
        <p:txBody>
          <a:bodyPr wrap="none" anchor="ctr"/>
          <a:lstStyle/>
          <a:p>
            <a:endParaRPr lang="ja-JP" altLang="en-US"/>
          </a:p>
        </p:txBody>
      </p:sp>
      <p:sp>
        <p:nvSpPr>
          <p:cNvPr id="60446" name="Line 30"/>
          <p:cNvSpPr>
            <a:spLocks noChangeShapeType="1"/>
          </p:cNvSpPr>
          <p:nvPr/>
        </p:nvSpPr>
        <p:spPr bwMode="auto">
          <a:xfrm>
            <a:off x="858838" y="3270250"/>
            <a:ext cx="201612" cy="1704975"/>
          </a:xfrm>
          <a:prstGeom prst="line">
            <a:avLst/>
          </a:prstGeom>
          <a:noFill/>
          <a:ln w="12700">
            <a:solidFill>
              <a:schemeClr val="tx1"/>
            </a:solidFill>
            <a:round/>
            <a:headEnd type="none" w="sm" len="sm"/>
            <a:tailEnd type="none" w="sm" len="sm"/>
          </a:ln>
          <a:effectLst/>
        </p:spPr>
        <p:txBody>
          <a:bodyPr wrap="none" anchor="ctr"/>
          <a:lstStyle/>
          <a:p>
            <a:endParaRPr lang="ja-JP" altLang="en-US"/>
          </a:p>
        </p:txBody>
      </p:sp>
      <p:sp>
        <p:nvSpPr>
          <p:cNvPr id="60447" name="Line 31"/>
          <p:cNvSpPr>
            <a:spLocks noChangeShapeType="1"/>
          </p:cNvSpPr>
          <p:nvPr/>
        </p:nvSpPr>
        <p:spPr bwMode="auto">
          <a:xfrm flipV="1">
            <a:off x="1262063" y="4362450"/>
            <a:ext cx="354012" cy="681038"/>
          </a:xfrm>
          <a:prstGeom prst="line">
            <a:avLst/>
          </a:prstGeom>
          <a:noFill/>
          <a:ln w="12700">
            <a:solidFill>
              <a:schemeClr val="tx1"/>
            </a:solidFill>
            <a:round/>
            <a:headEnd type="none" w="sm" len="sm"/>
            <a:tailEnd type="none" w="sm" len="sm"/>
          </a:ln>
          <a:effectLst/>
        </p:spPr>
        <p:txBody>
          <a:bodyPr wrap="none" anchor="ctr"/>
          <a:lstStyle/>
          <a:p>
            <a:endParaRPr lang="ja-JP" altLang="en-US"/>
          </a:p>
        </p:txBody>
      </p:sp>
      <p:sp>
        <p:nvSpPr>
          <p:cNvPr id="60448" name="Line 32"/>
          <p:cNvSpPr>
            <a:spLocks noChangeShapeType="1"/>
          </p:cNvSpPr>
          <p:nvPr/>
        </p:nvSpPr>
        <p:spPr bwMode="auto">
          <a:xfrm flipV="1">
            <a:off x="1968500" y="3884613"/>
            <a:ext cx="303213" cy="136525"/>
          </a:xfrm>
          <a:prstGeom prst="line">
            <a:avLst/>
          </a:prstGeom>
          <a:noFill/>
          <a:ln w="12700">
            <a:solidFill>
              <a:schemeClr val="tx1"/>
            </a:solidFill>
            <a:round/>
            <a:headEnd type="none" w="sm" len="sm"/>
            <a:tailEnd type="none" w="sm" len="sm"/>
          </a:ln>
          <a:effectLst/>
        </p:spPr>
        <p:txBody>
          <a:bodyPr wrap="none" anchor="ctr"/>
          <a:lstStyle/>
          <a:p>
            <a:endParaRPr lang="ja-JP" altLang="en-US"/>
          </a:p>
        </p:txBody>
      </p:sp>
      <p:sp>
        <p:nvSpPr>
          <p:cNvPr id="60449" name="Line 33"/>
          <p:cNvSpPr>
            <a:spLocks noChangeShapeType="1"/>
          </p:cNvSpPr>
          <p:nvPr/>
        </p:nvSpPr>
        <p:spPr bwMode="auto">
          <a:xfrm flipH="1">
            <a:off x="2524125" y="4567238"/>
            <a:ext cx="152400" cy="681037"/>
          </a:xfrm>
          <a:prstGeom prst="line">
            <a:avLst/>
          </a:prstGeom>
          <a:noFill/>
          <a:ln w="12700">
            <a:solidFill>
              <a:schemeClr val="tx1"/>
            </a:solidFill>
            <a:round/>
            <a:headEnd type="none" w="sm" len="sm"/>
            <a:tailEnd type="none" w="sm" len="sm"/>
          </a:ln>
          <a:effectLst/>
        </p:spPr>
        <p:txBody>
          <a:bodyPr wrap="none" anchor="ctr"/>
          <a:lstStyle/>
          <a:p>
            <a:endParaRPr lang="ja-JP" altLang="en-US"/>
          </a:p>
        </p:txBody>
      </p:sp>
      <p:sp>
        <p:nvSpPr>
          <p:cNvPr id="60450" name="Line 34"/>
          <p:cNvSpPr>
            <a:spLocks noChangeShapeType="1"/>
          </p:cNvSpPr>
          <p:nvPr/>
        </p:nvSpPr>
        <p:spPr bwMode="auto">
          <a:xfrm flipV="1">
            <a:off x="2625725" y="5180013"/>
            <a:ext cx="1009650" cy="341312"/>
          </a:xfrm>
          <a:prstGeom prst="line">
            <a:avLst/>
          </a:prstGeom>
          <a:noFill/>
          <a:ln w="12700">
            <a:solidFill>
              <a:schemeClr val="tx1"/>
            </a:solidFill>
            <a:round/>
            <a:headEnd type="none" w="sm" len="sm"/>
            <a:tailEnd type="none" w="sm" len="sm"/>
          </a:ln>
          <a:effectLst/>
        </p:spPr>
        <p:txBody>
          <a:bodyPr wrap="none" anchor="ctr"/>
          <a:lstStyle/>
          <a:p>
            <a:endParaRPr lang="ja-JP" altLang="en-US"/>
          </a:p>
        </p:txBody>
      </p:sp>
      <p:sp>
        <p:nvSpPr>
          <p:cNvPr id="60451" name="Line 35"/>
          <p:cNvSpPr>
            <a:spLocks noChangeShapeType="1"/>
          </p:cNvSpPr>
          <p:nvPr/>
        </p:nvSpPr>
        <p:spPr bwMode="auto">
          <a:xfrm flipH="1" flipV="1">
            <a:off x="3181350" y="4498975"/>
            <a:ext cx="454025" cy="273050"/>
          </a:xfrm>
          <a:prstGeom prst="line">
            <a:avLst/>
          </a:prstGeom>
          <a:noFill/>
          <a:ln w="12700">
            <a:solidFill>
              <a:schemeClr val="tx1"/>
            </a:solidFill>
            <a:round/>
            <a:headEnd type="none" w="sm" len="sm"/>
            <a:tailEnd type="none" w="sm" len="sm"/>
          </a:ln>
          <a:effectLst/>
        </p:spPr>
        <p:txBody>
          <a:bodyPr wrap="none" anchor="ctr"/>
          <a:lstStyle/>
          <a:p>
            <a:endParaRPr lang="ja-JP" altLang="en-US"/>
          </a:p>
        </p:txBody>
      </p:sp>
      <p:sp>
        <p:nvSpPr>
          <p:cNvPr id="60452" name="Line 36"/>
          <p:cNvSpPr>
            <a:spLocks noChangeShapeType="1"/>
          </p:cNvSpPr>
          <p:nvPr/>
        </p:nvSpPr>
        <p:spPr bwMode="auto">
          <a:xfrm>
            <a:off x="3584575" y="3816350"/>
            <a:ext cx="1211263" cy="409575"/>
          </a:xfrm>
          <a:prstGeom prst="line">
            <a:avLst/>
          </a:prstGeom>
          <a:noFill/>
          <a:ln w="12700">
            <a:solidFill>
              <a:schemeClr val="tx1"/>
            </a:solidFill>
            <a:round/>
            <a:headEnd type="none" w="sm" len="sm"/>
            <a:tailEnd type="none" w="sm" len="sm"/>
          </a:ln>
          <a:effectLst/>
        </p:spPr>
        <p:txBody>
          <a:bodyPr wrap="none" anchor="ctr"/>
          <a:lstStyle/>
          <a:p>
            <a:endParaRPr lang="ja-JP" altLang="en-US"/>
          </a:p>
        </p:txBody>
      </p:sp>
      <p:sp>
        <p:nvSpPr>
          <p:cNvPr id="60453" name="Line 37"/>
          <p:cNvSpPr>
            <a:spLocks noChangeShapeType="1"/>
          </p:cNvSpPr>
          <p:nvPr/>
        </p:nvSpPr>
        <p:spPr bwMode="auto">
          <a:xfrm flipH="1" flipV="1">
            <a:off x="4543425" y="3475038"/>
            <a:ext cx="303213" cy="477837"/>
          </a:xfrm>
          <a:prstGeom prst="line">
            <a:avLst/>
          </a:prstGeom>
          <a:noFill/>
          <a:ln w="12700">
            <a:solidFill>
              <a:schemeClr val="tx1"/>
            </a:solidFill>
            <a:round/>
            <a:headEnd type="none" w="sm" len="sm"/>
            <a:tailEnd type="none" w="sm" len="sm"/>
          </a:ln>
          <a:effectLst/>
        </p:spPr>
        <p:txBody>
          <a:bodyPr wrap="none" anchor="ctr"/>
          <a:lstStyle/>
          <a:p>
            <a:endParaRPr lang="ja-JP" altLang="en-US"/>
          </a:p>
        </p:txBody>
      </p:sp>
      <p:sp>
        <p:nvSpPr>
          <p:cNvPr id="60454" name="Line 38"/>
          <p:cNvSpPr>
            <a:spLocks noChangeShapeType="1"/>
          </p:cNvSpPr>
          <p:nvPr/>
        </p:nvSpPr>
        <p:spPr bwMode="auto">
          <a:xfrm flipV="1">
            <a:off x="4392613" y="2657475"/>
            <a:ext cx="101600" cy="341313"/>
          </a:xfrm>
          <a:prstGeom prst="line">
            <a:avLst/>
          </a:prstGeom>
          <a:noFill/>
          <a:ln w="12700">
            <a:solidFill>
              <a:schemeClr val="tx1"/>
            </a:solidFill>
            <a:round/>
            <a:headEnd type="none" w="sm" len="sm"/>
            <a:tailEnd type="none" w="sm" len="sm"/>
          </a:ln>
          <a:effectLst/>
        </p:spPr>
        <p:txBody>
          <a:bodyPr wrap="none" anchor="ctr"/>
          <a:lstStyle/>
          <a:p>
            <a:endParaRPr lang="ja-JP" altLang="en-US"/>
          </a:p>
        </p:txBody>
      </p:sp>
      <p:sp>
        <p:nvSpPr>
          <p:cNvPr id="60455" name="Line 39"/>
          <p:cNvSpPr>
            <a:spLocks noChangeShapeType="1"/>
          </p:cNvSpPr>
          <p:nvPr/>
        </p:nvSpPr>
        <p:spPr bwMode="auto">
          <a:xfrm flipH="1">
            <a:off x="3686175" y="2384425"/>
            <a:ext cx="655638" cy="0"/>
          </a:xfrm>
          <a:prstGeom prst="line">
            <a:avLst/>
          </a:prstGeom>
          <a:noFill/>
          <a:ln w="12700">
            <a:solidFill>
              <a:schemeClr val="tx1"/>
            </a:solidFill>
            <a:round/>
            <a:headEnd type="none" w="sm" len="sm"/>
            <a:tailEnd type="none" w="sm" len="sm"/>
          </a:ln>
          <a:effectLst/>
        </p:spPr>
        <p:txBody>
          <a:bodyPr wrap="none" anchor="ctr"/>
          <a:lstStyle/>
          <a:p>
            <a:endParaRPr lang="ja-JP" altLang="en-US"/>
          </a:p>
        </p:txBody>
      </p:sp>
      <p:sp>
        <p:nvSpPr>
          <p:cNvPr id="60456" name="Line 40"/>
          <p:cNvSpPr>
            <a:spLocks noChangeShapeType="1"/>
          </p:cNvSpPr>
          <p:nvPr/>
        </p:nvSpPr>
        <p:spPr bwMode="auto">
          <a:xfrm flipH="1">
            <a:off x="3382963" y="2589213"/>
            <a:ext cx="100012" cy="1090612"/>
          </a:xfrm>
          <a:prstGeom prst="line">
            <a:avLst/>
          </a:prstGeom>
          <a:noFill/>
          <a:ln w="12700">
            <a:solidFill>
              <a:schemeClr val="tx1"/>
            </a:solidFill>
            <a:round/>
            <a:headEnd type="none" w="sm" len="sm"/>
            <a:tailEnd type="none" w="sm" len="sm"/>
          </a:ln>
          <a:effectLst/>
        </p:spPr>
        <p:txBody>
          <a:bodyPr wrap="none" anchor="ctr"/>
          <a:lstStyle/>
          <a:p>
            <a:endParaRPr lang="ja-JP" altLang="en-US"/>
          </a:p>
        </p:txBody>
      </p:sp>
      <p:sp>
        <p:nvSpPr>
          <p:cNvPr id="60458" name="Text Box 42"/>
          <p:cNvSpPr txBox="1">
            <a:spLocks noChangeArrowheads="1"/>
          </p:cNvSpPr>
          <p:nvPr/>
        </p:nvSpPr>
        <p:spPr bwMode="auto">
          <a:xfrm>
            <a:off x="5486400" y="2057400"/>
            <a:ext cx="2809875" cy="1552575"/>
          </a:xfrm>
          <a:prstGeom prst="rect">
            <a:avLst/>
          </a:prstGeom>
          <a:noFill/>
          <a:ln w="9525">
            <a:noFill/>
            <a:miter lim="800000"/>
            <a:headEnd/>
            <a:tailEnd/>
          </a:ln>
          <a:effectLst/>
        </p:spPr>
        <p:txBody>
          <a:bodyPr wrap="none">
            <a:spAutoFit/>
          </a:bodyPr>
          <a:lstStyle/>
          <a:p>
            <a:pPr>
              <a:buFontTx/>
              <a:buChar char="•"/>
            </a:pPr>
            <a:r>
              <a:rPr lang="ja-JP" altLang="en-US"/>
              <a:t>　総距離最小化</a:t>
            </a:r>
            <a:br>
              <a:rPr lang="ja-JP" altLang="en-US"/>
            </a:br>
            <a:r>
              <a:rPr lang="ja-JP" altLang="en-US"/>
              <a:t>     （ＴＳＰに帰着）</a:t>
            </a:r>
          </a:p>
          <a:p>
            <a:pPr>
              <a:buFontTx/>
              <a:buChar char="•"/>
            </a:pPr>
            <a:r>
              <a:rPr lang="ja-JP" altLang="en-US"/>
              <a:t>　最大距離最小化</a:t>
            </a:r>
            <a:br>
              <a:rPr lang="ja-JP" altLang="en-US"/>
            </a:br>
            <a:r>
              <a:rPr lang="ja-JP" altLang="en-US"/>
              <a:t>    （ルートの均等化）</a:t>
            </a:r>
          </a:p>
        </p:txBody>
      </p:sp>
      <p:sp>
        <p:nvSpPr>
          <p:cNvPr id="60459" name="AutoShape 43"/>
          <p:cNvSpPr>
            <a:spLocks noChangeArrowheads="1"/>
          </p:cNvSpPr>
          <p:nvPr/>
        </p:nvSpPr>
        <p:spPr bwMode="auto">
          <a:xfrm>
            <a:off x="6324600" y="3733800"/>
            <a:ext cx="762000" cy="1066800"/>
          </a:xfrm>
          <a:prstGeom prst="downArrow">
            <a:avLst>
              <a:gd name="adj1" fmla="val 50000"/>
              <a:gd name="adj2" fmla="val 35000"/>
            </a:avLst>
          </a:prstGeom>
          <a:solidFill>
            <a:schemeClr val="accent1"/>
          </a:solidFill>
          <a:ln w="9525">
            <a:solidFill>
              <a:schemeClr val="tx1"/>
            </a:solidFill>
            <a:miter lim="800000"/>
            <a:headEnd/>
            <a:tailEnd/>
          </a:ln>
          <a:effectLst/>
        </p:spPr>
        <p:txBody>
          <a:bodyPr vert="eaVert" wrap="none" anchor="ctr"/>
          <a:lstStyle/>
          <a:p>
            <a:endParaRPr lang="ja-JP" altLang="en-US"/>
          </a:p>
        </p:txBody>
      </p:sp>
      <p:sp>
        <p:nvSpPr>
          <p:cNvPr id="60460" name="Text Box 44"/>
          <p:cNvSpPr txBox="1">
            <a:spLocks noChangeArrowheads="1"/>
          </p:cNvSpPr>
          <p:nvPr/>
        </p:nvSpPr>
        <p:spPr bwMode="auto">
          <a:xfrm>
            <a:off x="5394325" y="4994275"/>
            <a:ext cx="2881313" cy="457200"/>
          </a:xfrm>
          <a:prstGeom prst="rect">
            <a:avLst/>
          </a:prstGeom>
          <a:noFill/>
          <a:ln w="9525">
            <a:noFill/>
            <a:miter lim="800000"/>
            <a:headEnd/>
            <a:tailEnd/>
          </a:ln>
          <a:effectLst/>
        </p:spPr>
        <p:txBody>
          <a:bodyPr wrap="none">
            <a:spAutoFit/>
          </a:bodyPr>
          <a:lstStyle/>
          <a:p>
            <a:r>
              <a:rPr lang="en-US" altLang="ja-JP"/>
              <a:t>VRP</a:t>
            </a:r>
            <a:r>
              <a:rPr lang="ja-JP" altLang="en-US"/>
              <a:t>のための基礎？</a:t>
            </a:r>
          </a:p>
        </p:txBody>
      </p:sp>
      <p:sp>
        <p:nvSpPr>
          <p:cNvPr id="60461" name="Text Box 45"/>
          <p:cNvSpPr txBox="1">
            <a:spLocks noChangeArrowheads="1"/>
          </p:cNvSpPr>
          <p:nvPr/>
        </p:nvSpPr>
        <p:spPr bwMode="auto">
          <a:xfrm>
            <a:off x="6400800" y="5562600"/>
            <a:ext cx="727075" cy="457200"/>
          </a:xfrm>
          <a:prstGeom prst="rect">
            <a:avLst/>
          </a:prstGeom>
          <a:noFill/>
          <a:ln w="9525">
            <a:noFill/>
            <a:miter lim="800000"/>
            <a:headEnd/>
            <a:tailEnd/>
          </a:ln>
          <a:effectLst/>
        </p:spPr>
        <p:txBody>
          <a:bodyPr wrap="none">
            <a:spAutoFit/>
          </a:bodyPr>
          <a:lstStyle/>
          <a:p>
            <a:r>
              <a:rPr lang="en-US" altLang="ja-JP"/>
              <a:t>NO!</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609600" y="457200"/>
            <a:ext cx="8316913" cy="1143000"/>
          </a:xfrm>
        </p:spPr>
        <p:txBody>
          <a:bodyPr>
            <a:normAutofit fontScale="90000"/>
          </a:bodyPr>
          <a:lstStyle/>
          <a:p>
            <a:r>
              <a:rPr lang="ja-JP" altLang="en-US" sz="4000" dirty="0"/>
              <a:t>定型化された問題のバリエーション</a:t>
            </a:r>
            <a:r>
              <a:rPr lang="ja-JP" altLang="en-US" dirty="0"/>
              <a:t/>
            </a:r>
            <a:br>
              <a:rPr lang="ja-JP" altLang="en-US" dirty="0"/>
            </a:br>
            <a:r>
              <a:rPr lang="ja-JP" altLang="en-US" sz="3200" dirty="0"/>
              <a:t>部分巡回路問題</a:t>
            </a:r>
            <a:r>
              <a:rPr lang="en-US" altLang="ja-JP" sz="2800" dirty="0"/>
              <a:t>(</a:t>
            </a:r>
            <a:r>
              <a:rPr lang="ja-JP" altLang="en-US" sz="2800" dirty="0"/>
              <a:t>賞金収集</a:t>
            </a:r>
            <a:r>
              <a:rPr lang="en-US" altLang="ja-JP" sz="2800" dirty="0" smtClean="0"/>
              <a:t>TSP</a:t>
            </a:r>
            <a:r>
              <a:rPr lang="ja-JP" altLang="en-US" sz="2800" dirty="0" err="1" smtClean="0"/>
              <a:t>，</a:t>
            </a:r>
            <a:r>
              <a:rPr lang="ja-JP" altLang="en-US" sz="2800" dirty="0" smtClean="0"/>
              <a:t>選択</a:t>
            </a:r>
            <a:r>
              <a:rPr lang="en-US" altLang="ja-JP" sz="2800" dirty="0" smtClean="0"/>
              <a:t>TSP</a:t>
            </a:r>
            <a:r>
              <a:rPr lang="ja-JP" altLang="en-US" sz="2800" dirty="0" smtClean="0"/>
              <a:t>など</a:t>
            </a:r>
            <a:r>
              <a:rPr lang="ja-JP" altLang="en-US" sz="2800" dirty="0"/>
              <a:t>）</a:t>
            </a:r>
          </a:p>
        </p:txBody>
      </p:sp>
      <p:grpSp>
        <p:nvGrpSpPr>
          <p:cNvPr id="61445" name="Group 5"/>
          <p:cNvGrpSpPr>
            <a:grpSpLocks/>
          </p:cNvGrpSpPr>
          <p:nvPr/>
        </p:nvGrpSpPr>
        <p:grpSpPr bwMode="auto">
          <a:xfrm>
            <a:off x="901700" y="2387600"/>
            <a:ext cx="3670300" cy="4165600"/>
            <a:chOff x="960" y="1264"/>
            <a:chExt cx="1304" cy="1784"/>
          </a:xfrm>
        </p:grpSpPr>
        <p:sp>
          <p:nvSpPr>
            <p:cNvPr id="61446" name="Oval 6"/>
            <p:cNvSpPr>
              <a:spLocks noChangeArrowheads="1"/>
            </p:cNvSpPr>
            <p:nvPr/>
          </p:nvSpPr>
          <p:spPr bwMode="auto">
            <a:xfrm>
              <a:off x="960" y="2064"/>
              <a:ext cx="120" cy="120"/>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ja-JP" altLang="en-US"/>
            </a:p>
          </p:txBody>
        </p:sp>
        <p:sp>
          <p:nvSpPr>
            <p:cNvPr id="61447" name="Oval 7"/>
            <p:cNvSpPr>
              <a:spLocks noChangeArrowheads="1"/>
            </p:cNvSpPr>
            <p:nvPr/>
          </p:nvSpPr>
          <p:spPr bwMode="auto">
            <a:xfrm>
              <a:off x="1560" y="1944"/>
              <a:ext cx="120" cy="120"/>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ja-JP" altLang="en-US"/>
            </a:p>
          </p:txBody>
        </p:sp>
        <p:sp>
          <p:nvSpPr>
            <p:cNvPr id="61448" name="Oval 8"/>
            <p:cNvSpPr>
              <a:spLocks noChangeArrowheads="1"/>
            </p:cNvSpPr>
            <p:nvPr/>
          </p:nvSpPr>
          <p:spPr bwMode="auto">
            <a:xfrm>
              <a:off x="960" y="2928"/>
              <a:ext cx="120" cy="120"/>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ja-JP" altLang="en-US"/>
            </a:p>
          </p:txBody>
        </p:sp>
        <p:sp>
          <p:nvSpPr>
            <p:cNvPr id="61449" name="Oval 9"/>
            <p:cNvSpPr>
              <a:spLocks noChangeArrowheads="1"/>
            </p:cNvSpPr>
            <p:nvPr/>
          </p:nvSpPr>
          <p:spPr bwMode="auto">
            <a:xfrm>
              <a:off x="2024" y="2160"/>
              <a:ext cx="120" cy="120"/>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ja-JP" altLang="en-US"/>
            </a:p>
          </p:txBody>
        </p:sp>
        <p:sp>
          <p:nvSpPr>
            <p:cNvPr id="61450" name="Oval 10"/>
            <p:cNvSpPr>
              <a:spLocks noChangeArrowheads="1"/>
            </p:cNvSpPr>
            <p:nvPr/>
          </p:nvSpPr>
          <p:spPr bwMode="auto">
            <a:xfrm>
              <a:off x="1560" y="2568"/>
              <a:ext cx="120" cy="120"/>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ja-JP" altLang="en-US"/>
            </a:p>
          </p:txBody>
        </p:sp>
        <p:sp>
          <p:nvSpPr>
            <p:cNvPr id="61451" name="Oval 11"/>
            <p:cNvSpPr>
              <a:spLocks noChangeArrowheads="1"/>
            </p:cNvSpPr>
            <p:nvPr/>
          </p:nvSpPr>
          <p:spPr bwMode="auto">
            <a:xfrm>
              <a:off x="2144" y="2808"/>
              <a:ext cx="120" cy="120"/>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ja-JP" altLang="en-US"/>
            </a:p>
          </p:txBody>
        </p:sp>
        <p:sp>
          <p:nvSpPr>
            <p:cNvPr id="61452" name="Oval 12"/>
            <p:cNvSpPr>
              <a:spLocks noChangeArrowheads="1"/>
            </p:cNvSpPr>
            <p:nvPr/>
          </p:nvSpPr>
          <p:spPr bwMode="auto">
            <a:xfrm>
              <a:off x="1656" y="1264"/>
              <a:ext cx="120" cy="120"/>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ja-JP" altLang="en-US"/>
            </a:p>
          </p:txBody>
        </p:sp>
        <p:sp>
          <p:nvSpPr>
            <p:cNvPr id="61453" name="Line 13"/>
            <p:cNvSpPr>
              <a:spLocks noChangeShapeType="1"/>
            </p:cNvSpPr>
            <p:nvPr/>
          </p:nvSpPr>
          <p:spPr bwMode="auto">
            <a:xfrm flipV="1">
              <a:off x="1056" y="1360"/>
              <a:ext cx="620" cy="712"/>
            </a:xfrm>
            <a:prstGeom prst="line">
              <a:avLst/>
            </a:prstGeom>
            <a:noFill/>
            <a:ln w="12700">
              <a:solidFill>
                <a:schemeClr val="tx1"/>
              </a:solidFill>
              <a:round/>
              <a:headEnd type="none" w="sm" len="sm"/>
              <a:tailEnd type="none" w="sm" len="sm"/>
            </a:ln>
            <a:effectLst/>
          </p:spPr>
          <p:txBody>
            <a:bodyPr wrap="none" anchor="ctr"/>
            <a:lstStyle/>
            <a:p>
              <a:endParaRPr lang="ja-JP" altLang="en-US"/>
            </a:p>
          </p:txBody>
        </p:sp>
        <p:sp>
          <p:nvSpPr>
            <p:cNvPr id="61454" name="Line 14"/>
            <p:cNvSpPr>
              <a:spLocks noChangeShapeType="1"/>
            </p:cNvSpPr>
            <p:nvPr/>
          </p:nvSpPr>
          <p:spPr bwMode="auto">
            <a:xfrm flipV="1">
              <a:off x="1076" y="2020"/>
              <a:ext cx="480" cy="92"/>
            </a:xfrm>
            <a:prstGeom prst="line">
              <a:avLst/>
            </a:prstGeom>
            <a:noFill/>
            <a:ln w="12700">
              <a:solidFill>
                <a:schemeClr val="tx1"/>
              </a:solidFill>
              <a:round/>
              <a:headEnd type="none" w="sm" len="sm"/>
              <a:tailEnd type="none" w="sm" len="sm"/>
            </a:ln>
            <a:effectLst/>
          </p:spPr>
          <p:txBody>
            <a:bodyPr wrap="none" anchor="ctr"/>
            <a:lstStyle/>
            <a:p>
              <a:endParaRPr lang="ja-JP" altLang="en-US"/>
            </a:p>
          </p:txBody>
        </p:sp>
        <p:sp>
          <p:nvSpPr>
            <p:cNvPr id="61455" name="Line 15"/>
            <p:cNvSpPr>
              <a:spLocks noChangeShapeType="1"/>
            </p:cNvSpPr>
            <p:nvPr/>
          </p:nvSpPr>
          <p:spPr bwMode="auto">
            <a:xfrm>
              <a:off x="1008" y="2180"/>
              <a:ext cx="4" cy="748"/>
            </a:xfrm>
            <a:prstGeom prst="line">
              <a:avLst/>
            </a:prstGeom>
            <a:noFill/>
            <a:ln w="12700">
              <a:solidFill>
                <a:schemeClr val="tx1"/>
              </a:solidFill>
              <a:round/>
              <a:headEnd type="none" w="sm" len="sm"/>
              <a:tailEnd type="none" w="sm" len="sm"/>
            </a:ln>
            <a:effectLst/>
          </p:spPr>
          <p:txBody>
            <a:bodyPr wrap="none" anchor="ctr"/>
            <a:lstStyle/>
            <a:p>
              <a:endParaRPr lang="ja-JP" altLang="en-US"/>
            </a:p>
          </p:txBody>
        </p:sp>
        <p:sp>
          <p:nvSpPr>
            <p:cNvPr id="61456" name="Line 16"/>
            <p:cNvSpPr>
              <a:spLocks noChangeShapeType="1"/>
            </p:cNvSpPr>
            <p:nvPr/>
          </p:nvSpPr>
          <p:spPr bwMode="auto">
            <a:xfrm flipH="1">
              <a:off x="1628" y="1384"/>
              <a:ext cx="84" cy="560"/>
            </a:xfrm>
            <a:prstGeom prst="line">
              <a:avLst/>
            </a:prstGeom>
            <a:noFill/>
            <a:ln w="12700">
              <a:solidFill>
                <a:schemeClr val="tx1"/>
              </a:solidFill>
              <a:round/>
              <a:headEnd type="none" w="sm" len="sm"/>
              <a:tailEnd type="none" w="sm" len="sm"/>
            </a:ln>
            <a:effectLst/>
          </p:spPr>
          <p:txBody>
            <a:bodyPr wrap="none" anchor="ctr"/>
            <a:lstStyle/>
            <a:p>
              <a:endParaRPr lang="ja-JP" altLang="en-US"/>
            </a:p>
          </p:txBody>
        </p:sp>
        <p:sp>
          <p:nvSpPr>
            <p:cNvPr id="61457" name="Line 17"/>
            <p:cNvSpPr>
              <a:spLocks noChangeShapeType="1"/>
            </p:cNvSpPr>
            <p:nvPr/>
          </p:nvSpPr>
          <p:spPr bwMode="auto">
            <a:xfrm>
              <a:off x="1760" y="1368"/>
              <a:ext cx="300" cy="792"/>
            </a:xfrm>
            <a:prstGeom prst="line">
              <a:avLst/>
            </a:prstGeom>
            <a:noFill/>
            <a:ln w="12700">
              <a:solidFill>
                <a:schemeClr val="tx1"/>
              </a:solidFill>
              <a:round/>
              <a:headEnd type="none" w="sm" len="sm"/>
              <a:tailEnd type="none" w="sm" len="sm"/>
            </a:ln>
            <a:effectLst/>
          </p:spPr>
          <p:txBody>
            <a:bodyPr wrap="none" anchor="ctr"/>
            <a:lstStyle/>
            <a:p>
              <a:endParaRPr lang="ja-JP" altLang="en-US"/>
            </a:p>
          </p:txBody>
        </p:sp>
        <p:sp>
          <p:nvSpPr>
            <p:cNvPr id="61458" name="Line 18"/>
            <p:cNvSpPr>
              <a:spLocks noChangeShapeType="1"/>
            </p:cNvSpPr>
            <p:nvPr/>
          </p:nvSpPr>
          <p:spPr bwMode="auto">
            <a:xfrm>
              <a:off x="1676" y="2024"/>
              <a:ext cx="344" cy="172"/>
            </a:xfrm>
            <a:prstGeom prst="line">
              <a:avLst/>
            </a:prstGeom>
            <a:noFill/>
            <a:ln w="12700">
              <a:solidFill>
                <a:schemeClr val="tx1"/>
              </a:solidFill>
              <a:round/>
              <a:headEnd type="none" w="sm" len="sm"/>
              <a:tailEnd type="none" w="sm" len="sm"/>
            </a:ln>
            <a:effectLst/>
          </p:spPr>
          <p:txBody>
            <a:bodyPr wrap="none" anchor="ctr"/>
            <a:lstStyle/>
            <a:p>
              <a:endParaRPr lang="ja-JP" altLang="en-US"/>
            </a:p>
          </p:txBody>
        </p:sp>
        <p:sp>
          <p:nvSpPr>
            <p:cNvPr id="61459" name="Line 19"/>
            <p:cNvSpPr>
              <a:spLocks noChangeShapeType="1"/>
            </p:cNvSpPr>
            <p:nvPr/>
          </p:nvSpPr>
          <p:spPr bwMode="auto">
            <a:xfrm>
              <a:off x="2092" y="2284"/>
              <a:ext cx="96" cy="520"/>
            </a:xfrm>
            <a:prstGeom prst="line">
              <a:avLst/>
            </a:prstGeom>
            <a:noFill/>
            <a:ln w="12700">
              <a:solidFill>
                <a:schemeClr val="tx1"/>
              </a:solidFill>
              <a:round/>
              <a:headEnd type="none" w="sm" len="sm"/>
              <a:tailEnd type="none" w="sm" len="sm"/>
            </a:ln>
            <a:effectLst/>
          </p:spPr>
          <p:txBody>
            <a:bodyPr wrap="none" anchor="ctr"/>
            <a:lstStyle/>
            <a:p>
              <a:endParaRPr lang="ja-JP" altLang="en-US"/>
            </a:p>
          </p:txBody>
        </p:sp>
        <p:sp>
          <p:nvSpPr>
            <p:cNvPr id="61460" name="Line 20"/>
            <p:cNvSpPr>
              <a:spLocks noChangeShapeType="1"/>
            </p:cNvSpPr>
            <p:nvPr/>
          </p:nvSpPr>
          <p:spPr bwMode="auto">
            <a:xfrm flipV="1">
              <a:off x="1076" y="2884"/>
              <a:ext cx="1060" cy="108"/>
            </a:xfrm>
            <a:prstGeom prst="line">
              <a:avLst/>
            </a:prstGeom>
            <a:noFill/>
            <a:ln w="12700">
              <a:solidFill>
                <a:schemeClr val="tx1"/>
              </a:solidFill>
              <a:round/>
              <a:headEnd type="none" w="sm" len="sm"/>
              <a:tailEnd type="none" w="sm" len="sm"/>
            </a:ln>
            <a:effectLst/>
          </p:spPr>
          <p:txBody>
            <a:bodyPr wrap="none" anchor="ctr"/>
            <a:lstStyle/>
            <a:p>
              <a:endParaRPr lang="ja-JP" altLang="en-US"/>
            </a:p>
          </p:txBody>
        </p:sp>
        <p:sp>
          <p:nvSpPr>
            <p:cNvPr id="61461" name="Line 21"/>
            <p:cNvSpPr>
              <a:spLocks noChangeShapeType="1"/>
            </p:cNvSpPr>
            <p:nvPr/>
          </p:nvSpPr>
          <p:spPr bwMode="auto">
            <a:xfrm>
              <a:off x="1060" y="2164"/>
              <a:ext cx="508" cy="436"/>
            </a:xfrm>
            <a:prstGeom prst="line">
              <a:avLst/>
            </a:prstGeom>
            <a:noFill/>
            <a:ln w="12700">
              <a:solidFill>
                <a:schemeClr val="tx1"/>
              </a:solidFill>
              <a:round/>
              <a:headEnd type="none" w="sm" len="sm"/>
              <a:tailEnd type="none" w="sm" len="sm"/>
            </a:ln>
            <a:effectLst/>
          </p:spPr>
          <p:txBody>
            <a:bodyPr wrap="none" anchor="ctr"/>
            <a:lstStyle/>
            <a:p>
              <a:endParaRPr lang="ja-JP" altLang="en-US"/>
            </a:p>
          </p:txBody>
        </p:sp>
        <p:sp>
          <p:nvSpPr>
            <p:cNvPr id="61462" name="Line 22"/>
            <p:cNvSpPr>
              <a:spLocks noChangeShapeType="1"/>
            </p:cNvSpPr>
            <p:nvPr/>
          </p:nvSpPr>
          <p:spPr bwMode="auto">
            <a:xfrm flipV="1">
              <a:off x="1060" y="2660"/>
              <a:ext cx="508" cy="284"/>
            </a:xfrm>
            <a:prstGeom prst="line">
              <a:avLst/>
            </a:prstGeom>
            <a:noFill/>
            <a:ln w="12700">
              <a:solidFill>
                <a:schemeClr val="tx1"/>
              </a:solidFill>
              <a:round/>
              <a:headEnd type="none" w="sm" len="sm"/>
              <a:tailEnd type="none" w="sm" len="sm"/>
            </a:ln>
            <a:effectLst/>
          </p:spPr>
          <p:txBody>
            <a:bodyPr wrap="none" anchor="ctr"/>
            <a:lstStyle/>
            <a:p>
              <a:endParaRPr lang="ja-JP" altLang="en-US"/>
            </a:p>
          </p:txBody>
        </p:sp>
        <p:sp>
          <p:nvSpPr>
            <p:cNvPr id="61463" name="Line 23"/>
            <p:cNvSpPr>
              <a:spLocks noChangeShapeType="1"/>
            </p:cNvSpPr>
            <p:nvPr/>
          </p:nvSpPr>
          <p:spPr bwMode="auto">
            <a:xfrm>
              <a:off x="1612" y="2060"/>
              <a:ext cx="8" cy="508"/>
            </a:xfrm>
            <a:prstGeom prst="line">
              <a:avLst/>
            </a:prstGeom>
            <a:noFill/>
            <a:ln w="12700">
              <a:solidFill>
                <a:schemeClr val="tx1"/>
              </a:solidFill>
              <a:round/>
              <a:headEnd type="none" w="sm" len="sm"/>
              <a:tailEnd type="none" w="sm" len="sm"/>
            </a:ln>
            <a:effectLst/>
          </p:spPr>
          <p:txBody>
            <a:bodyPr wrap="none" anchor="ctr"/>
            <a:lstStyle/>
            <a:p>
              <a:endParaRPr lang="ja-JP" altLang="en-US"/>
            </a:p>
          </p:txBody>
        </p:sp>
        <p:sp>
          <p:nvSpPr>
            <p:cNvPr id="61464" name="Line 24"/>
            <p:cNvSpPr>
              <a:spLocks noChangeShapeType="1"/>
            </p:cNvSpPr>
            <p:nvPr/>
          </p:nvSpPr>
          <p:spPr bwMode="auto">
            <a:xfrm>
              <a:off x="1676" y="2644"/>
              <a:ext cx="476" cy="192"/>
            </a:xfrm>
            <a:prstGeom prst="line">
              <a:avLst/>
            </a:prstGeom>
            <a:noFill/>
            <a:ln w="12700">
              <a:solidFill>
                <a:schemeClr val="tx1"/>
              </a:solidFill>
              <a:round/>
              <a:headEnd type="none" w="sm" len="sm"/>
              <a:tailEnd type="none" w="sm" len="sm"/>
            </a:ln>
            <a:effectLst/>
          </p:spPr>
          <p:txBody>
            <a:bodyPr wrap="none" anchor="ctr"/>
            <a:lstStyle/>
            <a:p>
              <a:endParaRPr lang="ja-JP" altLang="en-US"/>
            </a:p>
          </p:txBody>
        </p:sp>
      </p:grpSp>
      <p:sp>
        <p:nvSpPr>
          <p:cNvPr id="61466" name="Line 26"/>
          <p:cNvSpPr>
            <a:spLocks noChangeShapeType="1"/>
          </p:cNvSpPr>
          <p:nvPr/>
        </p:nvSpPr>
        <p:spPr bwMode="auto">
          <a:xfrm flipH="1">
            <a:off x="1074738" y="2543175"/>
            <a:ext cx="1790700" cy="1695450"/>
          </a:xfrm>
          <a:prstGeom prst="line">
            <a:avLst/>
          </a:prstGeom>
          <a:noFill/>
          <a:ln w="38100">
            <a:solidFill>
              <a:srgbClr val="FF0000"/>
            </a:solidFill>
            <a:round/>
            <a:headEnd type="none" w="sm" len="sm"/>
            <a:tailEnd type="none" w="sm" len="sm"/>
          </a:ln>
          <a:effectLst/>
        </p:spPr>
        <p:txBody>
          <a:bodyPr wrap="none" anchor="ctr"/>
          <a:lstStyle/>
          <a:p>
            <a:endParaRPr lang="ja-JP" altLang="en-US"/>
          </a:p>
        </p:txBody>
      </p:sp>
      <p:sp>
        <p:nvSpPr>
          <p:cNvPr id="61467" name="Line 27"/>
          <p:cNvSpPr>
            <a:spLocks noChangeShapeType="1"/>
          </p:cNvSpPr>
          <p:nvPr/>
        </p:nvSpPr>
        <p:spPr bwMode="auto">
          <a:xfrm>
            <a:off x="990600" y="4462463"/>
            <a:ext cx="0" cy="1695450"/>
          </a:xfrm>
          <a:prstGeom prst="line">
            <a:avLst/>
          </a:prstGeom>
          <a:noFill/>
          <a:ln w="38100">
            <a:solidFill>
              <a:srgbClr val="FF0000"/>
            </a:solidFill>
            <a:round/>
            <a:headEnd type="none" w="sm" len="sm"/>
            <a:tailEnd type="none" w="sm" len="sm"/>
          </a:ln>
          <a:effectLst/>
        </p:spPr>
        <p:txBody>
          <a:bodyPr wrap="none" anchor="ctr"/>
          <a:lstStyle/>
          <a:p>
            <a:endParaRPr lang="ja-JP" altLang="en-US"/>
          </a:p>
        </p:txBody>
      </p:sp>
      <p:sp>
        <p:nvSpPr>
          <p:cNvPr id="61468" name="Line 28"/>
          <p:cNvSpPr>
            <a:spLocks noChangeShapeType="1"/>
          </p:cNvSpPr>
          <p:nvPr/>
        </p:nvSpPr>
        <p:spPr bwMode="auto">
          <a:xfrm flipV="1">
            <a:off x="1125538" y="5583238"/>
            <a:ext cx="1401762" cy="644525"/>
          </a:xfrm>
          <a:prstGeom prst="line">
            <a:avLst/>
          </a:prstGeom>
          <a:noFill/>
          <a:ln w="38100">
            <a:solidFill>
              <a:srgbClr val="FF0000"/>
            </a:solidFill>
            <a:round/>
            <a:headEnd type="none" w="sm" len="sm"/>
            <a:tailEnd type="none" w="sm" len="sm"/>
          </a:ln>
          <a:effectLst/>
        </p:spPr>
        <p:txBody>
          <a:bodyPr wrap="none" anchor="ctr"/>
          <a:lstStyle/>
          <a:p>
            <a:endParaRPr lang="ja-JP" altLang="en-US"/>
          </a:p>
        </p:txBody>
      </p:sp>
      <p:sp>
        <p:nvSpPr>
          <p:cNvPr id="61470" name="Line 30"/>
          <p:cNvSpPr>
            <a:spLocks noChangeShapeType="1"/>
          </p:cNvSpPr>
          <p:nvPr/>
        </p:nvSpPr>
        <p:spPr bwMode="auto">
          <a:xfrm flipV="1">
            <a:off x="2667000" y="4267200"/>
            <a:ext cx="0" cy="1295400"/>
          </a:xfrm>
          <a:prstGeom prst="line">
            <a:avLst/>
          </a:prstGeom>
          <a:noFill/>
          <a:ln w="38100">
            <a:solidFill>
              <a:srgbClr val="FF0000"/>
            </a:solidFill>
            <a:round/>
            <a:headEnd type="none" w="sm" len="sm"/>
            <a:tailEnd type="none" w="sm" len="sm"/>
          </a:ln>
          <a:effectLst/>
        </p:spPr>
        <p:txBody>
          <a:bodyPr wrap="none" anchor="ctr"/>
          <a:lstStyle/>
          <a:p>
            <a:endParaRPr lang="ja-JP" altLang="en-US"/>
          </a:p>
        </p:txBody>
      </p:sp>
      <p:sp>
        <p:nvSpPr>
          <p:cNvPr id="61472" name="Line 32"/>
          <p:cNvSpPr>
            <a:spLocks noChangeShapeType="1"/>
          </p:cNvSpPr>
          <p:nvPr/>
        </p:nvSpPr>
        <p:spPr bwMode="auto">
          <a:xfrm flipV="1">
            <a:off x="2728913" y="2613025"/>
            <a:ext cx="203200" cy="1274763"/>
          </a:xfrm>
          <a:prstGeom prst="line">
            <a:avLst/>
          </a:prstGeom>
          <a:noFill/>
          <a:ln w="38100">
            <a:solidFill>
              <a:srgbClr val="FF0000"/>
            </a:solidFill>
            <a:round/>
            <a:headEnd type="none" w="sm" len="sm"/>
            <a:tailEnd type="none" w="sm" len="sm"/>
          </a:ln>
          <a:effectLst/>
        </p:spPr>
        <p:txBody>
          <a:bodyPr wrap="none" anchor="ctr"/>
          <a:lstStyle/>
          <a:p>
            <a:endParaRPr lang="ja-JP" altLang="en-US"/>
          </a:p>
        </p:txBody>
      </p:sp>
      <p:sp>
        <p:nvSpPr>
          <p:cNvPr id="61474" name="Text Box 34"/>
          <p:cNvSpPr txBox="1">
            <a:spLocks noChangeArrowheads="1"/>
          </p:cNvSpPr>
          <p:nvPr/>
        </p:nvSpPr>
        <p:spPr bwMode="auto">
          <a:xfrm>
            <a:off x="3810000" y="3886200"/>
            <a:ext cx="1165225" cy="457200"/>
          </a:xfrm>
          <a:prstGeom prst="rect">
            <a:avLst/>
          </a:prstGeom>
          <a:noFill/>
          <a:ln w="9525">
            <a:noFill/>
            <a:miter lim="800000"/>
            <a:headEnd/>
            <a:tailEnd/>
          </a:ln>
          <a:effectLst/>
        </p:spPr>
        <p:txBody>
          <a:bodyPr wrap="none">
            <a:spAutoFit/>
          </a:bodyPr>
          <a:lstStyle/>
          <a:p>
            <a:r>
              <a:rPr lang="en-US" altLang="ja-JP"/>
              <a:t>Prize(v)</a:t>
            </a:r>
          </a:p>
        </p:txBody>
      </p:sp>
      <p:sp>
        <p:nvSpPr>
          <p:cNvPr id="61476" name="Text Box 36"/>
          <p:cNvSpPr txBox="1">
            <a:spLocks noChangeArrowheads="1"/>
          </p:cNvSpPr>
          <p:nvPr/>
        </p:nvSpPr>
        <p:spPr bwMode="auto">
          <a:xfrm>
            <a:off x="990600" y="2895600"/>
            <a:ext cx="1081088" cy="457200"/>
          </a:xfrm>
          <a:prstGeom prst="rect">
            <a:avLst/>
          </a:prstGeom>
          <a:noFill/>
          <a:ln w="9525">
            <a:noFill/>
            <a:miter lim="800000"/>
            <a:headEnd/>
            <a:tailEnd/>
          </a:ln>
          <a:effectLst/>
        </p:spPr>
        <p:txBody>
          <a:bodyPr wrap="none">
            <a:spAutoFit/>
          </a:bodyPr>
          <a:lstStyle/>
          <a:p>
            <a:r>
              <a:rPr lang="en-US" altLang="ja-JP"/>
              <a:t>Cost(e)</a:t>
            </a:r>
          </a:p>
        </p:txBody>
      </p:sp>
      <p:sp>
        <p:nvSpPr>
          <p:cNvPr id="61477" name="Text Box 37"/>
          <p:cNvSpPr txBox="1">
            <a:spLocks noChangeArrowheads="1"/>
          </p:cNvSpPr>
          <p:nvPr/>
        </p:nvSpPr>
        <p:spPr bwMode="auto">
          <a:xfrm>
            <a:off x="5286380" y="2357430"/>
            <a:ext cx="3016531" cy="1815882"/>
          </a:xfrm>
          <a:prstGeom prst="rect">
            <a:avLst/>
          </a:prstGeom>
          <a:noFill/>
          <a:ln w="9525">
            <a:noFill/>
            <a:miter lim="800000"/>
            <a:headEnd/>
            <a:tailEnd/>
          </a:ln>
          <a:effectLst/>
        </p:spPr>
        <p:txBody>
          <a:bodyPr wrap="none">
            <a:spAutoFit/>
          </a:bodyPr>
          <a:lstStyle/>
          <a:p>
            <a:r>
              <a:rPr lang="ja-JP" altLang="en-US" dirty="0"/>
              <a:t>最大化</a:t>
            </a:r>
          </a:p>
          <a:p>
            <a:r>
              <a:rPr lang="en-US" altLang="ja-JP" sz="3200" dirty="0"/>
              <a:t>Σ</a:t>
            </a:r>
            <a:r>
              <a:rPr lang="en-US" altLang="ja-JP" dirty="0"/>
              <a:t>(v ∈Tour) Prize(v) </a:t>
            </a:r>
          </a:p>
          <a:p>
            <a:r>
              <a:rPr lang="ja-JP" altLang="en-US" dirty="0"/>
              <a:t>－</a:t>
            </a:r>
            <a:r>
              <a:rPr lang="en-US" altLang="ja-JP" sz="3200" dirty="0"/>
              <a:t>Σ</a:t>
            </a:r>
            <a:r>
              <a:rPr lang="en-US" altLang="ja-JP" dirty="0"/>
              <a:t>(e ∈Tour) Cost(e)</a:t>
            </a:r>
          </a:p>
          <a:p>
            <a:r>
              <a:rPr lang="en-US" altLang="ja-JP" dirty="0"/>
              <a:t> </a:t>
            </a:r>
          </a:p>
        </p:txBody>
      </p:sp>
      <p:sp>
        <p:nvSpPr>
          <p:cNvPr id="61478" name="AutoShape 38"/>
          <p:cNvSpPr>
            <a:spLocks noChangeArrowheads="1"/>
          </p:cNvSpPr>
          <p:nvPr/>
        </p:nvSpPr>
        <p:spPr bwMode="auto">
          <a:xfrm>
            <a:off x="6429388" y="3786190"/>
            <a:ext cx="762000" cy="838200"/>
          </a:xfrm>
          <a:prstGeom prst="downArrow">
            <a:avLst>
              <a:gd name="adj1" fmla="val 50000"/>
              <a:gd name="adj2" fmla="val 27500"/>
            </a:avLst>
          </a:prstGeom>
          <a:solidFill>
            <a:schemeClr val="accent1"/>
          </a:solidFill>
          <a:ln w="9525">
            <a:solidFill>
              <a:schemeClr val="tx1"/>
            </a:solidFill>
            <a:miter lim="800000"/>
            <a:headEnd/>
            <a:tailEnd/>
          </a:ln>
          <a:effectLst/>
        </p:spPr>
        <p:txBody>
          <a:bodyPr vert="eaVert" wrap="none" anchor="ctr"/>
          <a:lstStyle/>
          <a:p>
            <a:endParaRPr lang="ja-JP" altLang="en-US"/>
          </a:p>
        </p:txBody>
      </p:sp>
      <p:sp>
        <p:nvSpPr>
          <p:cNvPr id="61479" name="Text Box 39"/>
          <p:cNvSpPr txBox="1">
            <a:spLocks noChangeArrowheads="1"/>
          </p:cNvSpPr>
          <p:nvPr/>
        </p:nvSpPr>
        <p:spPr bwMode="auto">
          <a:xfrm>
            <a:off x="5286380" y="4714884"/>
            <a:ext cx="3153427" cy="1569660"/>
          </a:xfrm>
          <a:prstGeom prst="rect">
            <a:avLst/>
          </a:prstGeom>
          <a:noFill/>
          <a:ln w="9525">
            <a:noFill/>
            <a:miter lim="800000"/>
            <a:headEnd/>
            <a:tailEnd/>
          </a:ln>
          <a:effectLst/>
        </p:spPr>
        <p:txBody>
          <a:bodyPr wrap="none">
            <a:spAutoFit/>
          </a:bodyPr>
          <a:lstStyle/>
          <a:p>
            <a:r>
              <a:rPr lang="ja-JP" altLang="en-US" dirty="0" smtClean="0"/>
              <a:t>特に装置作業における</a:t>
            </a:r>
            <a:endParaRPr lang="en-US" altLang="ja-JP" dirty="0" smtClean="0"/>
          </a:p>
          <a:p>
            <a:r>
              <a:rPr lang="ja-JP" altLang="en-US" dirty="0" smtClean="0"/>
              <a:t>段取り替え最小化</a:t>
            </a:r>
            <a:r>
              <a:rPr lang="en-US" altLang="ja-JP" dirty="0" smtClean="0"/>
              <a:t/>
            </a:r>
            <a:br>
              <a:rPr lang="en-US" altLang="ja-JP" dirty="0" smtClean="0"/>
            </a:br>
            <a:r>
              <a:rPr lang="ja-JP" altLang="en-US" dirty="0" smtClean="0"/>
              <a:t>スケジューリング</a:t>
            </a:r>
            <a:endParaRPr lang="en-US" altLang="ja-JP" dirty="0" smtClean="0"/>
          </a:p>
          <a:p>
            <a:r>
              <a:rPr lang="ja-JP" altLang="en-US" dirty="0" smtClean="0"/>
              <a:t>（非対称，時間枠）</a:t>
            </a:r>
            <a:endParaRPr lang="ja-JP" alt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normAutofit fontScale="90000"/>
          </a:bodyPr>
          <a:lstStyle/>
          <a:p>
            <a:r>
              <a:rPr lang="ja-JP" altLang="en-US" sz="4000"/>
              <a:t>定型化された問題のバリエーション</a:t>
            </a:r>
            <a:r>
              <a:rPr lang="ja-JP" altLang="en-US"/>
              <a:t/>
            </a:r>
            <a:br>
              <a:rPr lang="ja-JP" altLang="en-US"/>
            </a:br>
            <a:r>
              <a:rPr lang="ja-JP" altLang="en-US" sz="3200"/>
              <a:t>次数制限付きグラフ上での</a:t>
            </a:r>
            <a:r>
              <a:rPr lang="en-US" altLang="ja-JP" sz="3200"/>
              <a:t>TSP</a:t>
            </a:r>
            <a:r>
              <a:rPr lang="en-US" altLang="ja-JP"/>
              <a:t> </a:t>
            </a:r>
          </a:p>
        </p:txBody>
      </p:sp>
      <p:grpSp>
        <p:nvGrpSpPr>
          <p:cNvPr id="62570" name="Group 106"/>
          <p:cNvGrpSpPr>
            <a:grpSpLocks/>
          </p:cNvGrpSpPr>
          <p:nvPr/>
        </p:nvGrpSpPr>
        <p:grpSpPr bwMode="auto">
          <a:xfrm>
            <a:off x="1460500" y="1714500"/>
            <a:ext cx="7189788" cy="4919663"/>
            <a:chOff x="920" y="1080"/>
            <a:chExt cx="4529" cy="3099"/>
          </a:xfrm>
        </p:grpSpPr>
        <p:sp>
          <p:nvSpPr>
            <p:cNvPr id="62519" name="Oval 55"/>
            <p:cNvSpPr>
              <a:spLocks noChangeArrowheads="1"/>
            </p:cNvSpPr>
            <p:nvPr/>
          </p:nvSpPr>
          <p:spPr bwMode="auto">
            <a:xfrm>
              <a:off x="2222" y="3378"/>
              <a:ext cx="1225" cy="386"/>
            </a:xfrm>
            <a:prstGeom prst="ellipse">
              <a:avLst/>
            </a:prstGeom>
            <a:solidFill>
              <a:schemeClr val="accent1"/>
            </a:solidFill>
            <a:ln w="12700">
              <a:solidFill>
                <a:schemeClr val="tx1"/>
              </a:solidFill>
              <a:round/>
              <a:headEnd/>
              <a:tailEnd/>
            </a:ln>
            <a:effectLst/>
          </p:spPr>
          <p:txBody>
            <a:bodyPr wrap="none" anchor="ctr"/>
            <a:lstStyle/>
            <a:p>
              <a:endParaRPr lang="ja-JP" altLang="en-US"/>
            </a:p>
          </p:txBody>
        </p:sp>
        <p:sp>
          <p:nvSpPr>
            <p:cNvPr id="62520" name="Rectangle 56"/>
            <p:cNvSpPr>
              <a:spLocks noChangeArrowheads="1"/>
            </p:cNvSpPr>
            <p:nvPr/>
          </p:nvSpPr>
          <p:spPr bwMode="auto">
            <a:xfrm>
              <a:off x="2661" y="3737"/>
              <a:ext cx="436" cy="442"/>
            </a:xfrm>
            <a:prstGeom prst="rect">
              <a:avLst/>
            </a:prstGeom>
            <a:noFill/>
            <a:ln w="9525">
              <a:noFill/>
              <a:miter lim="800000"/>
              <a:headEnd/>
              <a:tailEnd/>
            </a:ln>
            <a:effectLst/>
          </p:spPr>
          <p:txBody>
            <a:bodyPr wrap="none" lIns="92075" tIns="46038" rIns="92075" bIns="46038">
              <a:spAutoFit/>
            </a:bodyPr>
            <a:lstStyle/>
            <a:p>
              <a:pPr eaLnBrk="0" hangingPunct="0"/>
              <a:r>
                <a:rPr lang="en-US" altLang="ja-JP" sz="4000">
                  <a:latin typeface="Book Antiqua" pitchFamily="18" charset="0"/>
                </a:rPr>
                <a:t>φ</a:t>
              </a:r>
            </a:p>
          </p:txBody>
        </p:sp>
        <p:sp>
          <p:nvSpPr>
            <p:cNvPr id="62521" name="Rectangle 57"/>
            <p:cNvSpPr>
              <a:spLocks noChangeArrowheads="1"/>
            </p:cNvSpPr>
            <p:nvPr/>
          </p:nvSpPr>
          <p:spPr bwMode="auto">
            <a:xfrm>
              <a:off x="3475" y="3329"/>
              <a:ext cx="693" cy="365"/>
            </a:xfrm>
            <a:prstGeom prst="rect">
              <a:avLst/>
            </a:prstGeom>
            <a:noFill/>
            <a:ln w="9525">
              <a:noFill/>
              <a:miter lim="800000"/>
              <a:headEnd/>
              <a:tailEnd/>
            </a:ln>
            <a:effectLst/>
          </p:spPr>
          <p:txBody>
            <a:bodyPr wrap="none" lIns="92075" tIns="46038" rIns="92075" bIns="46038">
              <a:spAutoFit/>
            </a:bodyPr>
            <a:lstStyle/>
            <a:p>
              <a:pPr eaLnBrk="0" hangingPunct="0"/>
              <a:r>
                <a:rPr lang="en-US" altLang="ja-JP" sz="3200">
                  <a:latin typeface="Book Antiqua" pitchFamily="18" charset="0"/>
                </a:rPr>
                <a:t>Edge</a:t>
              </a:r>
            </a:p>
          </p:txBody>
        </p:sp>
        <p:grpSp>
          <p:nvGrpSpPr>
            <p:cNvPr id="62522" name="Group 58"/>
            <p:cNvGrpSpPr>
              <a:grpSpLocks/>
            </p:cNvGrpSpPr>
            <p:nvPr/>
          </p:nvGrpSpPr>
          <p:grpSpPr bwMode="auto">
            <a:xfrm>
              <a:off x="2776" y="2940"/>
              <a:ext cx="228" cy="491"/>
              <a:chOff x="2772" y="2863"/>
              <a:chExt cx="228" cy="491"/>
            </a:xfrm>
          </p:grpSpPr>
          <p:sp>
            <p:nvSpPr>
              <p:cNvPr id="62523" name="Rectangle 59"/>
              <p:cNvSpPr>
                <a:spLocks noChangeArrowheads="1"/>
              </p:cNvSpPr>
              <p:nvPr/>
            </p:nvSpPr>
            <p:spPr bwMode="auto">
              <a:xfrm>
                <a:off x="2772" y="2863"/>
                <a:ext cx="228" cy="288"/>
              </a:xfrm>
              <a:prstGeom prst="rect">
                <a:avLst/>
              </a:prstGeom>
              <a:noFill/>
              <a:ln w="9525">
                <a:noFill/>
                <a:miter lim="800000"/>
                <a:headEnd/>
                <a:tailEnd/>
              </a:ln>
              <a:effectLst/>
            </p:spPr>
            <p:txBody>
              <a:bodyPr lIns="92075" tIns="46038" rIns="92075" bIns="46038">
                <a:spAutoFit/>
              </a:bodyPr>
              <a:lstStyle/>
              <a:p>
                <a:pPr eaLnBrk="0" hangingPunct="0"/>
                <a:r>
                  <a:rPr lang="ja-JP" altLang="en-US">
                    <a:latin typeface="Book Antiqua" pitchFamily="18" charset="0"/>
                  </a:rPr>
                  <a:t>・</a:t>
                </a:r>
              </a:p>
            </p:txBody>
          </p:sp>
          <p:sp>
            <p:nvSpPr>
              <p:cNvPr id="62524" name="Rectangle 60"/>
              <p:cNvSpPr>
                <a:spLocks noChangeArrowheads="1"/>
              </p:cNvSpPr>
              <p:nvPr/>
            </p:nvSpPr>
            <p:spPr bwMode="auto">
              <a:xfrm>
                <a:off x="2772" y="3066"/>
                <a:ext cx="212" cy="288"/>
              </a:xfrm>
              <a:prstGeom prst="rect">
                <a:avLst/>
              </a:prstGeom>
              <a:noFill/>
              <a:ln w="9525">
                <a:noFill/>
                <a:miter lim="800000"/>
                <a:headEnd/>
                <a:tailEnd/>
              </a:ln>
              <a:effectLst/>
            </p:spPr>
            <p:txBody>
              <a:bodyPr wrap="none" lIns="92075" tIns="46038" rIns="92075" bIns="46038">
                <a:spAutoFit/>
              </a:bodyPr>
              <a:lstStyle/>
              <a:p>
                <a:pPr eaLnBrk="0" hangingPunct="0"/>
                <a:r>
                  <a:rPr lang="ja-JP" altLang="en-US">
                    <a:latin typeface="Book Antiqua" pitchFamily="18" charset="0"/>
                  </a:rPr>
                  <a:t>・</a:t>
                </a:r>
              </a:p>
            </p:txBody>
          </p:sp>
        </p:grpSp>
        <p:sp>
          <p:nvSpPr>
            <p:cNvPr id="62525" name="Rectangle 61"/>
            <p:cNvSpPr>
              <a:spLocks noChangeArrowheads="1"/>
            </p:cNvSpPr>
            <p:nvPr/>
          </p:nvSpPr>
          <p:spPr bwMode="auto">
            <a:xfrm>
              <a:off x="1607" y="2710"/>
              <a:ext cx="116" cy="288"/>
            </a:xfrm>
            <a:prstGeom prst="rect">
              <a:avLst/>
            </a:prstGeom>
            <a:noFill/>
            <a:ln w="9525">
              <a:noFill/>
              <a:miter lim="800000"/>
              <a:headEnd/>
              <a:tailEnd/>
            </a:ln>
            <a:effectLst/>
          </p:spPr>
          <p:txBody>
            <a:bodyPr wrap="none" lIns="92075" tIns="46038" rIns="92075" bIns="46038">
              <a:spAutoFit/>
            </a:bodyPr>
            <a:lstStyle/>
            <a:p>
              <a:pPr eaLnBrk="0" hangingPunct="0"/>
              <a:endParaRPr lang="ja-JP" altLang="ja-JP">
                <a:latin typeface="Book Antiqua" pitchFamily="18" charset="0"/>
              </a:endParaRPr>
            </a:p>
          </p:txBody>
        </p:sp>
        <p:sp>
          <p:nvSpPr>
            <p:cNvPr id="62526" name="Oval 62"/>
            <p:cNvSpPr>
              <a:spLocks noChangeArrowheads="1"/>
            </p:cNvSpPr>
            <p:nvPr/>
          </p:nvSpPr>
          <p:spPr bwMode="auto">
            <a:xfrm>
              <a:off x="920" y="1426"/>
              <a:ext cx="3800" cy="829"/>
            </a:xfrm>
            <a:prstGeom prst="ellipse">
              <a:avLst/>
            </a:prstGeom>
            <a:solidFill>
              <a:schemeClr val="accent1"/>
            </a:solidFill>
            <a:ln w="12700">
              <a:solidFill>
                <a:schemeClr val="tx1"/>
              </a:solidFill>
              <a:round/>
              <a:headEnd/>
              <a:tailEnd/>
            </a:ln>
            <a:effectLst/>
          </p:spPr>
          <p:txBody>
            <a:bodyPr wrap="none" anchor="ctr"/>
            <a:lstStyle/>
            <a:p>
              <a:endParaRPr lang="ja-JP" altLang="en-US"/>
            </a:p>
          </p:txBody>
        </p:sp>
        <p:sp>
          <p:nvSpPr>
            <p:cNvPr id="62527" name="Oval 63"/>
            <p:cNvSpPr>
              <a:spLocks noChangeArrowheads="1"/>
            </p:cNvSpPr>
            <p:nvPr/>
          </p:nvSpPr>
          <p:spPr bwMode="auto">
            <a:xfrm>
              <a:off x="1636" y="2366"/>
              <a:ext cx="2316" cy="609"/>
            </a:xfrm>
            <a:prstGeom prst="ellipse">
              <a:avLst/>
            </a:prstGeom>
            <a:solidFill>
              <a:schemeClr val="accent1"/>
            </a:solidFill>
            <a:ln w="12700">
              <a:solidFill>
                <a:schemeClr val="tx1"/>
              </a:solidFill>
              <a:round/>
              <a:headEnd/>
              <a:tailEnd/>
            </a:ln>
            <a:effectLst/>
          </p:spPr>
          <p:txBody>
            <a:bodyPr wrap="none" anchor="ctr"/>
            <a:lstStyle/>
            <a:p>
              <a:endParaRPr lang="ja-JP" altLang="en-US"/>
            </a:p>
          </p:txBody>
        </p:sp>
        <p:sp>
          <p:nvSpPr>
            <p:cNvPr id="62528" name="Rectangle 64"/>
            <p:cNvSpPr>
              <a:spLocks noChangeArrowheads="1"/>
            </p:cNvSpPr>
            <p:nvPr/>
          </p:nvSpPr>
          <p:spPr bwMode="auto">
            <a:xfrm>
              <a:off x="4781" y="1570"/>
              <a:ext cx="668" cy="365"/>
            </a:xfrm>
            <a:prstGeom prst="rect">
              <a:avLst/>
            </a:prstGeom>
            <a:noFill/>
            <a:ln w="9525">
              <a:noFill/>
              <a:miter lim="800000"/>
              <a:headEnd/>
              <a:tailEnd/>
            </a:ln>
            <a:effectLst/>
          </p:spPr>
          <p:txBody>
            <a:bodyPr wrap="none" lIns="92075" tIns="46038" rIns="92075" bIns="46038">
              <a:spAutoFit/>
            </a:bodyPr>
            <a:lstStyle/>
            <a:p>
              <a:pPr eaLnBrk="0" hangingPunct="0"/>
              <a:r>
                <a:rPr lang="en-US" altLang="ja-JP" sz="3200">
                  <a:latin typeface="Book Antiqua" pitchFamily="18" charset="0"/>
                </a:rPr>
                <a:t>Tour</a:t>
              </a:r>
            </a:p>
          </p:txBody>
        </p:sp>
        <p:sp>
          <p:nvSpPr>
            <p:cNvPr id="62529" name="Oval 65"/>
            <p:cNvSpPr>
              <a:spLocks noChangeArrowheads="1"/>
            </p:cNvSpPr>
            <p:nvPr/>
          </p:nvSpPr>
          <p:spPr bwMode="auto">
            <a:xfrm>
              <a:off x="1567" y="1579"/>
              <a:ext cx="132" cy="152"/>
            </a:xfrm>
            <a:prstGeom prst="ellipse">
              <a:avLst/>
            </a:prstGeom>
            <a:solidFill>
              <a:schemeClr val="accent2"/>
            </a:solidFill>
            <a:ln w="12700">
              <a:solidFill>
                <a:schemeClr val="tx1"/>
              </a:solidFill>
              <a:round/>
              <a:headEnd/>
              <a:tailEnd/>
            </a:ln>
            <a:effectLst/>
          </p:spPr>
          <p:txBody>
            <a:bodyPr wrap="none" anchor="ctr"/>
            <a:lstStyle/>
            <a:p>
              <a:endParaRPr lang="ja-JP" altLang="en-US"/>
            </a:p>
          </p:txBody>
        </p:sp>
        <p:sp>
          <p:nvSpPr>
            <p:cNvPr id="62530" name="Oval 66"/>
            <p:cNvSpPr>
              <a:spLocks noChangeArrowheads="1"/>
            </p:cNvSpPr>
            <p:nvPr/>
          </p:nvSpPr>
          <p:spPr bwMode="auto">
            <a:xfrm>
              <a:off x="1906" y="1702"/>
              <a:ext cx="129" cy="151"/>
            </a:xfrm>
            <a:prstGeom prst="ellipse">
              <a:avLst/>
            </a:prstGeom>
            <a:solidFill>
              <a:schemeClr val="accent2"/>
            </a:solidFill>
            <a:ln w="12700">
              <a:solidFill>
                <a:schemeClr val="tx1"/>
              </a:solidFill>
              <a:round/>
              <a:headEnd/>
              <a:tailEnd/>
            </a:ln>
            <a:effectLst/>
          </p:spPr>
          <p:txBody>
            <a:bodyPr wrap="none" anchor="ctr"/>
            <a:lstStyle/>
            <a:p>
              <a:endParaRPr lang="ja-JP" altLang="en-US"/>
            </a:p>
          </p:txBody>
        </p:sp>
        <p:sp>
          <p:nvSpPr>
            <p:cNvPr id="62531" name="Oval 67"/>
            <p:cNvSpPr>
              <a:spLocks noChangeArrowheads="1"/>
            </p:cNvSpPr>
            <p:nvPr/>
          </p:nvSpPr>
          <p:spPr bwMode="auto">
            <a:xfrm>
              <a:off x="2233" y="1963"/>
              <a:ext cx="132" cy="152"/>
            </a:xfrm>
            <a:prstGeom prst="ellipse">
              <a:avLst/>
            </a:prstGeom>
            <a:solidFill>
              <a:schemeClr val="accent2"/>
            </a:solidFill>
            <a:ln w="12700">
              <a:solidFill>
                <a:schemeClr val="tx1"/>
              </a:solidFill>
              <a:round/>
              <a:headEnd/>
              <a:tailEnd/>
            </a:ln>
            <a:effectLst/>
          </p:spPr>
          <p:txBody>
            <a:bodyPr wrap="none" anchor="ctr"/>
            <a:lstStyle/>
            <a:p>
              <a:endParaRPr lang="ja-JP" altLang="en-US"/>
            </a:p>
          </p:txBody>
        </p:sp>
        <p:sp>
          <p:nvSpPr>
            <p:cNvPr id="62532" name="Oval 68"/>
            <p:cNvSpPr>
              <a:spLocks noChangeArrowheads="1"/>
            </p:cNvSpPr>
            <p:nvPr/>
          </p:nvSpPr>
          <p:spPr bwMode="auto">
            <a:xfrm>
              <a:off x="2671" y="1782"/>
              <a:ext cx="133" cy="151"/>
            </a:xfrm>
            <a:prstGeom prst="ellipse">
              <a:avLst/>
            </a:prstGeom>
            <a:solidFill>
              <a:schemeClr val="accent2"/>
            </a:solidFill>
            <a:ln w="12700">
              <a:solidFill>
                <a:schemeClr val="tx1"/>
              </a:solidFill>
              <a:round/>
              <a:headEnd/>
              <a:tailEnd/>
            </a:ln>
            <a:effectLst/>
          </p:spPr>
          <p:txBody>
            <a:bodyPr wrap="none" anchor="ctr"/>
            <a:lstStyle/>
            <a:p>
              <a:endParaRPr lang="ja-JP" altLang="en-US"/>
            </a:p>
          </p:txBody>
        </p:sp>
        <p:sp>
          <p:nvSpPr>
            <p:cNvPr id="62533" name="Oval 69"/>
            <p:cNvSpPr>
              <a:spLocks noChangeArrowheads="1"/>
            </p:cNvSpPr>
            <p:nvPr/>
          </p:nvSpPr>
          <p:spPr bwMode="auto">
            <a:xfrm>
              <a:off x="3279" y="2059"/>
              <a:ext cx="132" cy="150"/>
            </a:xfrm>
            <a:prstGeom prst="ellipse">
              <a:avLst/>
            </a:prstGeom>
            <a:solidFill>
              <a:schemeClr val="accent2"/>
            </a:solidFill>
            <a:ln w="12700">
              <a:solidFill>
                <a:schemeClr val="tx1"/>
              </a:solidFill>
              <a:round/>
              <a:headEnd/>
              <a:tailEnd/>
            </a:ln>
            <a:effectLst/>
          </p:spPr>
          <p:txBody>
            <a:bodyPr wrap="none" anchor="ctr"/>
            <a:lstStyle/>
            <a:p>
              <a:endParaRPr lang="ja-JP" altLang="en-US"/>
            </a:p>
          </p:txBody>
        </p:sp>
        <p:sp>
          <p:nvSpPr>
            <p:cNvPr id="62534" name="Oval 70"/>
            <p:cNvSpPr>
              <a:spLocks noChangeArrowheads="1"/>
            </p:cNvSpPr>
            <p:nvPr/>
          </p:nvSpPr>
          <p:spPr bwMode="auto">
            <a:xfrm>
              <a:off x="3644" y="1806"/>
              <a:ext cx="132" cy="153"/>
            </a:xfrm>
            <a:prstGeom prst="ellipse">
              <a:avLst/>
            </a:prstGeom>
            <a:solidFill>
              <a:schemeClr val="accent2"/>
            </a:solidFill>
            <a:ln w="12700">
              <a:solidFill>
                <a:schemeClr val="tx1"/>
              </a:solidFill>
              <a:round/>
              <a:headEnd/>
              <a:tailEnd/>
            </a:ln>
            <a:effectLst/>
          </p:spPr>
          <p:txBody>
            <a:bodyPr wrap="none" anchor="ctr"/>
            <a:lstStyle/>
            <a:p>
              <a:endParaRPr lang="ja-JP" altLang="en-US"/>
            </a:p>
          </p:txBody>
        </p:sp>
        <p:sp>
          <p:nvSpPr>
            <p:cNvPr id="62535" name="Oval 71"/>
            <p:cNvSpPr>
              <a:spLocks noChangeArrowheads="1"/>
            </p:cNvSpPr>
            <p:nvPr/>
          </p:nvSpPr>
          <p:spPr bwMode="auto">
            <a:xfrm>
              <a:off x="4071" y="1601"/>
              <a:ext cx="131" cy="153"/>
            </a:xfrm>
            <a:prstGeom prst="ellipse">
              <a:avLst/>
            </a:prstGeom>
            <a:solidFill>
              <a:schemeClr val="accent2"/>
            </a:solidFill>
            <a:ln w="12700">
              <a:solidFill>
                <a:schemeClr val="tx1"/>
              </a:solidFill>
              <a:round/>
              <a:headEnd/>
              <a:tailEnd/>
            </a:ln>
            <a:effectLst/>
          </p:spPr>
          <p:txBody>
            <a:bodyPr wrap="none" anchor="ctr"/>
            <a:lstStyle/>
            <a:p>
              <a:endParaRPr lang="ja-JP" altLang="en-US"/>
            </a:p>
          </p:txBody>
        </p:sp>
        <p:sp>
          <p:nvSpPr>
            <p:cNvPr id="62536" name="Line 72"/>
            <p:cNvSpPr>
              <a:spLocks noChangeShapeType="1"/>
            </p:cNvSpPr>
            <p:nvPr/>
          </p:nvSpPr>
          <p:spPr bwMode="auto">
            <a:xfrm>
              <a:off x="1690" y="1685"/>
              <a:ext cx="211" cy="75"/>
            </a:xfrm>
            <a:prstGeom prst="line">
              <a:avLst/>
            </a:prstGeom>
            <a:noFill/>
            <a:ln w="12700">
              <a:solidFill>
                <a:schemeClr val="tx1"/>
              </a:solidFill>
              <a:round/>
              <a:headEnd type="none" w="sm" len="sm"/>
              <a:tailEnd type="stealth" w="med" len="med"/>
            </a:ln>
            <a:effectLst/>
          </p:spPr>
          <p:txBody>
            <a:bodyPr wrap="none" anchor="ctr"/>
            <a:lstStyle/>
            <a:p>
              <a:endParaRPr lang="ja-JP" altLang="en-US"/>
            </a:p>
          </p:txBody>
        </p:sp>
        <p:sp>
          <p:nvSpPr>
            <p:cNvPr id="62537" name="Line 73"/>
            <p:cNvSpPr>
              <a:spLocks noChangeShapeType="1"/>
            </p:cNvSpPr>
            <p:nvPr/>
          </p:nvSpPr>
          <p:spPr bwMode="auto">
            <a:xfrm>
              <a:off x="2040" y="1817"/>
              <a:ext cx="217" cy="156"/>
            </a:xfrm>
            <a:prstGeom prst="line">
              <a:avLst/>
            </a:prstGeom>
            <a:noFill/>
            <a:ln w="12700">
              <a:solidFill>
                <a:schemeClr val="tx1"/>
              </a:solidFill>
              <a:round/>
              <a:headEnd type="none" w="sm" len="sm"/>
              <a:tailEnd type="stealth" w="med" len="med"/>
            </a:ln>
            <a:effectLst/>
          </p:spPr>
          <p:txBody>
            <a:bodyPr wrap="none" anchor="ctr"/>
            <a:lstStyle/>
            <a:p>
              <a:endParaRPr lang="ja-JP" altLang="en-US"/>
            </a:p>
          </p:txBody>
        </p:sp>
        <p:sp>
          <p:nvSpPr>
            <p:cNvPr id="62538" name="Line 74"/>
            <p:cNvSpPr>
              <a:spLocks noChangeShapeType="1"/>
            </p:cNvSpPr>
            <p:nvPr/>
          </p:nvSpPr>
          <p:spPr bwMode="auto">
            <a:xfrm>
              <a:off x="2564" y="1685"/>
              <a:ext cx="114" cy="138"/>
            </a:xfrm>
            <a:prstGeom prst="line">
              <a:avLst/>
            </a:prstGeom>
            <a:noFill/>
            <a:ln w="12700">
              <a:solidFill>
                <a:schemeClr val="tx1"/>
              </a:solidFill>
              <a:round/>
              <a:headEnd type="none" w="sm" len="sm"/>
              <a:tailEnd type="stealth" w="med" len="med"/>
            </a:ln>
            <a:effectLst/>
          </p:spPr>
          <p:txBody>
            <a:bodyPr wrap="none" anchor="ctr"/>
            <a:lstStyle/>
            <a:p>
              <a:endParaRPr lang="ja-JP" altLang="en-US"/>
            </a:p>
          </p:txBody>
        </p:sp>
        <p:sp>
          <p:nvSpPr>
            <p:cNvPr id="62539" name="Line 75"/>
            <p:cNvSpPr>
              <a:spLocks noChangeShapeType="1"/>
            </p:cNvSpPr>
            <p:nvPr/>
          </p:nvSpPr>
          <p:spPr bwMode="auto">
            <a:xfrm flipV="1">
              <a:off x="3388" y="1916"/>
              <a:ext cx="261" cy="188"/>
            </a:xfrm>
            <a:prstGeom prst="line">
              <a:avLst/>
            </a:prstGeom>
            <a:noFill/>
            <a:ln w="12700">
              <a:solidFill>
                <a:schemeClr val="tx1"/>
              </a:solidFill>
              <a:round/>
              <a:headEnd type="none" w="sm" len="sm"/>
              <a:tailEnd type="stealth" w="med" len="med"/>
            </a:ln>
            <a:effectLst/>
          </p:spPr>
          <p:txBody>
            <a:bodyPr wrap="none" anchor="ctr"/>
            <a:lstStyle/>
            <a:p>
              <a:endParaRPr lang="ja-JP" altLang="en-US"/>
            </a:p>
          </p:txBody>
        </p:sp>
        <p:sp>
          <p:nvSpPr>
            <p:cNvPr id="62540" name="Line 76"/>
            <p:cNvSpPr>
              <a:spLocks noChangeShapeType="1"/>
            </p:cNvSpPr>
            <p:nvPr/>
          </p:nvSpPr>
          <p:spPr bwMode="auto">
            <a:xfrm flipV="1">
              <a:off x="3771" y="1710"/>
              <a:ext cx="287" cy="131"/>
            </a:xfrm>
            <a:prstGeom prst="line">
              <a:avLst/>
            </a:prstGeom>
            <a:noFill/>
            <a:ln w="12700">
              <a:solidFill>
                <a:schemeClr val="tx1"/>
              </a:solidFill>
              <a:round/>
              <a:headEnd type="none" w="sm" len="sm"/>
              <a:tailEnd type="stealth" w="med" len="med"/>
            </a:ln>
            <a:effectLst/>
          </p:spPr>
          <p:txBody>
            <a:bodyPr wrap="none" anchor="ctr"/>
            <a:lstStyle/>
            <a:p>
              <a:endParaRPr lang="ja-JP" altLang="en-US"/>
            </a:p>
          </p:txBody>
        </p:sp>
        <p:sp>
          <p:nvSpPr>
            <p:cNvPr id="62541" name="Oval 77"/>
            <p:cNvSpPr>
              <a:spLocks noChangeArrowheads="1"/>
            </p:cNvSpPr>
            <p:nvPr/>
          </p:nvSpPr>
          <p:spPr bwMode="auto">
            <a:xfrm>
              <a:off x="2779" y="2053"/>
              <a:ext cx="131" cy="153"/>
            </a:xfrm>
            <a:prstGeom prst="ellipse">
              <a:avLst/>
            </a:prstGeom>
            <a:solidFill>
              <a:schemeClr val="accent2"/>
            </a:solidFill>
            <a:ln w="12700">
              <a:solidFill>
                <a:schemeClr val="tx1"/>
              </a:solidFill>
              <a:round/>
              <a:headEnd/>
              <a:tailEnd/>
            </a:ln>
            <a:effectLst/>
          </p:spPr>
          <p:txBody>
            <a:bodyPr wrap="none" anchor="ctr"/>
            <a:lstStyle/>
            <a:p>
              <a:endParaRPr lang="ja-JP" altLang="en-US"/>
            </a:p>
          </p:txBody>
        </p:sp>
        <p:sp>
          <p:nvSpPr>
            <p:cNvPr id="62542" name="Oval 78"/>
            <p:cNvSpPr>
              <a:spLocks noChangeArrowheads="1"/>
            </p:cNvSpPr>
            <p:nvPr/>
          </p:nvSpPr>
          <p:spPr bwMode="auto">
            <a:xfrm>
              <a:off x="2447" y="1554"/>
              <a:ext cx="131" cy="151"/>
            </a:xfrm>
            <a:prstGeom prst="ellipse">
              <a:avLst/>
            </a:prstGeom>
            <a:solidFill>
              <a:schemeClr val="accent2"/>
            </a:solidFill>
            <a:ln w="12700">
              <a:solidFill>
                <a:schemeClr val="tx1"/>
              </a:solidFill>
              <a:round/>
              <a:headEnd/>
              <a:tailEnd/>
            </a:ln>
            <a:effectLst/>
          </p:spPr>
          <p:txBody>
            <a:bodyPr wrap="none" anchor="ctr"/>
            <a:lstStyle/>
            <a:p>
              <a:endParaRPr lang="ja-JP" altLang="en-US"/>
            </a:p>
          </p:txBody>
        </p:sp>
        <p:sp>
          <p:nvSpPr>
            <p:cNvPr id="62543" name="Line 79"/>
            <p:cNvSpPr>
              <a:spLocks noChangeShapeType="1"/>
            </p:cNvSpPr>
            <p:nvPr/>
          </p:nvSpPr>
          <p:spPr bwMode="auto">
            <a:xfrm>
              <a:off x="2768" y="1910"/>
              <a:ext cx="57" cy="157"/>
            </a:xfrm>
            <a:prstGeom prst="line">
              <a:avLst/>
            </a:prstGeom>
            <a:noFill/>
            <a:ln w="12700">
              <a:solidFill>
                <a:schemeClr val="tx1"/>
              </a:solidFill>
              <a:round/>
              <a:headEnd type="none" w="sm" len="sm"/>
              <a:tailEnd type="stealth" w="med" len="med"/>
            </a:ln>
            <a:effectLst/>
          </p:spPr>
          <p:txBody>
            <a:bodyPr wrap="none" anchor="ctr"/>
            <a:lstStyle/>
            <a:p>
              <a:endParaRPr lang="ja-JP" altLang="en-US"/>
            </a:p>
          </p:txBody>
        </p:sp>
        <p:sp>
          <p:nvSpPr>
            <p:cNvPr id="62544" name="Line 80"/>
            <p:cNvSpPr>
              <a:spLocks noChangeShapeType="1"/>
            </p:cNvSpPr>
            <p:nvPr/>
          </p:nvSpPr>
          <p:spPr bwMode="auto">
            <a:xfrm flipV="1">
              <a:off x="2328" y="1685"/>
              <a:ext cx="139" cy="306"/>
            </a:xfrm>
            <a:prstGeom prst="line">
              <a:avLst/>
            </a:prstGeom>
            <a:noFill/>
            <a:ln w="50800">
              <a:solidFill>
                <a:schemeClr val="tx2"/>
              </a:solidFill>
              <a:round/>
              <a:headEnd type="none" w="sm" len="sm"/>
              <a:tailEnd type="stealth" w="med" len="lg"/>
            </a:ln>
            <a:effectLst/>
          </p:spPr>
          <p:txBody>
            <a:bodyPr wrap="none" anchor="ctr"/>
            <a:lstStyle/>
            <a:p>
              <a:endParaRPr lang="ja-JP" altLang="en-US"/>
            </a:p>
          </p:txBody>
        </p:sp>
        <p:sp>
          <p:nvSpPr>
            <p:cNvPr id="62545" name="Rectangle 81"/>
            <p:cNvSpPr>
              <a:spLocks noChangeArrowheads="1"/>
            </p:cNvSpPr>
            <p:nvPr/>
          </p:nvSpPr>
          <p:spPr bwMode="auto">
            <a:xfrm>
              <a:off x="1104" y="1080"/>
              <a:ext cx="2410" cy="291"/>
            </a:xfrm>
            <a:prstGeom prst="rect">
              <a:avLst/>
            </a:prstGeom>
            <a:noFill/>
            <a:ln w="9525">
              <a:noFill/>
              <a:miter lim="800000"/>
              <a:headEnd/>
              <a:tailEnd/>
            </a:ln>
            <a:effectLst/>
          </p:spPr>
          <p:txBody>
            <a:bodyPr wrap="square" lIns="92075" tIns="46038" rIns="92075" bIns="46038">
              <a:spAutoFit/>
            </a:bodyPr>
            <a:lstStyle/>
            <a:p>
              <a:pPr eaLnBrk="0" hangingPunct="0"/>
              <a:r>
                <a:rPr lang="en-US" altLang="ja-JP" dirty="0">
                  <a:latin typeface="Book Antiqua" pitchFamily="18" charset="0"/>
                </a:rPr>
                <a:t>Iterated Lin-Kernighan opt</a:t>
              </a:r>
            </a:p>
          </p:txBody>
        </p:sp>
        <p:sp>
          <p:nvSpPr>
            <p:cNvPr id="62554" name="Line 90"/>
            <p:cNvSpPr>
              <a:spLocks noChangeShapeType="1"/>
            </p:cNvSpPr>
            <p:nvPr/>
          </p:nvSpPr>
          <p:spPr bwMode="auto">
            <a:xfrm>
              <a:off x="2270" y="2117"/>
              <a:ext cx="243" cy="1388"/>
            </a:xfrm>
            <a:prstGeom prst="line">
              <a:avLst/>
            </a:prstGeom>
            <a:noFill/>
            <a:ln w="25400">
              <a:solidFill>
                <a:schemeClr val="hlink"/>
              </a:solidFill>
              <a:prstDash val="sysDot"/>
              <a:round/>
              <a:headEnd type="none" w="sm" len="sm"/>
              <a:tailEnd type="stealth" w="med" len="lg"/>
            </a:ln>
            <a:effectLst/>
          </p:spPr>
          <p:txBody>
            <a:bodyPr wrap="none" anchor="ctr"/>
            <a:lstStyle/>
            <a:p>
              <a:endParaRPr lang="ja-JP" altLang="en-US"/>
            </a:p>
          </p:txBody>
        </p:sp>
        <p:sp>
          <p:nvSpPr>
            <p:cNvPr id="62555" name="Line 91"/>
            <p:cNvSpPr>
              <a:spLocks noChangeShapeType="1"/>
            </p:cNvSpPr>
            <p:nvPr/>
          </p:nvSpPr>
          <p:spPr bwMode="auto">
            <a:xfrm flipH="1">
              <a:off x="2768" y="2198"/>
              <a:ext cx="45" cy="1313"/>
            </a:xfrm>
            <a:prstGeom prst="line">
              <a:avLst/>
            </a:prstGeom>
            <a:noFill/>
            <a:ln w="25400">
              <a:solidFill>
                <a:schemeClr val="hlink"/>
              </a:solidFill>
              <a:prstDash val="sysDot"/>
              <a:round/>
              <a:headEnd type="none" w="sm" len="sm"/>
              <a:tailEnd type="stealth" w="med" len="lg"/>
            </a:ln>
            <a:effectLst/>
          </p:spPr>
          <p:txBody>
            <a:bodyPr wrap="none" anchor="ctr"/>
            <a:lstStyle/>
            <a:p>
              <a:endParaRPr lang="ja-JP" altLang="en-US"/>
            </a:p>
          </p:txBody>
        </p:sp>
        <p:sp>
          <p:nvSpPr>
            <p:cNvPr id="62556" name="Oval 92"/>
            <p:cNvSpPr>
              <a:spLocks noChangeArrowheads="1"/>
            </p:cNvSpPr>
            <p:nvPr/>
          </p:nvSpPr>
          <p:spPr bwMode="auto">
            <a:xfrm>
              <a:off x="2453" y="3497"/>
              <a:ext cx="132" cy="152"/>
            </a:xfrm>
            <a:prstGeom prst="ellipse">
              <a:avLst/>
            </a:prstGeom>
            <a:solidFill>
              <a:schemeClr val="bg2"/>
            </a:solidFill>
            <a:ln w="12700">
              <a:solidFill>
                <a:schemeClr val="tx1"/>
              </a:solidFill>
              <a:round/>
              <a:headEnd/>
              <a:tailEnd/>
            </a:ln>
            <a:effectLst/>
          </p:spPr>
          <p:txBody>
            <a:bodyPr wrap="none" anchor="ctr"/>
            <a:lstStyle/>
            <a:p>
              <a:endParaRPr lang="ja-JP" altLang="en-US"/>
            </a:p>
          </p:txBody>
        </p:sp>
        <p:sp>
          <p:nvSpPr>
            <p:cNvPr id="62557" name="Oval 93"/>
            <p:cNvSpPr>
              <a:spLocks noChangeArrowheads="1"/>
            </p:cNvSpPr>
            <p:nvPr/>
          </p:nvSpPr>
          <p:spPr bwMode="auto">
            <a:xfrm>
              <a:off x="2711" y="3500"/>
              <a:ext cx="132" cy="152"/>
            </a:xfrm>
            <a:prstGeom prst="ellipse">
              <a:avLst/>
            </a:prstGeom>
            <a:solidFill>
              <a:schemeClr val="bg2"/>
            </a:solidFill>
            <a:ln w="12700">
              <a:solidFill>
                <a:schemeClr val="tx1"/>
              </a:solidFill>
              <a:round/>
              <a:headEnd/>
              <a:tailEnd/>
            </a:ln>
            <a:effectLst/>
          </p:spPr>
          <p:txBody>
            <a:bodyPr wrap="none" anchor="ctr"/>
            <a:lstStyle/>
            <a:p>
              <a:endParaRPr lang="ja-JP" altLang="en-US"/>
            </a:p>
          </p:txBody>
        </p:sp>
        <p:sp>
          <p:nvSpPr>
            <p:cNvPr id="62558" name="Oval 94"/>
            <p:cNvSpPr>
              <a:spLocks noChangeArrowheads="1"/>
            </p:cNvSpPr>
            <p:nvPr/>
          </p:nvSpPr>
          <p:spPr bwMode="auto">
            <a:xfrm>
              <a:off x="3020" y="3525"/>
              <a:ext cx="131" cy="152"/>
            </a:xfrm>
            <a:prstGeom prst="ellipse">
              <a:avLst/>
            </a:prstGeom>
            <a:solidFill>
              <a:schemeClr val="bg2"/>
            </a:solidFill>
            <a:ln w="12700">
              <a:solidFill>
                <a:schemeClr val="tx1"/>
              </a:solidFill>
              <a:round/>
              <a:headEnd/>
              <a:tailEnd/>
            </a:ln>
            <a:effectLst/>
          </p:spPr>
          <p:txBody>
            <a:bodyPr wrap="none" anchor="ctr"/>
            <a:lstStyle/>
            <a:p>
              <a:endParaRPr lang="ja-JP" altLang="en-US"/>
            </a:p>
          </p:txBody>
        </p:sp>
        <p:sp>
          <p:nvSpPr>
            <p:cNvPr id="62559" name="Line 95"/>
            <p:cNvSpPr>
              <a:spLocks noChangeShapeType="1"/>
            </p:cNvSpPr>
            <p:nvPr/>
          </p:nvSpPr>
          <p:spPr bwMode="auto">
            <a:xfrm flipH="1">
              <a:off x="3139" y="1766"/>
              <a:ext cx="989" cy="1764"/>
            </a:xfrm>
            <a:prstGeom prst="line">
              <a:avLst/>
            </a:prstGeom>
            <a:noFill/>
            <a:ln w="25400">
              <a:solidFill>
                <a:schemeClr val="hlink"/>
              </a:solidFill>
              <a:prstDash val="sysDot"/>
              <a:round/>
              <a:headEnd type="none" w="sm" len="sm"/>
              <a:tailEnd type="stealth" w="med" len="lg"/>
            </a:ln>
            <a:effectLst/>
          </p:spPr>
          <p:txBody>
            <a:bodyPr wrap="none" anchor="ctr"/>
            <a:lstStyle/>
            <a:p>
              <a:endParaRPr lang="ja-JP" altLang="en-US"/>
            </a:p>
          </p:txBody>
        </p:sp>
        <p:sp>
          <p:nvSpPr>
            <p:cNvPr id="62560" name="Oval 96"/>
            <p:cNvSpPr>
              <a:spLocks noChangeArrowheads="1"/>
            </p:cNvSpPr>
            <p:nvPr/>
          </p:nvSpPr>
          <p:spPr bwMode="auto">
            <a:xfrm>
              <a:off x="1605" y="1956"/>
              <a:ext cx="132" cy="152"/>
            </a:xfrm>
            <a:prstGeom prst="ellipse">
              <a:avLst/>
            </a:prstGeom>
            <a:solidFill>
              <a:schemeClr val="accent2"/>
            </a:solidFill>
            <a:ln w="12700">
              <a:solidFill>
                <a:schemeClr val="tx1"/>
              </a:solidFill>
              <a:round/>
              <a:headEnd/>
              <a:tailEnd/>
            </a:ln>
            <a:effectLst/>
          </p:spPr>
          <p:txBody>
            <a:bodyPr wrap="none" anchor="ctr"/>
            <a:lstStyle/>
            <a:p>
              <a:endParaRPr lang="ja-JP" altLang="en-US"/>
            </a:p>
          </p:txBody>
        </p:sp>
        <p:sp>
          <p:nvSpPr>
            <p:cNvPr id="62561" name="Oval 97"/>
            <p:cNvSpPr>
              <a:spLocks noChangeArrowheads="1"/>
            </p:cNvSpPr>
            <p:nvPr/>
          </p:nvSpPr>
          <p:spPr bwMode="auto">
            <a:xfrm>
              <a:off x="1344" y="1889"/>
              <a:ext cx="132" cy="151"/>
            </a:xfrm>
            <a:prstGeom prst="ellipse">
              <a:avLst/>
            </a:prstGeom>
            <a:solidFill>
              <a:schemeClr val="accent2"/>
            </a:solidFill>
            <a:ln w="12700">
              <a:solidFill>
                <a:schemeClr val="tx1"/>
              </a:solidFill>
              <a:round/>
              <a:headEnd/>
              <a:tailEnd/>
            </a:ln>
            <a:effectLst/>
          </p:spPr>
          <p:txBody>
            <a:bodyPr wrap="none" anchor="ctr"/>
            <a:lstStyle/>
            <a:p>
              <a:endParaRPr lang="ja-JP" altLang="en-US"/>
            </a:p>
          </p:txBody>
        </p:sp>
        <p:sp>
          <p:nvSpPr>
            <p:cNvPr id="62562" name="Line 98"/>
            <p:cNvSpPr>
              <a:spLocks noChangeShapeType="1"/>
            </p:cNvSpPr>
            <p:nvPr/>
          </p:nvSpPr>
          <p:spPr bwMode="auto">
            <a:xfrm flipH="1" flipV="1">
              <a:off x="1478" y="1980"/>
              <a:ext cx="109" cy="30"/>
            </a:xfrm>
            <a:prstGeom prst="line">
              <a:avLst/>
            </a:prstGeom>
            <a:noFill/>
            <a:ln w="12700">
              <a:solidFill>
                <a:schemeClr val="tx1"/>
              </a:solidFill>
              <a:round/>
              <a:headEnd type="none" w="sm" len="sm"/>
              <a:tailEnd type="stealth" w="med" len="med"/>
            </a:ln>
            <a:effectLst/>
          </p:spPr>
          <p:txBody>
            <a:bodyPr wrap="none" anchor="ctr"/>
            <a:lstStyle/>
            <a:p>
              <a:endParaRPr lang="ja-JP" altLang="en-US"/>
            </a:p>
          </p:txBody>
        </p:sp>
        <p:sp>
          <p:nvSpPr>
            <p:cNvPr id="62563" name="Line 99"/>
            <p:cNvSpPr>
              <a:spLocks noChangeShapeType="1"/>
            </p:cNvSpPr>
            <p:nvPr/>
          </p:nvSpPr>
          <p:spPr bwMode="auto">
            <a:xfrm flipH="1" flipV="1">
              <a:off x="1210" y="1817"/>
              <a:ext cx="134" cy="112"/>
            </a:xfrm>
            <a:prstGeom prst="line">
              <a:avLst/>
            </a:prstGeom>
            <a:noFill/>
            <a:ln w="12700">
              <a:solidFill>
                <a:schemeClr val="tx1"/>
              </a:solidFill>
              <a:round/>
              <a:headEnd type="none" w="sm" len="sm"/>
              <a:tailEnd type="stealth" w="med" len="med"/>
            </a:ln>
            <a:effectLst/>
          </p:spPr>
          <p:txBody>
            <a:bodyPr wrap="none" anchor="ctr"/>
            <a:lstStyle/>
            <a:p>
              <a:endParaRPr lang="ja-JP" altLang="en-US"/>
            </a:p>
          </p:txBody>
        </p:sp>
        <p:sp>
          <p:nvSpPr>
            <p:cNvPr id="62564" name="Oval 100"/>
            <p:cNvSpPr>
              <a:spLocks noChangeArrowheads="1"/>
            </p:cNvSpPr>
            <p:nvPr/>
          </p:nvSpPr>
          <p:spPr bwMode="auto">
            <a:xfrm>
              <a:off x="1083" y="1714"/>
              <a:ext cx="132" cy="152"/>
            </a:xfrm>
            <a:prstGeom prst="ellipse">
              <a:avLst/>
            </a:prstGeom>
            <a:solidFill>
              <a:schemeClr val="accent2"/>
            </a:solidFill>
            <a:ln w="12700">
              <a:solidFill>
                <a:schemeClr val="tx1"/>
              </a:solidFill>
              <a:round/>
              <a:headEnd/>
              <a:tailEnd/>
            </a:ln>
            <a:effectLst/>
          </p:spPr>
          <p:txBody>
            <a:bodyPr wrap="none" anchor="ctr"/>
            <a:lstStyle/>
            <a:p>
              <a:endParaRPr lang="ja-JP" altLang="en-US"/>
            </a:p>
          </p:txBody>
        </p:sp>
        <p:sp>
          <p:nvSpPr>
            <p:cNvPr id="62565" name="Line 101"/>
            <p:cNvSpPr>
              <a:spLocks noChangeShapeType="1"/>
            </p:cNvSpPr>
            <p:nvPr/>
          </p:nvSpPr>
          <p:spPr bwMode="auto">
            <a:xfrm flipH="1" flipV="1">
              <a:off x="2104" y="3130"/>
              <a:ext cx="363" cy="381"/>
            </a:xfrm>
            <a:prstGeom prst="line">
              <a:avLst/>
            </a:prstGeom>
            <a:noFill/>
            <a:ln w="25400">
              <a:solidFill>
                <a:schemeClr val="hlink"/>
              </a:solidFill>
              <a:round/>
              <a:headEnd type="none" w="sm" len="sm"/>
              <a:tailEnd type="none" w="sm" len="sm"/>
            </a:ln>
            <a:effectLst/>
          </p:spPr>
          <p:txBody>
            <a:bodyPr wrap="none" anchor="ctr"/>
            <a:lstStyle/>
            <a:p>
              <a:endParaRPr lang="ja-JP" altLang="en-US"/>
            </a:p>
          </p:txBody>
        </p:sp>
        <p:sp>
          <p:nvSpPr>
            <p:cNvPr id="62566" name="Line 102"/>
            <p:cNvSpPr>
              <a:spLocks noChangeShapeType="1"/>
            </p:cNvSpPr>
            <p:nvPr/>
          </p:nvSpPr>
          <p:spPr bwMode="auto">
            <a:xfrm flipH="1" flipV="1">
              <a:off x="2104" y="3137"/>
              <a:ext cx="612" cy="387"/>
            </a:xfrm>
            <a:prstGeom prst="line">
              <a:avLst/>
            </a:prstGeom>
            <a:noFill/>
            <a:ln w="25400">
              <a:solidFill>
                <a:schemeClr val="hlink"/>
              </a:solidFill>
              <a:round/>
              <a:headEnd type="none" w="sm" len="sm"/>
              <a:tailEnd type="none" w="sm" len="sm"/>
            </a:ln>
            <a:effectLst/>
          </p:spPr>
          <p:txBody>
            <a:bodyPr wrap="none" anchor="ctr"/>
            <a:lstStyle/>
            <a:p>
              <a:endParaRPr lang="ja-JP" altLang="en-US"/>
            </a:p>
          </p:txBody>
        </p:sp>
        <p:sp>
          <p:nvSpPr>
            <p:cNvPr id="62567" name="Line 103"/>
            <p:cNvSpPr>
              <a:spLocks noChangeShapeType="1"/>
            </p:cNvSpPr>
            <p:nvPr/>
          </p:nvSpPr>
          <p:spPr bwMode="auto">
            <a:xfrm flipH="1" flipV="1">
              <a:off x="2110" y="3137"/>
              <a:ext cx="913" cy="400"/>
            </a:xfrm>
            <a:prstGeom prst="line">
              <a:avLst/>
            </a:prstGeom>
            <a:noFill/>
            <a:ln w="25400">
              <a:solidFill>
                <a:schemeClr val="hlink"/>
              </a:solidFill>
              <a:round/>
              <a:headEnd type="none" w="sm" len="sm"/>
              <a:tailEnd type="none" w="sm" len="sm"/>
            </a:ln>
            <a:effectLst/>
          </p:spPr>
          <p:txBody>
            <a:bodyPr wrap="none" anchor="ctr"/>
            <a:lstStyle/>
            <a:p>
              <a:endParaRPr lang="ja-JP" altLang="en-US"/>
            </a:p>
          </p:txBody>
        </p:sp>
        <p:sp>
          <p:nvSpPr>
            <p:cNvPr id="62568" name="Line 104"/>
            <p:cNvSpPr>
              <a:spLocks noChangeShapeType="1"/>
            </p:cNvSpPr>
            <p:nvPr/>
          </p:nvSpPr>
          <p:spPr bwMode="auto">
            <a:xfrm flipH="1" flipV="1">
              <a:off x="1702" y="2117"/>
              <a:ext cx="418" cy="1038"/>
            </a:xfrm>
            <a:prstGeom prst="line">
              <a:avLst/>
            </a:prstGeom>
            <a:noFill/>
            <a:ln w="25400">
              <a:solidFill>
                <a:schemeClr val="hlink"/>
              </a:solidFill>
              <a:round/>
              <a:headEnd type="none" w="sm" len="sm"/>
              <a:tailEnd type="stealth" w="med" len="lg"/>
            </a:ln>
            <a:effectLst/>
          </p:spPr>
          <p:txBody>
            <a:bodyPr wrap="none" anchor="ctr"/>
            <a:lstStyle/>
            <a:p>
              <a:endParaRPr lang="ja-JP" altLang="en-US"/>
            </a:p>
          </p:txBody>
        </p:sp>
      </p:grpSp>
      <p:sp>
        <p:nvSpPr>
          <p:cNvPr id="62569" name="Rectangle 105"/>
          <p:cNvSpPr>
            <a:spLocks noChangeArrowheads="1"/>
          </p:cNvSpPr>
          <p:nvPr/>
        </p:nvSpPr>
        <p:spPr bwMode="auto">
          <a:xfrm>
            <a:off x="457200" y="4572000"/>
            <a:ext cx="2957513" cy="457200"/>
          </a:xfrm>
          <a:prstGeom prst="rect">
            <a:avLst/>
          </a:prstGeom>
          <a:noFill/>
          <a:ln w="9525">
            <a:noFill/>
            <a:miter lim="800000"/>
            <a:headEnd/>
            <a:tailEnd/>
          </a:ln>
          <a:effectLst/>
        </p:spPr>
        <p:txBody>
          <a:bodyPr wrap="none" lIns="92075" tIns="46038" rIns="92075" bIns="46038">
            <a:spAutoFit/>
          </a:bodyPr>
          <a:lstStyle/>
          <a:p>
            <a:pPr eaLnBrk="0" hangingPunct="0"/>
            <a:r>
              <a:rPr lang="en-US" altLang="ja-JP">
                <a:latin typeface="Book Antiqua" pitchFamily="18" charset="0"/>
              </a:rPr>
              <a:t>Bounded Width TSP</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7" name="Oval 3"/>
          <p:cNvSpPr>
            <a:spLocks noChangeArrowheads="1"/>
          </p:cNvSpPr>
          <p:nvPr/>
        </p:nvSpPr>
        <p:spPr bwMode="auto">
          <a:xfrm>
            <a:off x="2362200" y="4800600"/>
            <a:ext cx="2133600" cy="1676400"/>
          </a:xfrm>
          <a:prstGeom prst="ellipse">
            <a:avLst/>
          </a:prstGeom>
          <a:solidFill>
            <a:schemeClr val="accent1"/>
          </a:solidFill>
          <a:ln w="9525">
            <a:solidFill>
              <a:schemeClr val="tx1"/>
            </a:solidFill>
            <a:round/>
            <a:headEnd/>
            <a:tailEnd/>
          </a:ln>
          <a:effectLst/>
        </p:spPr>
        <p:txBody>
          <a:bodyPr wrap="none" anchor="ctr"/>
          <a:lstStyle/>
          <a:p>
            <a:pPr algn="ctr"/>
            <a:r>
              <a:rPr lang="ja-JP" altLang="en-US" sz="4400"/>
              <a:t>応用</a:t>
            </a:r>
          </a:p>
        </p:txBody>
      </p:sp>
      <p:sp>
        <p:nvSpPr>
          <p:cNvPr id="6148" name="Oval 4"/>
          <p:cNvSpPr>
            <a:spLocks noChangeArrowheads="1"/>
          </p:cNvSpPr>
          <p:nvPr/>
        </p:nvSpPr>
        <p:spPr bwMode="auto">
          <a:xfrm>
            <a:off x="6477000" y="4800600"/>
            <a:ext cx="2133600" cy="1676400"/>
          </a:xfrm>
          <a:prstGeom prst="ellipse">
            <a:avLst/>
          </a:prstGeom>
          <a:solidFill>
            <a:schemeClr val="accent1"/>
          </a:solidFill>
          <a:ln w="9525">
            <a:solidFill>
              <a:schemeClr val="tx1"/>
            </a:solidFill>
            <a:round/>
            <a:headEnd/>
            <a:tailEnd/>
          </a:ln>
          <a:effectLst/>
        </p:spPr>
        <p:txBody>
          <a:bodyPr wrap="none" anchor="ctr"/>
          <a:lstStyle/>
          <a:p>
            <a:pPr algn="ctr"/>
            <a:r>
              <a:rPr lang="ja-JP" altLang="en-US" sz="4400"/>
              <a:t>実務</a:t>
            </a:r>
          </a:p>
        </p:txBody>
      </p:sp>
      <p:sp>
        <p:nvSpPr>
          <p:cNvPr id="6150" name="Text Box 6"/>
          <p:cNvSpPr txBox="1">
            <a:spLocks noChangeArrowheads="1"/>
          </p:cNvSpPr>
          <p:nvPr/>
        </p:nvSpPr>
        <p:spPr bwMode="auto">
          <a:xfrm>
            <a:off x="457200" y="2057400"/>
            <a:ext cx="6594475" cy="1800225"/>
          </a:xfrm>
          <a:prstGeom prst="rect">
            <a:avLst/>
          </a:prstGeom>
          <a:noFill/>
          <a:ln w="9525">
            <a:noFill/>
            <a:miter lim="800000"/>
            <a:headEnd/>
            <a:tailEnd/>
          </a:ln>
          <a:effectLst/>
        </p:spPr>
        <p:txBody>
          <a:bodyPr>
            <a:spAutoFit/>
          </a:bodyPr>
          <a:lstStyle/>
          <a:p>
            <a:r>
              <a:rPr lang="ja-JP" altLang="en-US" sz="2800"/>
              <a:t>重要な問題を選ばなければならない！</a:t>
            </a:r>
          </a:p>
          <a:p>
            <a:r>
              <a:rPr lang="ja-JP" altLang="en-US" sz="2800"/>
              <a:t> ・（企業体の）費用の</a:t>
            </a:r>
            <a:r>
              <a:rPr lang="ja-JP" altLang="en-US" sz="2800" b="1" u="sng">
                <a:effectLst>
                  <a:outerShdw blurRad="38100" dist="38100" dir="2700000" algn="tl">
                    <a:srgbClr val="C0C0C0"/>
                  </a:outerShdw>
                </a:effectLst>
              </a:rPr>
              <a:t>大幅な</a:t>
            </a:r>
            <a:r>
              <a:rPr lang="ja-JP" altLang="en-US" sz="2800"/>
              <a:t>削減をもたらす</a:t>
            </a:r>
          </a:p>
          <a:p>
            <a:r>
              <a:rPr lang="ja-JP" altLang="en-US" sz="2800"/>
              <a:t>　　　　　　　導入費用</a:t>
            </a:r>
            <a:r>
              <a:rPr lang="en-US" altLang="ja-JP" sz="2800"/>
              <a:t>&lt;&lt;</a:t>
            </a:r>
            <a:r>
              <a:rPr lang="ja-JP" altLang="en-US" sz="2800"/>
              <a:t>削減費用！</a:t>
            </a:r>
            <a:br>
              <a:rPr lang="ja-JP" altLang="en-US" sz="2800"/>
            </a:br>
            <a:endParaRPr lang="ja-JP" altLang="en-US" sz="2800"/>
          </a:p>
        </p:txBody>
      </p:sp>
      <p:sp>
        <p:nvSpPr>
          <p:cNvPr id="6152" name="Rectangle 8"/>
          <p:cNvSpPr>
            <a:spLocks noGrp="1" noChangeArrowheads="1"/>
          </p:cNvSpPr>
          <p:nvPr>
            <p:ph type="title"/>
          </p:nvPr>
        </p:nvSpPr>
        <p:spPr>
          <a:xfrm>
            <a:off x="533400" y="381000"/>
            <a:ext cx="7772400" cy="838200"/>
          </a:xfrm>
        </p:spPr>
        <p:txBody>
          <a:bodyPr>
            <a:normAutofit fontScale="90000"/>
          </a:bodyPr>
          <a:lstStyle/>
          <a:p>
            <a:r>
              <a:rPr lang="ja-JP" altLang="en-US"/>
              <a:t>個別受注生産型の問題</a:t>
            </a:r>
            <a:br>
              <a:rPr lang="ja-JP" altLang="en-US"/>
            </a:br>
            <a:endParaRPr lang="ja-JP" altLang="en-US" sz="3200">
              <a:solidFill>
                <a:schemeClr val="tx1"/>
              </a:solidFill>
            </a:endParaRPr>
          </a:p>
        </p:txBody>
      </p:sp>
      <p:sp>
        <p:nvSpPr>
          <p:cNvPr id="6153" name="AutoShape 9"/>
          <p:cNvSpPr>
            <a:spLocks noChangeArrowheads="1"/>
          </p:cNvSpPr>
          <p:nvPr/>
        </p:nvSpPr>
        <p:spPr bwMode="auto">
          <a:xfrm>
            <a:off x="4572000" y="4953000"/>
            <a:ext cx="1828800" cy="1371600"/>
          </a:xfrm>
          <a:prstGeom prst="leftArrow">
            <a:avLst>
              <a:gd name="adj1" fmla="val 50000"/>
              <a:gd name="adj2" fmla="val 33333"/>
            </a:avLst>
          </a:prstGeom>
          <a:solidFill>
            <a:schemeClr val="accent1"/>
          </a:solidFill>
          <a:ln w="9525">
            <a:solidFill>
              <a:schemeClr val="tx1"/>
            </a:solidFill>
            <a:miter lim="800000"/>
            <a:headEnd/>
            <a:tailEnd/>
          </a:ln>
          <a:effectLst/>
        </p:spPr>
        <p:txBody>
          <a:bodyPr wrap="none" anchor="ctr"/>
          <a:lstStyle/>
          <a:p>
            <a:endParaRPr lang="ja-JP" altLang="en-US"/>
          </a:p>
        </p:txBody>
      </p:sp>
      <p:sp>
        <p:nvSpPr>
          <p:cNvPr id="6154" name="Rectangle 10"/>
          <p:cNvSpPr>
            <a:spLocks noChangeArrowheads="1"/>
          </p:cNvSpPr>
          <p:nvPr/>
        </p:nvSpPr>
        <p:spPr bwMode="auto">
          <a:xfrm>
            <a:off x="381000" y="990600"/>
            <a:ext cx="8305800" cy="946150"/>
          </a:xfrm>
          <a:prstGeom prst="rect">
            <a:avLst/>
          </a:prstGeom>
          <a:noFill/>
          <a:ln w="9525">
            <a:noFill/>
            <a:miter lim="800000"/>
            <a:headEnd/>
            <a:tailEnd/>
          </a:ln>
          <a:effectLst/>
        </p:spPr>
        <p:txBody>
          <a:bodyPr>
            <a:spAutoFit/>
          </a:bodyPr>
          <a:lstStyle/>
          <a:p>
            <a:r>
              <a:rPr lang="ja-JP" altLang="en-US" sz="2800">
                <a:solidFill>
                  <a:schemeClr val="tx2"/>
                </a:solidFill>
              </a:rPr>
              <a:t>抽出する必要あり！</a:t>
            </a:r>
            <a:br>
              <a:rPr lang="ja-JP" altLang="en-US" sz="2800">
                <a:solidFill>
                  <a:schemeClr val="tx2"/>
                </a:solidFill>
              </a:rPr>
            </a:br>
            <a:r>
              <a:rPr lang="ja-JP" altLang="en-US" sz="2800"/>
              <a:t>実務から応用への橋渡しで最も欠けている部分！</a:t>
            </a:r>
            <a:endParaRPr lang="ja-JP" altLang="en-US" sz="4400"/>
          </a:p>
        </p:txBody>
      </p:sp>
      <p:sp>
        <p:nvSpPr>
          <p:cNvPr id="6155" name="Text Box 11"/>
          <p:cNvSpPr txBox="1">
            <a:spLocks noChangeArrowheads="1"/>
          </p:cNvSpPr>
          <p:nvPr/>
        </p:nvSpPr>
        <p:spPr bwMode="auto">
          <a:xfrm>
            <a:off x="381000" y="3276600"/>
            <a:ext cx="7050088" cy="1738313"/>
          </a:xfrm>
          <a:prstGeom prst="rect">
            <a:avLst/>
          </a:prstGeom>
          <a:noFill/>
          <a:ln w="9525">
            <a:noFill/>
            <a:miter lim="800000"/>
            <a:headEnd/>
            <a:tailEnd/>
          </a:ln>
          <a:effectLst/>
        </p:spPr>
        <p:txBody>
          <a:bodyPr wrap="none">
            <a:spAutoFit/>
          </a:bodyPr>
          <a:lstStyle/>
          <a:p>
            <a:r>
              <a:rPr lang="ja-JP" altLang="en-US" sz="2800"/>
              <a:t>できれば．．．</a:t>
            </a:r>
          </a:p>
          <a:p>
            <a:r>
              <a:rPr lang="ja-JP" altLang="en-US" sz="2800"/>
              <a:t> ・地球環境を良くする，住みやすい社会を作る</a:t>
            </a:r>
          </a:p>
          <a:p>
            <a:r>
              <a:rPr lang="ja-JP" altLang="en-US" sz="2800"/>
              <a:t> ・人類・地球を長持ちさせる</a:t>
            </a:r>
          </a:p>
          <a:p>
            <a:endParaRPr lang="en-US" altLang="ja-JP"/>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154"/>
                                        </p:tgtEl>
                                        <p:attrNameLst>
                                          <p:attrName>style.visibility</p:attrName>
                                        </p:attrNameLst>
                                      </p:cBhvr>
                                      <p:to>
                                        <p:strVal val="visible"/>
                                      </p:to>
                                    </p:set>
                                    <p:anim calcmode="lin" valueType="num">
                                      <p:cBhvr additive="base">
                                        <p:cTn id="7" dur="500" fill="hold"/>
                                        <p:tgtEl>
                                          <p:spTgt spid="6154"/>
                                        </p:tgtEl>
                                        <p:attrNameLst>
                                          <p:attrName>ppt_x</p:attrName>
                                        </p:attrNameLst>
                                      </p:cBhvr>
                                      <p:tavLst>
                                        <p:tav tm="0">
                                          <p:val>
                                            <p:strVal val="0-#ppt_w/2"/>
                                          </p:val>
                                        </p:tav>
                                        <p:tav tm="100000">
                                          <p:val>
                                            <p:strVal val="#ppt_x"/>
                                          </p:val>
                                        </p:tav>
                                      </p:tavLst>
                                    </p:anim>
                                    <p:anim calcmode="lin" valueType="num">
                                      <p:cBhvr additive="base">
                                        <p:cTn id="8" dur="500" fill="hold"/>
                                        <p:tgtEl>
                                          <p:spTgt spid="615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150"/>
                                        </p:tgtEl>
                                        <p:attrNameLst>
                                          <p:attrName>style.visibility</p:attrName>
                                        </p:attrNameLst>
                                      </p:cBhvr>
                                      <p:to>
                                        <p:strVal val="visible"/>
                                      </p:to>
                                    </p:set>
                                    <p:anim calcmode="lin" valueType="num">
                                      <p:cBhvr additive="base">
                                        <p:cTn id="13" dur="500" fill="hold"/>
                                        <p:tgtEl>
                                          <p:spTgt spid="6150"/>
                                        </p:tgtEl>
                                        <p:attrNameLst>
                                          <p:attrName>ppt_x</p:attrName>
                                        </p:attrNameLst>
                                      </p:cBhvr>
                                      <p:tavLst>
                                        <p:tav tm="0">
                                          <p:val>
                                            <p:strVal val="0-#ppt_w/2"/>
                                          </p:val>
                                        </p:tav>
                                        <p:tav tm="100000">
                                          <p:val>
                                            <p:strVal val="#ppt_x"/>
                                          </p:val>
                                        </p:tav>
                                      </p:tavLst>
                                    </p:anim>
                                    <p:anim calcmode="lin" valueType="num">
                                      <p:cBhvr additive="base">
                                        <p:cTn id="14" dur="500" fill="hold"/>
                                        <p:tgtEl>
                                          <p:spTgt spid="615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155"/>
                                        </p:tgtEl>
                                        <p:attrNameLst>
                                          <p:attrName>style.visibility</p:attrName>
                                        </p:attrNameLst>
                                      </p:cBhvr>
                                      <p:to>
                                        <p:strVal val="visible"/>
                                      </p:to>
                                    </p:set>
                                    <p:anim calcmode="lin" valueType="num">
                                      <p:cBhvr additive="base">
                                        <p:cTn id="19" dur="500" fill="hold"/>
                                        <p:tgtEl>
                                          <p:spTgt spid="6155"/>
                                        </p:tgtEl>
                                        <p:attrNameLst>
                                          <p:attrName>ppt_x</p:attrName>
                                        </p:attrNameLst>
                                      </p:cBhvr>
                                      <p:tavLst>
                                        <p:tav tm="0">
                                          <p:val>
                                            <p:strVal val="0-#ppt_w/2"/>
                                          </p:val>
                                        </p:tav>
                                        <p:tav tm="100000">
                                          <p:val>
                                            <p:strVal val="#ppt_x"/>
                                          </p:val>
                                        </p:tav>
                                      </p:tavLst>
                                    </p:anim>
                                    <p:anim calcmode="lin" valueType="num">
                                      <p:cBhvr additive="base">
                                        <p:cTn id="20" dur="500" fill="hold"/>
                                        <p:tgtEl>
                                          <p:spTgt spid="61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autoUpdateAnimBg="0"/>
      <p:bldP spid="6154" grpId="0" autoUpdateAnimBg="0"/>
      <p:bldP spid="6155"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2" name="Text Box 4"/>
          <p:cNvSpPr txBox="1">
            <a:spLocks noChangeArrowheads="1"/>
          </p:cNvSpPr>
          <p:nvPr/>
        </p:nvSpPr>
        <p:spPr bwMode="auto">
          <a:xfrm>
            <a:off x="457200" y="2057400"/>
            <a:ext cx="8229600" cy="3935413"/>
          </a:xfrm>
          <a:prstGeom prst="rect">
            <a:avLst/>
          </a:prstGeom>
          <a:noFill/>
          <a:ln w="9525">
            <a:noFill/>
            <a:miter lim="800000"/>
            <a:headEnd/>
            <a:tailEnd/>
          </a:ln>
          <a:effectLst/>
        </p:spPr>
        <p:txBody>
          <a:bodyPr>
            <a:spAutoFit/>
          </a:bodyPr>
          <a:lstStyle/>
          <a:p>
            <a:pPr>
              <a:buFontTx/>
              <a:buChar char="•"/>
            </a:pPr>
            <a:r>
              <a:rPr lang="ja-JP" altLang="en-US" sz="2800"/>
              <a:t>重要性の尺度として．．．</a:t>
            </a:r>
            <a:br>
              <a:rPr lang="ja-JP" altLang="en-US" sz="2800"/>
            </a:br>
            <a:r>
              <a:rPr lang="ja-JP" altLang="en-US" sz="2800"/>
              <a:t>共同研究費用（高いほど重要かつ使用する確率高）</a:t>
            </a:r>
            <a:br>
              <a:rPr lang="ja-JP" altLang="en-US" sz="2800"/>
            </a:br>
            <a:endParaRPr lang="ja-JP" altLang="en-US" sz="2800"/>
          </a:p>
          <a:p>
            <a:pPr>
              <a:buFontTx/>
              <a:buChar char="•"/>
            </a:pPr>
            <a:r>
              <a:rPr lang="ja-JP" altLang="en-US" sz="2800"/>
              <a:t>企業側の論理</a:t>
            </a:r>
            <a:r>
              <a:rPr lang="en-US" altLang="ja-JP" sz="2800"/>
              <a:t>:</a:t>
            </a:r>
            <a:br>
              <a:rPr lang="en-US" altLang="ja-JP" sz="2800"/>
            </a:br>
            <a:r>
              <a:rPr lang="ja-JP" altLang="en-US" sz="2800"/>
              <a:t>社員が３年がかりで作成したアルゴリズム ＞＞共同研究費数十万で作成したアルゴリズム</a:t>
            </a:r>
            <a:br>
              <a:rPr lang="ja-JP" altLang="en-US" sz="2800"/>
            </a:br>
            <a:endParaRPr lang="ja-JP" altLang="en-US" sz="2800"/>
          </a:p>
          <a:p>
            <a:pPr>
              <a:buFontTx/>
              <a:buChar char="•"/>
            </a:pPr>
            <a:r>
              <a:rPr lang="ja-JP" altLang="en-US" sz="2800"/>
              <a:t>特許や論文のノルマを達成するための共同研究</a:t>
            </a:r>
            <a:r>
              <a:rPr lang="en-US" altLang="ja-JP" sz="2800"/>
              <a:t>×</a:t>
            </a:r>
            <a:br>
              <a:rPr lang="en-US" altLang="ja-JP" sz="2800"/>
            </a:br>
            <a:r>
              <a:rPr lang="ja-JP" altLang="en-US" sz="2800"/>
              <a:t>　</a:t>
            </a:r>
          </a:p>
        </p:txBody>
      </p:sp>
      <p:sp>
        <p:nvSpPr>
          <p:cNvPr id="12293" name="Rectangle 5"/>
          <p:cNvSpPr>
            <a:spLocks noGrp="1" noChangeArrowheads="1"/>
          </p:cNvSpPr>
          <p:nvPr>
            <p:ph type="title"/>
          </p:nvPr>
        </p:nvSpPr>
        <p:spPr>
          <a:xfrm>
            <a:off x="685800" y="381000"/>
            <a:ext cx="7772400" cy="1143000"/>
          </a:xfrm>
        </p:spPr>
        <p:txBody>
          <a:bodyPr>
            <a:normAutofit fontScale="90000"/>
          </a:bodyPr>
          <a:lstStyle/>
          <a:p>
            <a:r>
              <a:rPr lang="ja-JP" altLang="en-US"/>
              <a:t>個別受注生産型の問題</a:t>
            </a:r>
            <a:r>
              <a:rPr lang="ja-JP" altLang="en-US">
                <a:solidFill>
                  <a:schemeClr val="tx1"/>
                </a:solidFill>
              </a:rPr>
              <a:t/>
            </a:r>
            <a:br>
              <a:rPr lang="ja-JP" altLang="en-US">
                <a:solidFill>
                  <a:schemeClr val="tx1"/>
                </a:solidFill>
              </a:rPr>
            </a:br>
            <a:r>
              <a:rPr lang="ja-JP" altLang="en-US" sz="3200">
                <a:solidFill>
                  <a:schemeClr val="tx1"/>
                </a:solidFill>
              </a:rPr>
              <a:t>問題の抽出 </a:t>
            </a:r>
            <a:r>
              <a:rPr lang="en-US" altLang="ja-JP" sz="3200">
                <a:solidFill>
                  <a:schemeClr val="tx1"/>
                </a:solidFill>
              </a:rPr>
              <a:t>II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292">
                                            <p:txEl>
                                              <p:pRg st="0" end="0"/>
                                            </p:txEl>
                                          </p:spTgt>
                                        </p:tgtEl>
                                        <p:attrNameLst>
                                          <p:attrName>style.visibility</p:attrName>
                                        </p:attrNameLst>
                                      </p:cBhvr>
                                      <p:to>
                                        <p:strVal val="visible"/>
                                      </p:to>
                                    </p:set>
                                    <p:anim calcmode="lin" valueType="num">
                                      <p:cBhvr additive="base">
                                        <p:cTn id="7" dur="500" fill="hold"/>
                                        <p:tgtEl>
                                          <p:spTgt spid="1229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29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292">
                                            <p:txEl>
                                              <p:pRg st="1" end="1"/>
                                            </p:txEl>
                                          </p:spTgt>
                                        </p:tgtEl>
                                        <p:attrNameLst>
                                          <p:attrName>style.visibility</p:attrName>
                                        </p:attrNameLst>
                                      </p:cBhvr>
                                      <p:to>
                                        <p:strVal val="visible"/>
                                      </p:to>
                                    </p:set>
                                    <p:anim calcmode="lin" valueType="num">
                                      <p:cBhvr additive="base">
                                        <p:cTn id="13" dur="500" fill="hold"/>
                                        <p:tgtEl>
                                          <p:spTgt spid="1229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29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292">
                                            <p:txEl>
                                              <p:pRg st="2" end="2"/>
                                            </p:txEl>
                                          </p:spTgt>
                                        </p:tgtEl>
                                        <p:attrNameLst>
                                          <p:attrName>style.visibility</p:attrName>
                                        </p:attrNameLst>
                                      </p:cBhvr>
                                      <p:to>
                                        <p:strVal val="visible"/>
                                      </p:to>
                                    </p:set>
                                    <p:anim calcmode="lin" valueType="num">
                                      <p:cBhvr additive="base">
                                        <p:cTn id="19" dur="500" fill="hold"/>
                                        <p:tgtEl>
                                          <p:spTgt spid="1229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292">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Oval 2"/>
          <p:cNvSpPr>
            <a:spLocks noChangeArrowheads="1"/>
          </p:cNvSpPr>
          <p:nvPr/>
        </p:nvSpPr>
        <p:spPr bwMode="auto">
          <a:xfrm>
            <a:off x="2362200" y="4800600"/>
            <a:ext cx="2133600" cy="1676400"/>
          </a:xfrm>
          <a:prstGeom prst="ellipse">
            <a:avLst/>
          </a:prstGeom>
          <a:solidFill>
            <a:schemeClr val="accent1"/>
          </a:solidFill>
          <a:ln w="9525">
            <a:solidFill>
              <a:schemeClr val="tx1"/>
            </a:solidFill>
            <a:round/>
            <a:headEnd/>
            <a:tailEnd/>
          </a:ln>
          <a:effectLst/>
        </p:spPr>
        <p:txBody>
          <a:bodyPr wrap="none" anchor="ctr"/>
          <a:lstStyle/>
          <a:p>
            <a:pPr algn="ctr"/>
            <a:r>
              <a:rPr lang="ja-JP" altLang="en-US" sz="4400"/>
              <a:t>応用</a:t>
            </a:r>
          </a:p>
        </p:txBody>
      </p:sp>
      <p:sp>
        <p:nvSpPr>
          <p:cNvPr id="17411" name="Oval 3"/>
          <p:cNvSpPr>
            <a:spLocks noChangeArrowheads="1"/>
          </p:cNvSpPr>
          <p:nvPr/>
        </p:nvSpPr>
        <p:spPr bwMode="auto">
          <a:xfrm>
            <a:off x="6477000" y="4800600"/>
            <a:ext cx="2133600" cy="1676400"/>
          </a:xfrm>
          <a:prstGeom prst="ellipse">
            <a:avLst/>
          </a:prstGeom>
          <a:solidFill>
            <a:schemeClr val="accent1"/>
          </a:solidFill>
          <a:ln w="9525">
            <a:solidFill>
              <a:schemeClr val="tx1"/>
            </a:solidFill>
            <a:round/>
            <a:headEnd/>
            <a:tailEnd/>
          </a:ln>
          <a:effectLst/>
        </p:spPr>
        <p:txBody>
          <a:bodyPr wrap="none" anchor="ctr"/>
          <a:lstStyle/>
          <a:p>
            <a:pPr algn="ctr"/>
            <a:r>
              <a:rPr lang="ja-JP" altLang="en-US" sz="4400"/>
              <a:t>実務</a:t>
            </a:r>
          </a:p>
        </p:txBody>
      </p:sp>
      <p:sp>
        <p:nvSpPr>
          <p:cNvPr id="17412" name="Text Box 4"/>
          <p:cNvSpPr txBox="1">
            <a:spLocks noChangeArrowheads="1"/>
          </p:cNvSpPr>
          <p:nvPr/>
        </p:nvSpPr>
        <p:spPr bwMode="auto">
          <a:xfrm>
            <a:off x="457200" y="2057400"/>
            <a:ext cx="7772400" cy="1373188"/>
          </a:xfrm>
          <a:prstGeom prst="rect">
            <a:avLst/>
          </a:prstGeom>
          <a:noFill/>
          <a:ln w="9525">
            <a:noFill/>
            <a:miter lim="800000"/>
            <a:headEnd/>
            <a:tailEnd/>
          </a:ln>
          <a:effectLst/>
        </p:spPr>
        <p:txBody>
          <a:bodyPr>
            <a:spAutoFit/>
          </a:bodyPr>
          <a:lstStyle/>
          <a:p>
            <a:r>
              <a:rPr lang="ja-JP" altLang="en-US" sz="2800"/>
              <a:t>抽出した問題例の公開</a:t>
            </a:r>
            <a:br>
              <a:rPr lang="ja-JP" altLang="en-US" sz="2800"/>
            </a:br>
            <a:r>
              <a:rPr lang="ja-JP" altLang="en-US" sz="2800"/>
              <a:t>  守秘義務の壁！</a:t>
            </a:r>
            <a:r>
              <a:rPr lang="en-US" altLang="ja-JP" sz="2800"/>
              <a:t>&amp; </a:t>
            </a:r>
            <a:r>
              <a:rPr lang="ja-JP" altLang="en-US" sz="2800"/>
              <a:t>面倒くさい</a:t>
            </a:r>
          </a:p>
          <a:p>
            <a:r>
              <a:rPr lang="ja-JP" altLang="en-US" sz="2800"/>
              <a:t>   </a:t>
            </a:r>
          </a:p>
        </p:txBody>
      </p:sp>
      <p:sp>
        <p:nvSpPr>
          <p:cNvPr id="17413" name="Rectangle 5"/>
          <p:cNvSpPr>
            <a:spLocks noGrp="1" noChangeArrowheads="1"/>
          </p:cNvSpPr>
          <p:nvPr>
            <p:ph type="title"/>
          </p:nvPr>
        </p:nvSpPr>
        <p:spPr>
          <a:xfrm>
            <a:off x="685800" y="381000"/>
            <a:ext cx="7772400" cy="1143000"/>
          </a:xfrm>
        </p:spPr>
        <p:txBody>
          <a:bodyPr>
            <a:normAutofit fontScale="90000"/>
          </a:bodyPr>
          <a:lstStyle/>
          <a:p>
            <a:r>
              <a:rPr lang="ja-JP" altLang="en-US"/>
              <a:t>個別受注生産型の問題</a:t>
            </a:r>
            <a:r>
              <a:rPr lang="ja-JP" altLang="en-US">
                <a:solidFill>
                  <a:schemeClr val="tx1"/>
                </a:solidFill>
              </a:rPr>
              <a:t/>
            </a:r>
            <a:br>
              <a:rPr lang="ja-JP" altLang="en-US">
                <a:solidFill>
                  <a:schemeClr val="tx1"/>
                </a:solidFill>
              </a:rPr>
            </a:br>
            <a:r>
              <a:rPr lang="ja-JP" altLang="en-US" sz="3200">
                <a:solidFill>
                  <a:schemeClr val="tx1"/>
                </a:solidFill>
              </a:rPr>
              <a:t>問題の抽出 </a:t>
            </a:r>
            <a:r>
              <a:rPr lang="en-US" altLang="ja-JP" sz="3200">
                <a:solidFill>
                  <a:schemeClr val="tx1"/>
                </a:solidFill>
              </a:rPr>
              <a:t>III</a:t>
            </a:r>
          </a:p>
        </p:txBody>
      </p:sp>
      <p:sp>
        <p:nvSpPr>
          <p:cNvPr id="17414" name="AutoShape 6"/>
          <p:cNvSpPr>
            <a:spLocks noChangeArrowheads="1"/>
          </p:cNvSpPr>
          <p:nvPr/>
        </p:nvSpPr>
        <p:spPr bwMode="auto">
          <a:xfrm>
            <a:off x="4572000" y="4953000"/>
            <a:ext cx="1828800" cy="1371600"/>
          </a:xfrm>
          <a:prstGeom prst="leftArrow">
            <a:avLst>
              <a:gd name="adj1" fmla="val 50000"/>
              <a:gd name="adj2" fmla="val 33333"/>
            </a:avLst>
          </a:prstGeom>
          <a:solidFill>
            <a:schemeClr val="accent1"/>
          </a:solidFill>
          <a:ln w="9525">
            <a:solidFill>
              <a:schemeClr val="tx1"/>
            </a:solidFill>
            <a:miter lim="800000"/>
            <a:headEnd/>
            <a:tailEnd/>
          </a:ln>
          <a:effectLst/>
        </p:spPr>
        <p:txBody>
          <a:bodyPr wrap="none" anchor="ctr"/>
          <a:lstStyle/>
          <a:p>
            <a:endParaRPr lang="ja-JP" altLang="en-US"/>
          </a:p>
        </p:txBody>
      </p:sp>
      <p:sp>
        <p:nvSpPr>
          <p:cNvPr id="17415" name="Text Box 7"/>
          <p:cNvSpPr txBox="1">
            <a:spLocks noChangeArrowheads="1"/>
          </p:cNvSpPr>
          <p:nvPr/>
        </p:nvSpPr>
        <p:spPr bwMode="auto">
          <a:xfrm>
            <a:off x="381000" y="3124200"/>
            <a:ext cx="7685088" cy="1738313"/>
          </a:xfrm>
          <a:prstGeom prst="rect">
            <a:avLst/>
          </a:prstGeom>
          <a:noFill/>
          <a:ln w="9525">
            <a:noFill/>
            <a:miter lim="800000"/>
            <a:headEnd/>
            <a:tailEnd/>
          </a:ln>
          <a:effectLst/>
        </p:spPr>
        <p:txBody>
          <a:bodyPr wrap="none">
            <a:spAutoFit/>
          </a:bodyPr>
          <a:lstStyle/>
          <a:p>
            <a:r>
              <a:rPr lang="en-US" altLang="ja-JP" sz="2800"/>
              <a:t>-&gt;</a:t>
            </a:r>
            <a:r>
              <a:rPr lang="ja-JP" altLang="en-US" sz="2800"/>
              <a:t>実際問題例に似せた問題（</a:t>
            </a:r>
            <a:r>
              <a:rPr lang="en-US" altLang="ja-JP" sz="2800"/>
              <a:t>pseudo-application</a:t>
            </a:r>
            <a:r>
              <a:rPr lang="ja-JP" altLang="en-US" sz="2800"/>
              <a:t>：</a:t>
            </a:r>
          </a:p>
          <a:p>
            <a:r>
              <a:rPr lang="ja-JP" altLang="en-US" sz="2800"/>
              <a:t>小規模な例題から本来の問題に近い規模の問題）</a:t>
            </a:r>
          </a:p>
          <a:p>
            <a:r>
              <a:rPr lang="ja-JP" altLang="en-US" sz="2800"/>
              <a:t>を作成し公開 </a:t>
            </a:r>
          </a:p>
          <a:p>
            <a:endParaRPr lang="en-US" altLang="ja-JP"/>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412"/>
                                        </p:tgtEl>
                                        <p:attrNameLst>
                                          <p:attrName>style.visibility</p:attrName>
                                        </p:attrNameLst>
                                      </p:cBhvr>
                                      <p:to>
                                        <p:strVal val="visible"/>
                                      </p:to>
                                    </p:set>
                                    <p:anim calcmode="lin" valueType="num">
                                      <p:cBhvr additive="base">
                                        <p:cTn id="7" dur="500" fill="hold"/>
                                        <p:tgtEl>
                                          <p:spTgt spid="17412"/>
                                        </p:tgtEl>
                                        <p:attrNameLst>
                                          <p:attrName>ppt_x</p:attrName>
                                        </p:attrNameLst>
                                      </p:cBhvr>
                                      <p:tavLst>
                                        <p:tav tm="0">
                                          <p:val>
                                            <p:strVal val="0-#ppt_w/2"/>
                                          </p:val>
                                        </p:tav>
                                        <p:tav tm="100000">
                                          <p:val>
                                            <p:strVal val="#ppt_x"/>
                                          </p:val>
                                        </p:tav>
                                      </p:tavLst>
                                    </p:anim>
                                    <p:anim calcmode="lin" valueType="num">
                                      <p:cBhvr additive="base">
                                        <p:cTn id="8" dur="500" fill="hold"/>
                                        <p:tgtEl>
                                          <p:spTgt spid="174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7415"/>
                                        </p:tgtEl>
                                        <p:attrNameLst>
                                          <p:attrName>style.visibility</p:attrName>
                                        </p:attrNameLst>
                                      </p:cBhvr>
                                      <p:to>
                                        <p:strVal val="visible"/>
                                      </p:to>
                                    </p:set>
                                    <p:anim calcmode="lin" valueType="num">
                                      <p:cBhvr additive="base">
                                        <p:cTn id="13" dur="500" fill="hold"/>
                                        <p:tgtEl>
                                          <p:spTgt spid="17415"/>
                                        </p:tgtEl>
                                        <p:attrNameLst>
                                          <p:attrName>ppt_x</p:attrName>
                                        </p:attrNameLst>
                                      </p:cBhvr>
                                      <p:tavLst>
                                        <p:tav tm="0">
                                          <p:val>
                                            <p:strVal val="0-#ppt_w/2"/>
                                          </p:val>
                                        </p:tav>
                                        <p:tav tm="100000">
                                          <p:val>
                                            <p:strVal val="#ppt_x"/>
                                          </p:val>
                                        </p:tav>
                                      </p:tavLst>
                                    </p:anim>
                                    <p:anim calcmode="lin" valueType="num">
                                      <p:cBhvr additive="base">
                                        <p:cTn id="14" dur="500" fill="hold"/>
                                        <p:tgtEl>
                                          <p:spTgt spid="174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autoUpdateAnimBg="0"/>
      <p:bldP spid="17415"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メニュー</a:t>
            </a:r>
            <a:endParaRPr kumimoji="1" lang="ja-JP" altLang="en-US" dirty="0"/>
          </a:p>
        </p:txBody>
      </p:sp>
      <p:graphicFrame>
        <p:nvGraphicFramePr>
          <p:cNvPr id="4" name="コンテンツ プレースホルダ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r>
              <a:rPr lang="ja-JP" altLang="en-US"/>
              <a:t>実際問題を解くためには．．．</a:t>
            </a:r>
          </a:p>
        </p:txBody>
      </p:sp>
      <p:sp>
        <p:nvSpPr>
          <p:cNvPr id="119811" name="Rectangle 3"/>
          <p:cNvSpPr>
            <a:spLocks noGrp="1" noChangeArrowheads="1"/>
          </p:cNvSpPr>
          <p:nvPr>
            <p:ph idx="1"/>
          </p:nvPr>
        </p:nvSpPr>
        <p:spPr/>
        <p:txBody>
          <a:bodyPr/>
          <a:lstStyle/>
          <a:p>
            <a:pPr>
              <a:lnSpc>
                <a:spcPct val="90000"/>
              </a:lnSpc>
            </a:pPr>
            <a:r>
              <a:rPr lang="ja-JP" altLang="en-US"/>
              <a:t>幅広い守備範囲（我田引水は</a:t>
            </a:r>
            <a:r>
              <a:rPr lang="en-US" altLang="ja-JP"/>
              <a:t>×</a:t>
            </a:r>
            <a:r>
              <a:rPr lang="ja-JP" altLang="en-US"/>
              <a:t>）</a:t>
            </a:r>
          </a:p>
          <a:p>
            <a:pPr>
              <a:lnSpc>
                <a:spcPct val="90000"/>
              </a:lnSpc>
            </a:pPr>
            <a:r>
              <a:rPr lang="ja-JP" altLang="en-US"/>
              <a:t>適切なアルゴリズムを選択・設計のセンス</a:t>
            </a:r>
          </a:p>
          <a:p>
            <a:pPr>
              <a:lnSpc>
                <a:spcPct val="90000"/>
              </a:lnSpc>
            </a:pPr>
            <a:r>
              <a:rPr lang="ja-JP" altLang="en-US"/>
              <a:t>最新のアルゴリズムに関する知識</a:t>
            </a:r>
          </a:p>
          <a:p>
            <a:pPr>
              <a:lnSpc>
                <a:spcPct val="90000"/>
              </a:lnSpc>
            </a:pPr>
            <a:r>
              <a:rPr lang="ja-JP" altLang="en-US"/>
              <a:t>実務家との信頼関係</a:t>
            </a:r>
          </a:p>
          <a:p>
            <a:pPr>
              <a:lnSpc>
                <a:spcPct val="90000"/>
              </a:lnSpc>
            </a:pPr>
            <a:r>
              <a:rPr lang="ja-JP" altLang="en-US"/>
              <a:t>真剣な取り組み</a:t>
            </a:r>
            <a:br>
              <a:rPr lang="ja-JP" altLang="en-US"/>
            </a:br>
            <a:r>
              <a:rPr lang="ja-JP" altLang="en-US" sz="2800"/>
              <a:t>「論文になるなら無料で問題を解決しましょう！」</a:t>
            </a:r>
          </a:p>
          <a:p>
            <a:pPr>
              <a:lnSpc>
                <a:spcPct val="90000"/>
              </a:lnSpc>
              <a:buFontTx/>
              <a:buNone/>
            </a:pPr>
            <a:r>
              <a:rPr lang="en-US" altLang="ja-JP" sz="2800"/>
              <a:t>-&gt; </a:t>
            </a:r>
            <a:r>
              <a:rPr lang="ja-JP" altLang="en-US" sz="2800"/>
              <a:t>研究</a:t>
            </a:r>
            <a:r>
              <a:rPr lang="en-US" altLang="ja-JP" sz="2800"/>
              <a:t>&gt;&gt;</a:t>
            </a:r>
            <a:r>
              <a:rPr lang="ja-JP" altLang="en-US" sz="2800"/>
              <a:t>実務問題解決 </a:t>
            </a:r>
          </a:p>
          <a:p>
            <a:pPr>
              <a:lnSpc>
                <a:spcPct val="90000"/>
              </a:lnSpc>
              <a:buFontTx/>
              <a:buNone/>
            </a:pPr>
            <a:r>
              <a:rPr lang="en-US" altLang="ja-JP" sz="2800"/>
              <a:t>-&gt; </a:t>
            </a:r>
            <a:r>
              <a:rPr lang="ja-JP" altLang="en-US" sz="2800"/>
              <a:t>共同研究は雑用</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ja-JP" altLang="en-US" dirty="0"/>
              <a:t>モデリングのための十戒</a:t>
            </a:r>
          </a:p>
        </p:txBody>
      </p:sp>
      <p:sp>
        <p:nvSpPr>
          <p:cNvPr id="3075" name="Rectangle 3"/>
          <p:cNvSpPr>
            <a:spLocks noGrp="1" noChangeArrowheads="1"/>
          </p:cNvSpPr>
          <p:nvPr>
            <p:ph type="body" idx="1"/>
          </p:nvPr>
        </p:nvSpPr>
        <p:spPr>
          <a:xfrm>
            <a:off x="357158" y="1428736"/>
            <a:ext cx="8229600" cy="4525963"/>
          </a:xfrm>
        </p:spPr>
        <p:txBody>
          <a:bodyPr/>
          <a:lstStyle/>
          <a:p>
            <a:pPr marL="533400" indent="-533400">
              <a:lnSpc>
                <a:spcPct val="90000"/>
              </a:lnSpc>
              <a:buFontTx/>
              <a:buAutoNum type="arabicPeriod"/>
            </a:pPr>
            <a:r>
              <a:rPr lang="ja-JP" altLang="en-US" sz="2400" dirty="0"/>
              <a:t>モデルを単純化せよ．</a:t>
            </a:r>
          </a:p>
          <a:p>
            <a:pPr marL="533400" indent="-533400">
              <a:lnSpc>
                <a:spcPct val="90000"/>
              </a:lnSpc>
              <a:buFontTx/>
              <a:buAutoNum type="arabicPeriod"/>
            </a:pPr>
            <a:r>
              <a:rPr lang="ja-JP" altLang="en-US" sz="2400" dirty="0"/>
              <a:t>小さなモデルから始めよ．</a:t>
            </a:r>
          </a:p>
          <a:p>
            <a:pPr marL="533400" indent="-533400">
              <a:lnSpc>
                <a:spcPct val="90000"/>
              </a:lnSpc>
              <a:buFontTx/>
              <a:buAutoNum type="arabicPeriod"/>
            </a:pPr>
            <a:r>
              <a:rPr lang="ja-JP" altLang="en-US" sz="2400" dirty="0"/>
              <a:t>データがとれないようなモデルを作成するなかれ．</a:t>
            </a:r>
          </a:p>
          <a:p>
            <a:pPr marL="533400" indent="-533400">
              <a:lnSpc>
                <a:spcPct val="90000"/>
              </a:lnSpc>
              <a:buFontTx/>
              <a:buAutoNum type="arabicPeriod"/>
            </a:pPr>
            <a:r>
              <a:rPr lang="ja-JP" altLang="en-US" sz="2400" dirty="0"/>
              <a:t>手持ちのデータにあうようなモデルを作成するなかれ．</a:t>
            </a:r>
          </a:p>
          <a:p>
            <a:pPr marL="533400" indent="-533400">
              <a:lnSpc>
                <a:spcPct val="90000"/>
              </a:lnSpc>
              <a:buFontTx/>
              <a:buAutoNum type="arabicPeriod"/>
            </a:pPr>
            <a:r>
              <a:rPr lang="ja-JP" altLang="en-US" sz="2400" dirty="0"/>
              <a:t>複雑なモデルは分割して解決せよ．</a:t>
            </a:r>
          </a:p>
          <a:p>
            <a:pPr marL="533400" indent="-533400">
              <a:lnSpc>
                <a:spcPct val="90000"/>
              </a:lnSpc>
              <a:buFontTx/>
              <a:buAutoNum type="arabicPeriod"/>
            </a:pPr>
            <a:r>
              <a:rPr lang="ja-JP" altLang="en-US" sz="2400" dirty="0"/>
              <a:t>標準モデルへの帰着を考えよ．</a:t>
            </a:r>
          </a:p>
          <a:p>
            <a:pPr marL="533400" indent="-533400">
              <a:lnSpc>
                <a:spcPct val="90000"/>
              </a:lnSpc>
              <a:buFontTx/>
              <a:buAutoNum type="arabicPeriod"/>
            </a:pPr>
            <a:r>
              <a:rPr lang="ja-JP" altLang="en-US" sz="2400" dirty="0"/>
              <a:t>モデルを抽象化して表現せよ．</a:t>
            </a:r>
          </a:p>
          <a:p>
            <a:pPr marL="533400" indent="-533400">
              <a:lnSpc>
                <a:spcPct val="90000"/>
              </a:lnSpc>
              <a:buFontTx/>
              <a:buAutoNum type="arabicPeriod"/>
            </a:pPr>
            <a:r>
              <a:rPr lang="ja-JP" altLang="en-US" sz="2400" dirty="0"/>
              <a:t>森から脱出する際に木ばかりみるなかれ．</a:t>
            </a:r>
          </a:p>
          <a:p>
            <a:pPr marL="533400" indent="-533400">
              <a:lnSpc>
                <a:spcPct val="90000"/>
              </a:lnSpc>
              <a:buFontTx/>
              <a:buAutoNum type="arabicPeriod"/>
            </a:pPr>
            <a:r>
              <a:rPr lang="ja-JP" altLang="en-US" sz="2400" dirty="0"/>
              <a:t>解くための手法のことを考えてモデルを作成せよ．</a:t>
            </a:r>
          </a:p>
          <a:p>
            <a:pPr marL="533400" indent="-533400">
              <a:lnSpc>
                <a:spcPct val="90000"/>
              </a:lnSpc>
              <a:buFontTx/>
              <a:buAutoNum type="arabicPeriod"/>
            </a:pPr>
            <a:r>
              <a:rPr lang="ja-JP" altLang="en-US" sz="2400" dirty="0"/>
              <a:t>手持ちの手法からモデルを作成するなかれ．</a:t>
            </a:r>
          </a:p>
          <a:p>
            <a:pPr marL="533400" indent="-533400">
              <a:lnSpc>
                <a:spcPct val="90000"/>
              </a:lnSpc>
              <a:buFontTx/>
              <a:buAutoNum type="arabicPeriod"/>
            </a:pPr>
            <a:endParaRPr lang="en-US" altLang="ja-JP" sz="2400" dirty="0"/>
          </a:p>
        </p:txBody>
      </p:sp>
      <p:sp>
        <p:nvSpPr>
          <p:cNvPr id="4" name="テキスト ボックス 3"/>
          <p:cNvSpPr txBox="1"/>
          <p:nvPr/>
        </p:nvSpPr>
        <p:spPr>
          <a:xfrm>
            <a:off x="642910" y="5786454"/>
            <a:ext cx="6910482" cy="830997"/>
          </a:xfrm>
          <a:prstGeom prst="rect">
            <a:avLst/>
          </a:prstGeom>
          <a:noFill/>
        </p:spPr>
        <p:txBody>
          <a:bodyPr wrap="none" rtlCol="0">
            <a:spAutoFit/>
          </a:bodyPr>
          <a:lstStyle/>
          <a:p>
            <a:r>
              <a:rPr lang="ja-JP" altLang="en-US" dirty="0" smtClean="0"/>
              <a:t>詳細は「モデリングのための覚え書き」</a:t>
            </a:r>
            <a:endParaRPr lang="en-US" altLang="ja-JP" dirty="0" smtClean="0"/>
          </a:p>
          <a:p>
            <a:r>
              <a:rPr lang="ja-JP" altLang="en-US" dirty="0" smtClean="0"/>
              <a:t>オペレーションズ・リサーチ　４月号 </a:t>
            </a:r>
            <a:r>
              <a:rPr lang="en-US" altLang="ja-JP" dirty="0" smtClean="0"/>
              <a:t>Vol.50 No.4 2005</a:t>
            </a:r>
            <a:endParaRPr kumimoji="1" lang="ja-JP" alt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ja-JP" altLang="en-US" sz="4000"/>
              <a:t>モデルを単純化せよ</a:t>
            </a:r>
            <a:endParaRPr lang="ja-JP" altLang="en-US"/>
          </a:p>
        </p:txBody>
      </p:sp>
      <p:sp>
        <p:nvSpPr>
          <p:cNvPr id="4099" name="Rectangle 3"/>
          <p:cNvSpPr>
            <a:spLocks noGrp="1" noChangeArrowheads="1"/>
          </p:cNvSpPr>
          <p:nvPr>
            <p:ph type="body" idx="1"/>
          </p:nvPr>
        </p:nvSpPr>
        <p:spPr>
          <a:xfrm>
            <a:off x="357158" y="1357298"/>
            <a:ext cx="8229600" cy="4525963"/>
          </a:xfrm>
        </p:spPr>
        <p:txBody>
          <a:bodyPr/>
          <a:lstStyle/>
          <a:p>
            <a:pPr marL="533400" indent="-533400"/>
            <a:r>
              <a:rPr lang="ja-JP" altLang="en-US" sz="3600" dirty="0"/>
              <a:t>上位の意思決定者は中身が分からないほど複雑なモデルを嫌うため</a:t>
            </a:r>
          </a:p>
          <a:p>
            <a:pPr marL="533400" indent="-533400"/>
            <a:r>
              <a:rPr lang="ja-JP" altLang="en-US" sz="3600" dirty="0"/>
              <a:t>ただし程々に</a:t>
            </a:r>
            <a:r>
              <a:rPr lang="ja-JP" altLang="en-US" sz="3600" dirty="0" err="1"/>
              <a:t>．．．</a:t>
            </a:r>
            <a:endParaRPr lang="ja-JP" altLang="en-US" sz="3600" dirty="0"/>
          </a:p>
          <a:p>
            <a:pPr marL="914400" lvl="1" indent="-457200"/>
            <a:r>
              <a:rPr lang="ja-JP" altLang="en-US" sz="3200" dirty="0"/>
              <a:t>丸い牛シンドローム</a:t>
            </a:r>
          </a:p>
          <a:p>
            <a:pPr marL="914400" lvl="1" indent="-457200"/>
            <a:r>
              <a:rPr lang="ja-JP" altLang="en-US" sz="3200" dirty="0"/>
              <a:t>解析的なテクニックを披露する場ではない</a:t>
            </a:r>
          </a:p>
        </p:txBody>
      </p:sp>
      <p:pic>
        <p:nvPicPr>
          <p:cNvPr id="161794" name="Picture 2" descr="C:\Documents and Settings\kubo\My Documents\My Pictures\Microsoft クリップ オーガナイザ\j0330615.wmf"/>
          <p:cNvPicPr>
            <a:picLocks noChangeAspect="1" noChangeArrowheads="1"/>
          </p:cNvPicPr>
          <p:nvPr/>
        </p:nvPicPr>
        <p:blipFill>
          <a:blip r:embed="rId3"/>
          <a:srcRect/>
          <a:stretch>
            <a:fillRect/>
          </a:stretch>
        </p:blipFill>
        <p:spPr bwMode="auto">
          <a:xfrm>
            <a:off x="4857752" y="4714884"/>
            <a:ext cx="1372851" cy="1382701"/>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altLang="en-US" sz="4000"/>
              <a:t>小さなモデルから始めよ</a:t>
            </a:r>
            <a:endParaRPr lang="ja-JP" altLang="en-US"/>
          </a:p>
        </p:txBody>
      </p:sp>
      <p:sp>
        <p:nvSpPr>
          <p:cNvPr id="5123" name="Rectangle 3"/>
          <p:cNvSpPr>
            <a:spLocks noGrp="1" noChangeArrowheads="1"/>
          </p:cNvSpPr>
          <p:nvPr>
            <p:ph type="body" idx="1"/>
          </p:nvPr>
        </p:nvSpPr>
        <p:spPr/>
        <p:txBody>
          <a:bodyPr/>
          <a:lstStyle/>
          <a:p>
            <a:pPr marL="533400" indent="-533400"/>
            <a:r>
              <a:rPr lang="ja-JP" altLang="en-US" sz="2800"/>
              <a:t>いきなり全てを入れた複雑かつ大規模なモデルから始めることは往々にして失敗</a:t>
            </a:r>
          </a:p>
          <a:p>
            <a:pPr marL="533400" indent="-533400"/>
            <a:r>
              <a:rPr lang="ja-JP" altLang="en-US" sz="2800"/>
              <a:t>ただし．．．</a:t>
            </a:r>
            <a:br>
              <a:rPr lang="ja-JP" altLang="en-US" sz="2800"/>
            </a:br>
            <a:r>
              <a:rPr lang="ja-JP" altLang="en-US" sz="2800"/>
              <a:t>小さな問題例に対するテストだけで，大規模問題例の解決を請け負ってはいけない．</a:t>
            </a:r>
          </a:p>
          <a:p>
            <a:pPr marL="533400" indent="-533400"/>
            <a:r>
              <a:rPr lang="ja-JP" altLang="en-US" sz="2800"/>
              <a:t>例：ロジスティクス・ネットワーク設計</a:t>
            </a:r>
            <a:br>
              <a:rPr lang="ja-JP" altLang="en-US" sz="2800"/>
            </a:br>
            <a:r>
              <a:rPr lang="ja-JP" altLang="en-US" sz="2800"/>
              <a:t>小規模テスト，一部の製品のみのテスト，一部の地域のみのテスト，．．．，全体モデルの</a:t>
            </a:r>
            <a:r>
              <a:rPr lang="en-US" altLang="ja-JP" sz="2800"/>
              <a:t>What If </a:t>
            </a:r>
            <a:r>
              <a:rPr lang="ja-JP" altLang="en-US" sz="2800"/>
              <a:t>分析</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fontScale="90000"/>
          </a:bodyPr>
          <a:lstStyle/>
          <a:p>
            <a:r>
              <a:rPr lang="ja-JP" altLang="en-US" sz="4000"/>
              <a:t>データがとれないようなモデル</a:t>
            </a:r>
            <a:br>
              <a:rPr lang="ja-JP" altLang="en-US" sz="4000"/>
            </a:br>
            <a:r>
              <a:rPr lang="ja-JP" altLang="en-US" sz="4000"/>
              <a:t>を作成するなかれ</a:t>
            </a:r>
            <a:endParaRPr lang="ja-JP" altLang="en-US"/>
          </a:p>
        </p:txBody>
      </p:sp>
      <p:sp>
        <p:nvSpPr>
          <p:cNvPr id="6147" name="Rectangle 3"/>
          <p:cNvSpPr>
            <a:spLocks noGrp="1" noChangeArrowheads="1"/>
          </p:cNvSpPr>
          <p:nvPr>
            <p:ph type="body" idx="1"/>
          </p:nvPr>
        </p:nvSpPr>
        <p:spPr>
          <a:xfrm>
            <a:off x="285720" y="1500174"/>
            <a:ext cx="8229600" cy="4525963"/>
          </a:xfrm>
        </p:spPr>
        <p:txBody>
          <a:bodyPr/>
          <a:lstStyle/>
          <a:p>
            <a:pPr marL="533400" indent="-533400"/>
            <a:r>
              <a:rPr lang="ja-JP" altLang="en-US" sz="2800" dirty="0"/>
              <a:t>科学的モデル：現実を定性的に把握するためのモデル　データは入手不能でも</a:t>
            </a:r>
            <a:r>
              <a:rPr lang="en-US" altLang="ja-JP" sz="2800" dirty="0"/>
              <a:t>OK</a:t>
            </a:r>
          </a:p>
          <a:p>
            <a:pPr marL="533400" indent="-533400"/>
            <a:r>
              <a:rPr lang="ja-JP" altLang="en-US" sz="2800" dirty="0"/>
              <a:t>工学的にモデル：現実問題を解決するためのモデル　データは入手可能でなければならない</a:t>
            </a:r>
          </a:p>
          <a:p>
            <a:pPr marL="533400" indent="-533400"/>
            <a:r>
              <a:rPr lang="ja-JP" altLang="en-US" sz="2800" dirty="0"/>
              <a:t>画餅症候群</a:t>
            </a:r>
          </a:p>
          <a:p>
            <a:pPr marL="533400" indent="-533400"/>
            <a:r>
              <a:rPr lang="ja-JP" altLang="en-US" sz="2800" dirty="0"/>
              <a:t>他のデータから加工して得られる場合には</a:t>
            </a:r>
            <a:r>
              <a:rPr lang="en-US" altLang="ja-JP" sz="2800" dirty="0" smtClean="0"/>
              <a:t>OK</a:t>
            </a:r>
            <a:br>
              <a:rPr lang="en-US" altLang="ja-JP" sz="2800" dirty="0" smtClean="0"/>
            </a:br>
            <a:r>
              <a:rPr lang="ja-JP" altLang="en-US" sz="2800" dirty="0" smtClean="0"/>
              <a:t>例</a:t>
            </a:r>
            <a:r>
              <a:rPr lang="ja-JP" altLang="en-US" sz="2800" dirty="0"/>
              <a:t>：在庫モデルの在庫費用，品切れ費用</a:t>
            </a:r>
          </a:p>
        </p:txBody>
      </p:sp>
      <p:pic>
        <p:nvPicPr>
          <p:cNvPr id="162818" name="Picture 2" descr="C:\Documents and Settings\kubo\Local Settings\Temporary Internet Files\Content.IE5\STDLUDZK\j0394030[1].wmf"/>
          <p:cNvPicPr>
            <a:picLocks noChangeAspect="1" noChangeArrowheads="1"/>
          </p:cNvPicPr>
          <p:nvPr/>
        </p:nvPicPr>
        <p:blipFill>
          <a:blip r:embed="rId3"/>
          <a:srcRect/>
          <a:stretch>
            <a:fillRect/>
          </a:stretch>
        </p:blipFill>
        <p:spPr bwMode="auto">
          <a:xfrm>
            <a:off x="6643702" y="5143512"/>
            <a:ext cx="1147286" cy="1285884"/>
          </a:xfrm>
          <a:prstGeom prst="rect">
            <a:avLst/>
          </a:prstGeom>
          <a:noFill/>
        </p:spPr>
      </p:pic>
      <p:pic>
        <p:nvPicPr>
          <p:cNvPr id="162821" name="Picture 5" descr="C:\Documents and Settings\kubo\Local Settings\Temporary Internet Files\Content.IE5\VFUKJV26\j0397840[1].wmf"/>
          <p:cNvPicPr>
            <a:picLocks noChangeAspect="1" noChangeArrowheads="1"/>
          </p:cNvPicPr>
          <p:nvPr/>
        </p:nvPicPr>
        <p:blipFill>
          <a:blip r:embed="rId4"/>
          <a:srcRect/>
          <a:stretch>
            <a:fillRect/>
          </a:stretch>
        </p:blipFill>
        <p:spPr bwMode="auto">
          <a:xfrm>
            <a:off x="5857884" y="4786322"/>
            <a:ext cx="2652479" cy="1863708"/>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fontScale="90000"/>
          </a:bodyPr>
          <a:lstStyle/>
          <a:p>
            <a:r>
              <a:rPr lang="ja-JP" altLang="en-US" sz="4000"/>
              <a:t>手持ちのデータにあうようなモデルを作成するなかれ</a:t>
            </a:r>
            <a:endParaRPr lang="ja-JP" altLang="en-US"/>
          </a:p>
        </p:txBody>
      </p:sp>
      <p:sp>
        <p:nvSpPr>
          <p:cNvPr id="7171" name="Rectangle 3"/>
          <p:cNvSpPr>
            <a:spLocks noGrp="1" noChangeArrowheads="1"/>
          </p:cNvSpPr>
          <p:nvPr>
            <p:ph type="body" idx="1"/>
          </p:nvPr>
        </p:nvSpPr>
        <p:spPr/>
        <p:txBody>
          <a:bodyPr/>
          <a:lstStyle/>
          <a:p>
            <a:pPr marL="533400" indent="-533400"/>
            <a:r>
              <a:rPr lang="ja-JP" altLang="en-US"/>
              <a:t>生データをもとに，それだけを用いたモデルを作成することは往々にして失敗</a:t>
            </a:r>
          </a:p>
          <a:p>
            <a:pPr marL="533400" indent="-533400"/>
            <a:r>
              <a:rPr lang="ja-JP" altLang="en-US"/>
              <a:t>実データを補完するデータの収集が重要</a:t>
            </a:r>
          </a:p>
          <a:p>
            <a:pPr marL="533400" indent="-533400"/>
            <a:r>
              <a:rPr lang="ja-JP" altLang="en-US"/>
              <a:t>生データを加工してからモデルに投入することも重要なテクニック</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ja-JP" altLang="en-US" sz="4000"/>
              <a:t>複雑なモデルは分割して解決せよ</a:t>
            </a:r>
            <a:endParaRPr lang="ja-JP" altLang="en-US"/>
          </a:p>
        </p:txBody>
      </p:sp>
      <p:sp>
        <p:nvSpPr>
          <p:cNvPr id="8195" name="Rectangle 3"/>
          <p:cNvSpPr>
            <a:spLocks noGrp="1" noChangeArrowheads="1"/>
          </p:cNvSpPr>
          <p:nvPr>
            <p:ph type="body" idx="1"/>
          </p:nvPr>
        </p:nvSpPr>
        <p:spPr/>
        <p:txBody>
          <a:bodyPr/>
          <a:lstStyle/>
          <a:p>
            <a:pPr marL="533400" indent="-533400"/>
            <a:r>
              <a:rPr lang="ja-JP" altLang="en-US"/>
              <a:t>サプライ・チェイン全体を考慮したオペレーショナルモデルというのは理想だが，往々にして失敗</a:t>
            </a:r>
          </a:p>
          <a:p>
            <a:pPr marL="533400" indent="-533400"/>
            <a:r>
              <a:rPr lang="ja-JP" altLang="en-US"/>
              <a:t>例：配送計画＋施設配置の同時決定</a:t>
            </a:r>
          </a:p>
          <a:p>
            <a:pPr marL="533400" indent="-533400"/>
            <a:r>
              <a:rPr lang="ja-JP" altLang="en-US"/>
              <a:t>子問題に分割して個別撃破し，後でそれを繋ぎ合わせるモデルを作成するのが，現実的</a:t>
            </a:r>
          </a:p>
          <a:p>
            <a:pPr marL="533400" indent="-533400">
              <a:buFontTx/>
              <a:buNone/>
            </a:pPr>
            <a:endParaRPr lang="en-US" altLang="ja-JP"/>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ja-JP" altLang="en-US" sz="4000"/>
              <a:t>標準モデルへの帰着を考えよ</a:t>
            </a:r>
            <a:endParaRPr lang="ja-JP" altLang="en-US"/>
          </a:p>
        </p:txBody>
      </p:sp>
      <p:sp>
        <p:nvSpPr>
          <p:cNvPr id="9219" name="Rectangle 3"/>
          <p:cNvSpPr>
            <a:spLocks noGrp="1" noChangeArrowheads="1"/>
          </p:cNvSpPr>
          <p:nvPr>
            <p:ph type="body" idx="1"/>
          </p:nvPr>
        </p:nvSpPr>
        <p:spPr/>
        <p:txBody>
          <a:bodyPr/>
          <a:lstStyle/>
          <a:p>
            <a:pPr marL="533400" indent="-533400"/>
            <a:r>
              <a:rPr lang="ja-JP" altLang="en-US"/>
              <a:t>一見複雑な現実問題も「帰着」によって有名な標準モデルに変換できることが往々にしてある</a:t>
            </a:r>
          </a:p>
          <a:p>
            <a:pPr marL="533400" indent="-533400"/>
            <a:r>
              <a:rPr lang="ja-JP" altLang="en-US"/>
              <a:t>例：輸送問題やネットワークフロー問題への帰着</a:t>
            </a:r>
          </a:p>
          <a:p>
            <a:pPr marL="533400" indent="-533400"/>
            <a:r>
              <a:rPr lang="ja-JP" altLang="en-US"/>
              <a:t>物事を抽象化して考える訓練と標準モデルに対する知識が不可欠</a:t>
            </a:r>
          </a:p>
          <a:p>
            <a:pPr marL="533400" indent="-533400">
              <a:buFontTx/>
              <a:buAutoNum type="arabicPeriod"/>
            </a:pPr>
            <a:endParaRPr lang="en-US" altLang="ja-JP" sz="280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ja-JP" altLang="en-US" sz="4000"/>
              <a:t>モデルを抽象化して表現せよ</a:t>
            </a:r>
            <a:endParaRPr lang="ja-JP" altLang="en-US"/>
          </a:p>
        </p:txBody>
      </p:sp>
      <p:sp>
        <p:nvSpPr>
          <p:cNvPr id="10243" name="Rectangle 3"/>
          <p:cNvSpPr>
            <a:spLocks noGrp="1" noChangeArrowheads="1"/>
          </p:cNvSpPr>
          <p:nvPr>
            <p:ph type="body" idx="1"/>
          </p:nvPr>
        </p:nvSpPr>
        <p:spPr/>
        <p:txBody>
          <a:bodyPr/>
          <a:lstStyle/>
          <a:p>
            <a:pPr marL="533400" indent="-533400"/>
            <a:r>
              <a:rPr lang="ja-JP" altLang="en-US"/>
              <a:t>モデルの再利用のためには，モデル間の類似性を見抜くことが重要</a:t>
            </a:r>
          </a:p>
          <a:p>
            <a:pPr marL="533400" indent="-533400"/>
            <a:r>
              <a:rPr lang="ja-JP" altLang="en-US"/>
              <a:t>極度の単純化・抽象化には注意！</a:t>
            </a:r>
            <a:br>
              <a:rPr lang="ja-JP" altLang="en-US"/>
            </a:br>
            <a:r>
              <a:rPr lang="ja-JP" altLang="en-US"/>
              <a:t>丸い牛シンドローム</a:t>
            </a:r>
          </a:p>
          <a:p>
            <a:pPr marL="533400" indent="-533400"/>
            <a:r>
              <a:rPr lang="ja-JP" altLang="en-US"/>
              <a:t>何事もバランスが重要（これがモデリングがアートと言われるゆえん）</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fontScale="90000"/>
          </a:bodyPr>
          <a:lstStyle/>
          <a:p>
            <a:r>
              <a:rPr lang="ja-JP" altLang="en-US" sz="4000"/>
              <a:t>森から脱出する際に</a:t>
            </a:r>
            <a:br>
              <a:rPr lang="ja-JP" altLang="en-US" sz="4000"/>
            </a:br>
            <a:r>
              <a:rPr lang="ja-JP" altLang="en-US" sz="4000"/>
              <a:t>木ばかりみるなかれ</a:t>
            </a:r>
          </a:p>
        </p:txBody>
      </p:sp>
      <p:sp>
        <p:nvSpPr>
          <p:cNvPr id="11267" name="Rectangle 3"/>
          <p:cNvSpPr>
            <a:spLocks noGrp="1" noChangeArrowheads="1"/>
          </p:cNvSpPr>
          <p:nvPr>
            <p:ph type="body" idx="1"/>
          </p:nvPr>
        </p:nvSpPr>
        <p:spPr/>
        <p:txBody>
          <a:bodyPr/>
          <a:lstStyle/>
          <a:p>
            <a:pPr marL="533400" indent="-533400"/>
            <a:r>
              <a:rPr lang="ja-JP" altLang="en-US"/>
              <a:t>異なる意思決定レベルを同一のモデルに押し込むことへの注意</a:t>
            </a:r>
          </a:p>
          <a:p>
            <a:pPr marL="533400" indent="-533400"/>
            <a:r>
              <a:rPr lang="ja-JP" altLang="en-US"/>
              <a:t>一兵卒ではなく参謀の視点を忘れてはならない．</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Oval 4"/>
          <p:cNvSpPr>
            <a:spLocks noChangeArrowheads="1"/>
          </p:cNvSpPr>
          <p:nvPr/>
        </p:nvSpPr>
        <p:spPr bwMode="auto">
          <a:xfrm>
            <a:off x="457200" y="2895600"/>
            <a:ext cx="2133600" cy="1676400"/>
          </a:xfrm>
          <a:prstGeom prst="ellipse">
            <a:avLst/>
          </a:prstGeom>
          <a:solidFill>
            <a:schemeClr val="accent1"/>
          </a:solidFill>
          <a:ln w="9525">
            <a:solidFill>
              <a:schemeClr val="tx1"/>
            </a:solidFill>
            <a:round/>
            <a:headEnd/>
            <a:tailEnd/>
          </a:ln>
          <a:effectLst/>
        </p:spPr>
        <p:txBody>
          <a:bodyPr wrap="none" anchor="ctr"/>
          <a:lstStyle/>
          <a:p>
            <a:pPr algn="ctr"/>
            <a:r>
              <a:rPr lang="ja-JP" altLang="en-US" sz="4400"/>
              <a:t>理論</a:t>
            </a:r>
          </a:p>
        </p:txBody>
      </p:sp>
      <p:sp>
        <p:nvSpPr>
          <p:cNvPr id="3077" name="Oval 5"/>
          <p:cNvSpPr>
            <a:spLocks noChangeArrowheads="1"/>
          </p:cNvSpPr>
          <p:nvPr/>
        </p:nvSpPr>
        <p:spPr bwMode="auto">
          <a:xfrm>
            <a:off x="3505200" y="2819400"/>
            <a:ext cx="2133600" cy="1676400"/>
          </a:xfrm>
          <a:prstGeom prst="ellipse">
            <a:avLst/>
          </a:prstGeom>
          <a:solidFill>
            <a:schemeClr val="accent1"/>
          </a:solidFill>
          <a:ln w="9525">
            <a:solidFill>
              <a:schemeClr val="tx1"/>
            </a:solidFill>
            <a:round/>
            <a:headEnd/>
            <a:tailEnd/>
          </a:ln>
          <a:effectLst/>
        </p:spPr>
        <p:txBody>
          <a:bodyPr wrap="none" anchor="ctr"/>
          <a:lstStyle/>
          <a:p>
            <a:pPr algn="ctr"/>
            <a:r>
              <a:rPr lang="ja-JP" altLang="en-US" sz="4400"/>
              <a:t>応用</a:t>
            </a:r>
          </a:p>
        </p:txBody>
      </p:sp>
      <p:sp>
        <p:nvSpPr>
          <p:cNvPr id="3078" name="Oval 6"/>
          <p:cNvSpPr>
            <a:spLocks noChangeArrowheads="1"/>
          </p:cNvSpPr>
          <p:nvPr/>
        </p:nvSpPr>
        <p:spPr bwMode="auto">
          <a:xfrm>
            <a:off x="6500826" y="2786058"/>
            <a:ext cx="2133600" cy="1676400"/>
          </a:xfrm>
          <a:prstGeom prst="ellipse">
            <a:avLst/>
          </a:prstGeom>
          <a:solidFill>
            <a:schemeClr val="accent1"/>
          </a:solidFill>
          <a:ln w="9525">
            <a:solidFill>
              <a:schemeClr val="tx1"/>
            </a:solidFill>
            <a:round/>
            <a:headEnd/>
            <a:tailEnd/>
          </a:ln>
          <a:effectLst/>
        </p:spPr>
        <p:txBody>
          <a:bodyPr wrap="none" anchor="ctr"/>
          <a:lstStyle/>
          <a:p>
            <a:pPr algn="ctr"/>
            <a:r>
              <a:rPr lang="ja-JP" altLang="en-US" sz="4400"/>
              <a:t>実務</a:t>
            </a:r>
          </a:p>
        </p:txBody>
      </p:sp>
      <p:sp>
        <p:nvSpPr>
          <p:cNvPr id="3080" name="AutoShape 8"/>
          <p:cNvSpPr>
            <a:spLocks noChangeArrowheads="1"/>
          </p:cNvSpPr>
          <p:nvPr/>
        </p:nvSpPr>
        <p:spPr bwMode="auto">
          <a:xfrm>
            <a:off x="2667000" y="3316288"/>
            <a:ext cx="762000" cy="646112"/>
          </a:xfrm>
          <a:prstGeom prst="leftRightArrow">
            <a:avLst>
              <a:gd name="adj1" fmla="val 50000"/>
              <a:gd name="adj2" fmla="val 23587"/>
            </a:avLst>
          </a:prstGeom>
          <a:solidFill>
            <a:schemeClr val="accent1"/>
          </a:solidFill>
          <a:ln w="9525">
            <a:solidFill>
              <a:schemeClr val="tx1"/>
            </a:solidFill>
            <a:miter lim="800000"/>
            <a:headEnd/>
            <a:tailEnd/>
          </a:ln>
          <a:effectLst/>
        </p:spPr>
        <p:txBody>
          <a:bodyPr wrap="none" anchor="ctr"/>
          <a:lstStyle/>
          <a:p>
            <a:endParaRPr lang="ja-JP" altLang="en-US"/>
          </a:p>
        </p:txBody>
      </p:sp>
      <p:sp>
        <p:nvSpPr>
          <p:cNvPr id="3081" name="AutoShape 9"/>
          <p:cNvSpPr>
            <a:spLocks noChangeArrowheads="1"/>
          </p:cNvSpPr>
          <p:nvPr/>
        </p:nvSpPr>
        <p:spPr bwMode="auto">
          <a:xfrm>
            <a:off x="5715000" y="3316288"/>
            <a:ext cx="762000" cy="646112"/>
          </a:xfrm>
          <a:prstGeom prst="leftRightArrow">
            <a:avLst>
              <a:gd name="adj1" fmla="val 50000"/>
              <a:gd name="adj2" fmla="val 23587"/>
            </a:avLst>
          </a:prstGeom>
          <a:solidFill>
            <a:schemeClr val="accent1"/>
          </a:solidFill>
          <a:ln w="9525">
            <a:solidFill>
              <a:schemeClr val="tx1"/>
            </a:solidFill>
            <a:miter lim="800000"/>
            <a:headEnd/>
            <a:tailEnd/>
          </a:ln>
          <a:effectLst/>
        </p:spPr>
        <p:txBody>
          <a:bodyPr wrap="none" anchor="ctr"/>
          <a:lstStyle/>
          <a:p>
            <a:endParaRPr lang="ja-JP" altLang="en-US"/>
          </a:p>
        </p:txBody>
      </p:sp>
      <p:sp>
        <p:nvSpPr>
          <p:cNvPr id="3085" name="AutoShape 13"/>
          <p:cNvSpPr>
            <a:spLocks noChangeArrowheads="1"/>
          </p:cNvSpPr>
          <p:nvPr/>
        </p:nvSpPr>
        <p:spPr bwMode="auto">
          <a:xfrm>
            <a:off x="381000" y="4648200"/>
            <a:ext cx="4648200" cy="1066800"/>
          </a:xfrm>
          <a:prstGeom prst="leftRightArrow">
            <a:avLst>
              <a:gd name="adj1" fmla="val 50000"/>
              <a:gd name="adj2" fmla="val 87143"/>
            </a:avLst>
          </a:prstGeom>
          <a:solidFill>
            <a:schemeClr val="accent1"/>
          </a:solidFill>
          <a:ln w="9525">
            <a:solidFill>
              <a:schemeClr val="tx1"/>
            </a:solidFill>
            <a:miter lim="800000"/>
            <a:headEnd/>
            <a:tailEnd/>
          </a:ln>
          <a:effectLst/>
        </p:spPr>
        <p:txBody>
          <a:bodyPr wrap="none" anchor="ctr"/>
          <a:lstStyle/>
          <a:p>
            <a:pPr algn="ctr"/>
            <a:endParaRPr lang="ja-JP" altLang="ja-JP"/>
          </a:p>
        </p:txBody>
      </p:sp>
      <p:sp>
        <p:nvSpPr>
          <p:cNvPr id="3087" name="Text Box 15"/>
          <p:cNvSpPr txBox="1">
            <a:spLocks noChangeArrowheads="1"/>
          </p:cNvSpPr>
          <p:nvPr/>
        </p:nvSpPr>
        <p:spPr bwMode="auto">
          <a:xfrm>
            <a:off x="1524000" y="4876800"/>
            <a:ext cx="2486025" cy="579438"/>
          </a:xfrm>
          <a:prstGeom prst="rect">
            <a:avLst/>
          </a:prstGeom>
          <a:noFill/>
          <a:ln w="9525">
            <a:noFill/>
            <a:miter lim="800000"/>
            <a:headEnd/>
            <a:tailEnd/>
          </a:ln>
          <a:effectLst/>
        </p:spPr>
        <p:txBody>
          <a:bodyPr wrap="none">
            <a:spAutoFit/>
          </a:bodyPr>
          <a:lstStyle/>
          <a:p>
            <a:r>
              <a:rPr lang="ja-JP" altLang="en-US" sz="3200"/>
              <a:t>大学，研究所</a:t>
            </a:r>
          </a:p>
        </p:txBody>
      </p:sp>
      <p:sp>
        <p:nvSpPr>
          <p:cNvPr id="3088" name="AutoShape 16"/>
          <p:cNvSpPr>
            <a:spLocks noChangeArrowheads="1"/>
          </p:cNvSpPr>
          <p:nvPr/>
        </p:nvSpPr>
        <p:spPr bwMode="auto">
          <a:xfrm>
            <a:off x="4191000" y="5486400"/>
            <a:ext cx="4495800" cy="1143000"/>
          </a:xfrm>
          <a:prstGeom prst="leftRightArrow">
            <a:avLst>
              <a:gd name="adj1" fmla="val 50000"/>
              <a:gd name="adj2" fmla="val 78667"/>
            </a:avLst>
          </a:prstGeom>
          <a:solidFill>
            <a:schemeClr val="accent1"/>
          </a:solidFill>
          <a:ln w="9525">
            <a:solidFill>
              <a:schemeClr val="tx1"/>
            </a:solidFill>
            <a:miter lim="800000"/>
            <a:headEnd/>
            <a:tailEnd/>
          </a:ln>
          <a:effectLst/>
        </p:spPr>
        <p:txBody>
          <a:bodyPr wrap="none" anchor="ctr"/>
          <a:lstStyle/>
          <a:p>
            <a:pPr algn="ctr"/>
            <a:r>
              <a:rPr lang="ja-JP" altLang="en-US" sz="3200"/>
              <a:t>企業，官庁，自治体</a:t>
            </a:r>
          </a:p>
        </p:txBody>
      </p:sp>
      <p:sp>
        <p:nvSpPr>
          <p:cNvPr id="3091" name="Text Box 19"/>
          <p:cNvSpPr txBox="1">
            <a:spLocks noChangeArrowheads="1"/>
          </p:cNvSpPr>
          <p:nvPr/>
        </p:nvSpPr>
        <p:spPr bwMode="auto">
          <a:xfrm>
            <a:off x="2819400" y="1643050"/>
            <a:ext cx="3124200" cy="1187450"/>
          </a:xfrm>
          <a:prstGeom prst="rect">
            <a:avLst/>
          </a:prstGeom>
          <a:noFill/>
          <a:ln w="9525">
            <a:noFill/>
            <a:miter lim="800000"/>
            <a:headEnd/>
            <a:tailEnd/>
          </a:ln>
          <a:effectLst/>
        </p:spPr>
        <p:txBody>
          <a:bodyPr>
            <a:spAutoFit/>
          </a:bodyPr>
          <a:lstStyle/>
          <a:p>
            <a:r>
              <a:rPr lang="ja-JP" altLang="en-US"/>
              <a:t>実務指向の研究</a:t>
            </a:r>
            <a:r>
              <a:rPr lang="en-US" altLang="ja-JP"/>
              <a:t>=</a:t>
            </a:r>
          </a:p>
          <a:p>
            <a:r>
              <a:rPr lang="ja-JP" altLang="en-US"/>
              <a:t>実務から生まれた問題</a:t>
            </a:r>
          </a:p>
          <a:p>
            <a:r>
              <a:rPr lang="ja-JP" altLang="en-US"/>
              <a:t>に対する理論的研究</a:t>
            </a:r>
          </a:p>
        </p:txBody>
      </p:sp>
      <p:sp>
        <p:nvSpPr>
          <p:cNvPr id="3094" name="Text Box 22"/>
          <p:cNvSpPr txBox="1">
            <a:spLocks noChangeArrowheads="1"/>
          </p:cNvSpPr>
          <p:nvPr/>
        </p:nvSpPr>
        <p:spPr bwMode="auto">
          <a:xfrm>
            <a:off x="6172200" y="1643050"/>
            <a:ext cx="2971800" cy="1187450"/>
          </a:xfrm>
          <a:prstGeom prst="rect">
            <a:avLst/>
          </a:prstGeom>
          <a:noFill/>
          <a:ln w="9525">
            <a:noFill/>
            <a:miter lim="800000"/>
            <a:headEnd/>
            <a:tailEnd/>
          </a:ln>
          <a:effectLst/>
        </p:spPr>
        <p:txBody>
          <a:bodyPr>
            <a:spAutoFit/>
          </a:bodyPr>
          <a:lstStyle/>
          <a:p>
            <a:r>
              <a:rPr lang="ja-JP" altLang="en-US"/>
              <a:t>実務から問題を抽出</a:t>
            </a:r>
          </a:p>
          <a:p>
            <a:r>
              <a:rPr lang="ja-JP" altLang="en-US"/>
              <a:t>＋アルゴリズム設計</a:t>
            </a:r>
          </a:p>
          <a:p>
            <a:r>
              <a:rPr lang="ja-JP" altLang="en-US"/>
              <a:t>＋実際問題の解決</a:t>
            </a:r>
          </a:p>
        </p:txBody>
      </p:sp>
      <p:sp>
        <p:nvSpPr>
          <p:cNvPr id="3095" name="Rectangle 23"/>
          <p:cNvSpPr>
            <a:spLocks noGrp="1" noChangeArrowheads="1"/>
          </p:cNvSpPr>
          <p:nvPr>
            <p:ph type="title"/>
          </p:nvPr>
        </p:nvSpPr>
        <p:spPr>
          <a:xfrm>
            <a:off x="571472" y="500042"/>
            <a:ext cx="7772400" cy="1143000"/>
          </a:xfrm>
        </p:spPr>
        <p:txBody>
          <a:bodyPr/>
          <a:lstStyle/>
          <a:p>
            <a:r>
              <a:rPr lang="ja-JP" altLang="en-US" dirty="0" smtClean="0"/>
              <a:t>理論・応用・実務</a:t>
            </a:r>
            <a:endParaRPr lang="ja-JP" altLang="en-US" dirty="0"/>
          </a:p>
        </p:txBody>
      </p:sp>
      <p:sp>
        <p:nvSpPr>
          <p:cNvPr id="3098" name="Text Box 26"/>
          <p:cNvSpPr txBox="1">
            <a:spLocks noChangeArrowheads="1"/>
          </p:cNvSpPr>
          <p:nvPr/>
        </p:nvSpPr>
        <p:spPr bwMode="auto">
          <a:xfrm>
            <a:off x="228600" y="1643050"/>
            <a:ext cx="2209800" cy="1187450"/>
          </a:xfrm>
          <a:prstGeom prst="rect">
            <a:avLst/>
          </a:prstGeom>
          <a:noFill/>
          <a:ln w="9525">
            <a:noFill/>
            <a:miter lim="800000"/>
            <a:headEnd/>
            <a:tailEnd/>
          </a:ln>
          <a:effectLst/>
        </p:spPr>
        <p:txBody>
          <a:bodyPr>
            <a:spAutoFit/>
          </a:bodyPr>
          <a:lstStyle/>
          <a:p>
            <a:r>
              <a:rPr lang="ja-JP" altLang="en-US"/>
              <a:t>実務を意識しない（しなくても良い）研究</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fontScale="90000"/>
          </a:bodyPr>
          <a:lstStyle/>
          <a:p>
            <a:r>
              <a:rPr lang="ja-JP" altLang="en-US" sz="4000"/>
              <a:t>解くための手法のことを考えて</a:t>
            </a:r>
            <a:br>
              <a:rPr lang="ja-JP" altLang="en-US" sz="4000"/>
            </a:br>
            <a:r>
              <a:rPr lang="ja-JP" altLang="en-US" sz="4000"/>
              <a:t>モデルを作成せよ</a:t>
            </a:r>
          </a:p>
        </p:txBody>
      </p:sp>
      <p:sp>
        <p:nvSpPr>
          <p:cNvPr id="12291" name="Rectangle 3"/>
          <p:cNvSpPr>
            <a:spLocks noGrp="1" noChangeArrowheads="1"/>
          </p:cNvSpPr>
          <p:nvPr>
            <p:ph type="body" idx="1"/>
          </p:nvPr>
        </p:nvSpPr>
        <p:spPr/>
        <p:txBody>
          <a:bodyPr/>
          <a:lstStyle/>
          <a:p>
            <a:pPr marL="533400" indent="-533400"/>
            <a:r>
              <a:rPr lang="ja-JP" altLang="en-US"/>
              <a:t>処理的</a:t>
            </a:r>
            <a:r>
              <a:rPr lang="en-US" altLang="ja-JP"/>
              <a:t>IT</a:t>
            </a:r>
            <a:r>
              <a:rPr lang="ja-JP" altLang="en-US"/>
              <a:t>はモデルではなく，単なる処理フロー</a:t>
            </a:r>
          </a:p>
          <a:p>
            <a:pPr marL="533400" indent="-533400"/>
            <a:r>
              <a:rPr lang="ja-JP" altLang="en-US"/>
              <a:t>解決するためのアルゴリズムが存在することが，工学的に役に立つモデルの条件</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fontScale="90000"/>
          </a:bodyPr>
          <a:lstStyle/>
          <a:p>
            <a:r>
              <a:rPr lang="ja-JP" altLang="en-US" sz="4000"/>
              <a:t>手持ちの手法から</a:t>
            </a:r>
            <a:br>
              <a:rPr lang="ja-JP" altLang="en-US" sz="4000"/>
            </a:br>
            <a:r>
              <a:rPr lang="ja-JP" altLang="en-US" sz="4000"/>
              <a:t>モデルを作成するなかれ</a:t>
            </a:r>
          </a:p>
        </p:txBody>
      </p:sp>
      <p:sp>
        <p:nvSpPr>
          <p:cNvPr id="13315" name="Rectangle 3"/>
          <p:cNvSpPr>
            <a:spLocks noGrp="1" noChangeArrowheads="1"/>
          </p:cNvSpPr>
          <p:nvPr>
            <p:ph type="body" idx="1"/>
          </p:nvPr>
        </p:nvSpPr>
        <p:spPr/>
        <p:txBody>
          <a:bodyPr/>
          <a:lstStyle/>
          <a:p>
            <a:pPr marL="533400" indent="-533400"/>
            <a:r>
              <a:rPr lang="ja-JP" altLang="en-US"/>
              <a:t>自分の研究している手法を使いたいがためのモデリングは，往々にして失敗</a:t>
            </a:r>
          </a:p>
          <a:p>
            <a:pPr marL="533400" indent="-533400">
              <a:buFontTx/>
              <a:buNone/>
            </a:pPr>
            <a:r>
              <a:rPr lang="ja-JP" altLang="en-US"/>
              <a:t>    </a:t>
            </a:r>
            <a:r>
              <a:rPr lang="en-US" altLang="ja-JP"/>
              <a:t>=&gt; </a:t>
            </a:r>
            <a:r>
              <a:rPr lang="ja-JP" altLang="en-US"/>
              <a:t>我田引水シンドローム</a:t>
            </a:r>
          </a:p>
          <a:p>
            <a:pPr marL="533400" indent="-533400"/>
            <a:r>
              <a:rPr lang="ja-JP" altLang="en-US"/>
              <a:t>常に，対象とする問題にあった手法とモデルを選択すべき</a:t>
            </a:r>
          </a:p>
          <a:p>
            <a:pPr marL="533400" indent="-533400"/>
            <a:r>
              <a:rPr lang="ja-JP" altLang="en-US"/>
              <a:t>一つの専門に固執することなく，幅広い分野の論文を常に読んでおくことが重要</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ja-JP" altLang="en-US"/>
              <a:t>十戒のまとめ</a:t>
            </a:r>
          </a:p>
        </p:txBody>
      </p:sp>
      <p:sp>
        <p:nvSpPr>
          <p:cNvPr id="14339" name="Rectangle 3"/>
          <p:cNvSpPr>
            <a:spLocks noGrp="1" noChangeArrowheads="1"/>
          </p:cNvSpPr>
          <p:nvPr>
            <p:ph type="body" idx="1"/>
          </p:nvPr>
        </p:nvSpPr>
        <p:spPr/>
        <p:txBody>
          <a:bodyPr>
            <a:normAutofit fontScale="92500"/>
          </a:bodyPr>
          <a:lstStyle/>
          <a:p>
            <a:pPr>
              <a:lnSpc>
                <a:spcPct val="90000"/>
              </a:lnSpc>
            </a:pPr>
            <a:r>
              <a:rPr lang="ja-JP" altLang="en-US" sz="2800" dirty="0"/>
              <a:t>各注意は互いに相反するものもある！</a:t>
            </a:r>
          </a:p>
          <a:p>
            <a:pPr>
              <a:lnSpc>
                <a:spcPct val="90000"/>
              </a:lnSpc>
            </a:pPr>
            <a:r>
              <a:rPr lang="ja-JP" altLang="en-US" sz="2800" dirty="0"/>
              <a:t>重要なのはバランス感覚（モデリングはアートである）</a:t>
            </a:r>
          </a:p>
          <a:p>
            <a:pPr>
              <a:lnSpc>
                <a:spcPct val="90000"/>
              </a:lnSpc>
            </a:pPr>
            <a:r>
              <a:rPr lang="ja-JP" altLang="en-US" sz="2800" dirty="0"/>
              <a:t>モデルの評価尺度のバランスを考えて設計</a:t>
            </a:r>
          </a:p>
          <a:p>
            <a:pPr lvl="1">
              <a:lnSpc>
                <a:spcPct val="90000"/>
              </a:lnSpc>
            </a:pPr>
            <a:r>
              <a:rPr lang="ja-JP" altLang="en-US" sz="2400" dirty="0"/>
              <a:t>汎用性</a:t>
            </a:r>
          </a:p>
          <a:p>
            <a:pPr lvl="1">
              <a:lnSpc>
                <a:spcPct val="90000"/>
              </a:lnSpc>
            </a:pPr>
            <a:r>
              <a:rPr lang="ja-JP" altLang="en-US" sz="2400" dirty="0"/>
              <a:t>単純性</a:t>
            </a:r>
          </a:p>
          <a:p>
            <a:pPr lvl="1">
              <a:lnSpc>
                <a:spcPct val="90000"/>
              </a:lnSpc>
            </a:pPr>
            <a:r>
              <a:rPr lang="ja-JP" altLang="en-US" sz="2400" dirty="0"/>
              <a:t>拡張の容易さ</a:t>
            </a:r>
          </a:p>
          <a:p>
            <a:pPr lvl="1">
              <a:lnSpc>
                <a:spcPct val="90000"/>
              </a:lnSpc>
            </a:pPr>
            <a:r>
              <a:rPr lang="ja-JP" altLang="en-US" sz="2400" dirty="0"/>
              <a:t>新規性</a:t>
            </a:r>
          </a:p>
          <a:p>
            <a:pPr lvl="1">
              <a:lnSpc>
                <a:spcPct val="90000"/>
              </a:lnSpc>
            </a:pPr>
            <a:r>
              <a:rPr lang="ja-JP" altLang="en-US" sz="2400" dirty="0" smtClean="0"/>
              <a:t>重要性</a:t>
            </a:r>
            <a:endParaRPr lang="en-US" altLang="ja-JP" sz="2400" dirty="0" smtClean="0"/>
          </a:p>
          <a:p>
            <a:pPr>
              <a:lnSpc>
                <a:spcPct val="90000"/>
              </a:lnSpc>
            </a:pPr>
            <a:r>
              <a:rPr lang="ja-JP" altLang="en-US" dirty="0" smtClean="0"/>
              <a:t>詳細は，拙著「サプライ・チェイン最適化ハンドブック」（朝倉書店）</a:t>
            </a:r>
            <a:r>
              <a:rPr lang="en-US" altLang="ja-JP" dirty="0" smtClean="0"/>
              <a:t>2007</a:t>
            </a:r>
            <a:r>
              <a:rPr lang="ja-JP" altLang="en-US" dirty="0" smtClean="0"/>
              <a:t>年</a:t>
            </a:r>
            <a:r>
              <a:rPr lang="en-US" altLang="ja-JP" dirty="0" smtClean="0"/>
              <a:t>10</a:t>
            </a:r>
            <a:r>
              <a:rPr lang="ja-JP" altLang="en-US" dirty="0" smtClean="0"/>
              <a:t>月</a:t>
            </a:r>
            <a:r>
              <a:rPr lang="en-US" altLang="ja-JP" dirty="0" smtClean="0"/>
              <a:t/>
            </a:r>
            <a:br>
              <a:rPr lang="en-US" altLang="ja-JP" dirty="0" smtClean="0"/>
            </a:br>
            <a:r>
              <a:rPr lang="en-US" altLang="ja-JP" dirty="0" smtClean="0"/>
              <a:t>http://scmhandbook.com</a:t>
            </a:r>
            <a:endParaRPr lang="ja-JP" altLang="en-US" dirty="0"/>
          </a:p>
          <a:p>
            <a:pPr>
              <a:lnSpc>
                <a:spcPct val="90000"/>
              </a:lnSpc>
            </a:pPr>
            <a:endParaRPr lang="en-US" altLang="ja-JP" sz="28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val 2"/>
          <p:cNvSpPr>
            <a:spLocks noChangeArrowheads="1"/>
          </p:cNvSpPr>
          <p:nvPr/>
        </p:nvSpPr>
        <p:spPr bwMode="auto">
          <a:xfrm>
            <a:off x="381000" y="4572000"/>
            <a:ext cx="2133600" cy="1676400"/>
          </a:xfrm>
          <a:prstGeom prst="ellipse">
            <a:avLst/>
          </a:prstGeom>
          <a:solidFill>
            <a:schemeClr val="accent1"/>
          </a:solidFill>
          <a:ln w="9525">
            <a:solidFill>
              <a:schemeClr val="tx1"/>
            </a:solidFill>
            <a:round/>
            <a:headEnd/>
            <a:tailEnd/>
          </a:ln>
          <a:effectLst/>
        </p:spPr>
        <p:txBody>
          <a:bodyPr wrap="none" anchor="ctr"/>
          <a:lstStyle/>
          <a:p>
            <a:pPr algn="ctr"/>
            <a:r>
              <a:rPr lang="ja-JP" altLang="en-US" sz="4400"/>
              <a:t>理論</a:t>
            </a:r>
          </a:p>
        </p:txBody>
      </p:sp>
      <p:sp>
        <p:nvSpPr>
          <p:cNvPr id="7171" name="Oval 3"/>
          <p:cNvSpPr>
            <a:spLocks noChangeArrowheads="1"/>
          </p:cNvSpPr>
          <p:nvPr/>
        </p:nvSpPr>
        <p:spPr bwMode="auto">
          <a:xfrm>
            <a:off x="3429000" y="4495800"/>
            <a:ext cx="2133600" cy="1676400"/>
          </a:xfrm>
          <a:prstGeom prst="ellipse">
            <a:avLst/>
          </a:prstGeom>
          <a:solidFill>
            <a:schemeClr val="accent1"/>
          </a:solidFill>
          <a:ln w="9525">
            <a:solidFill>
              <a:schemeClr val="tx1"/>
            </a:solidFill>
            <a:round/>
            <a:headEnd/>
            <a:tailEnd/>
          </a:ln>
          <a:effectLst/>
        </p:spPr>
        <p:txBody>
          <a:bodyPr wrap="none" anchor="ctr"/>
          <a:lstStyle/>
          <a:p>
            <a:pPr algn="ctr"/>
            <a:r>
              <a:rPr lang="ja-JP" altLang="en-US" sz="4400"/>
              <a:t>応用</a:t>
            </a:r>
          </a:p>
        </p:txBody>
      </p:sp>
      <p:sp>
        <p:nvSpPr>
          <p:cNvPr id="7173" name="AutoShape 5"/>
          <p:cNvSpPr>
            <a:spLocks noChangeArrowheads="1"/>
          </p:cNvSpPr>
          <p:nvPr/>
        </p:nvSpPr>
        <p:spPr bwMode="auto">
          <a:xfrm>
            <a:off x="1524000" y="5943600"/>
            <a:ext cx="3276600" cy="644525"/>
          </a:xfrm>
          <a:prstGeom prst="leftRightArrow">
            <a:avLst>
              <a:gd name="adj1" fmla="val 50000"/>
              <a:gd name="adj2" fmla="val 101675"/>
            </a:avLst>
          </a:prstGeom>
          <a:solidFill>
            <a:schemeClr val="accent1"/>
          </a:solidFill>
          <a:ln w="9525">
            <a:solidFill>
              <a:schemeClr val="tx1"/>
            </a:solidFill>
            <a:miter lim="800000"/>
            <a:headEnd/>
            <a:tailEnd/>
          </a:ln>
          <a:effectLst/>
        </p:spPr>
        <p:txBody>
          <a:bodyPr wrap="none" anchor="ctr"/>
          <a:lstStyle/>
          <a:p>
            <a:endParaRPr lang="ja-JP" altLang="en-US"/>
          </a:p>
        </p:txBody>
      </p:sp>
      <p:sp>
        <p:nvSpPr>
          <p:cNvPr id="7174" name="Text Box 6"/>
          <p:cNvSpPr txBox="1">
            <a:spLocks noChangeArrowheads="1"/>
          </p:cNvSpPr>
          <p:nvPr/>
        </p:nvSpPr>
        <p:spPr bwMode="auto">
          <a:xfrm>
            <a:off x="762000" y="1981200"/>
            <a:ext cx="7543800" cy="1800225"/>
          </a:xfrm>
          <a:prstGeom prst="rect">
            <a:avLst/>
          </a:prstGeom>
          <a:noFill/>
          <a:ln w="9525">
            <a:noFill/>
            <a:miter lim="800000"/>
            <a:headEnd/>
            <a:tailEnd/>
          </a:ln>
          <a:effectLst/>
        </p:spPr>
        <p:txBody>
          <a:bodyPr>
            <a:spAutoFit/>
          </a:bodyPr>
          <a:lstStyle/>
          <a:p>
            <a:pPr marL="457200" indent="-457200">
              <a:buFontTx/>
              <a:buAutoNum type="arabicPeriod"/>
            </a:pPr>
            <a:r>
              <a:rPr lang="ja-JP" altLang="en-US" sz="2800"/>
              <a:t>　手法先行は（基本的には）</a:t>
            </a:r>
            <a:r>
              <a:rPr lang="en-US" altLang="ja-JP" sz="2800"/>
              <a:t>×</a:t>
            </a:r>
          </a:p>
          <a:p>
            <a:pPr marL="457200" indent="-457200">
              <a:buFontTx/>
              <a:buAutoNum type="arabicPeriod"/>
            </a:pPr>
            <a:r>
              <a:rPr lang="ja-JP" altLang="en-US" sz="2800"/>
              <a:t>　関連研究の入念な調査＋</a:t>
            </a:r>
            <a:br>
              <a:rPr lang="ja-JP" altLang="en-US" sz="2800"/>
            </a:br>
            <a:r>
              <a:rPr lang="ja-JP" altLang="en-US" sz="2800"/>
              <a:t>            妥当なアルゴリズムの選択</a:t>
            </a:r>
          </a:p>
          <a:p>
            <a:pPr marL="457200" indent="-457200">
              <a:buFontTx/>
              <a:buAutoNum type="arabicPeriod"/>
            </a:pPr>
            <a:r>
              <a:rPr lang="ja-JP" altLang="en-US" sz="2800"/>
              <a:t>データ構造の選択・設計，プログラミング</a:t>
            </a:r>
          </a:p>
        </p:txBody>
      </p:sp>
      <p:sp>
        <p:nvSpPr>
          <p:cNvPr id="7176" name="Rectangle 8"/>
          <p:cNvSpPr>
            <a:spLocks noGrp="1" noChangeArrowheads="1"/>
          </p:cNvSpPr>
          <p:nvPr>
            <p:ph type="title"/>
          </p:nvPr>
        </p:nvSpPr>
        <p:spPr>
          <a:xfrm>
            <a:off x="785786" y="357166"/>
            <a:ext cx="7772400" cy="1143000"/>
          </a:xfrm>
        </p:spPr>
        <p:txBody>
          <a:bodyPr/>
          <a:lstStyle/>
          <a:p>
            <a:r>
              <a:rPr lang="ja-JP" altLang="en-US" dirty="0">
                <a:solidFill>
                  <a:schemeClr val="tx1"/>
                </a:solidFill>
              </a:rPr>
              <a:t>アルゴリズム設計 </a:t>
            </a:r>
            <a:r>
              <a:rPr lang="en-US" altLang="ja-JP" dirty="0">
                <a:solidFill>
                  <a:schemeClr val="tx1"/>
                </a:solidFill>
              </a:rPr>
              <a:t>I</a:t>
            </a:r>
          </a:p>
        </p:txBody>
      </p:sp>
      <p:sp>
        <p:nvSpPr>
          <p:cNvPr id="7177" name="Rectangle 9"/>
          <p:cNvSpPr>
            <a:spLocks noChangeArrowheads="1"/>
          </p:cNvSpPr>
          <p:nvPr/>
        </p:nvSpPr>
        <p:spPr bwMode="auto">
          <a:xfrm>
            <a:off x="5562600" y="4343400"/>
            <a:ext cx="3429000" cy="914400"/>
          </a:xfrm>
          <a:prstGeom prst="rect">
            <a:avLst/>
          </a:prstGeom>
          <a:noFill/>
          <a:ln w="9525">
            <a:noFill/>
            <a:miter lim="800000"/>
            <a:headEnd/>
            <a:tailEnd/>
          </a:ln>
          <a:effectLst/>
        </p:spPr>
        <p:txBody>
          <a:bodyPr/>
          <a:lstStyle/>
          <a:p>
            <a:pPr marL="609600" indent="-609600">
              <a:lnSpc>
                <a:spcPct val="90000"/>
              </a:lnSpc>
              <a:spcBef>
                <a:spcPct val="20000"/>
              </a:spcBef>
              <a:buFontTx/>
              <a:buAutoNum type="arabicPeriod"/>
            </a:pPr>
            <a:r>
              <a:rPr lang="ja-JP" altLang="en-US" sz="1800">
                <a:latin typeface="Arial Narrow" pitchFamily="34" charset="0"/>
              </a:rPr>
              <a:t>良い問題の選定</a:t>
            </a:r>
          </a:p>
          <a:p>
            <a:pPr marL="609600" indent="-609600">
              <a:lnSpc>
                <a:spcPct val="90000"/>
              </a:lnSpc>
              <a:spcBef>
                <a:spcPct val="20000"/>
              </a:spcBef>
              <a:buFontTx/>
              <a:buAutoNum type="arabicPeriod"/>
            </a:pPr>
            <a:r>
              <a:rPr lang="ja-JP" altLang="en-US" sz="1800" u="sng">
                <a:solidFill>
                  <a:srgbClr val="FF0000"/>
                </a:solidFill>
                <a:effectLst>
                  <a:outerShdw blurRad="38100" dist="38100" dir="2700000" algn="tl">
                    <a:srgbClr val="C0C0C0"/>
                  </a:outerShdw>
                </a:effectLst>
                <a:latin typeface="Arial Narrow" pitchFamily="34" charset="0"/>
              </a:rPr>
              <a:t>良いアルゴリズムの設計</a:t>
            </a:r>
          </a:p>
          <a:p>
            <a:pPr marL="609600" indent="-609600">
              <a:lnSpc>
                <a:spcPct val="90000"/>
              </a:lnSpc>
              <a:spcBef>
                <a:spcPct val="20000"/>
              </a:spcBef>
              <a:buFontTx/>
              <a:buAutoNum type="arabicPeriod"/>
            </a:pPr>
            <a:r>
              <a:rPr lang="ja-JP" altLang="en-US" sz="1800">
                <a:latin typeface="Arial Narrow" pitchFamily="34" charset="0"/>
              </a:rPr>
              <a:t>アルゴリズムの正しい評価</a:t>
            </a:r>
          </a:p>
          <a:p>
            <a:pPr marL="609600" indent="-609600">
              <a:lnSpc>
                <a:spcPct val="90000"/>
              </a:lnSpc>
              <a:spcBef>
                <a:spcPct val="20000"/>
              </a:spcBef>
              <a:buFontTx/>
              <a:buAutoNum type="arabicPeriod"/>
            </a:pPr>
            <a:r>
              <a:rPr lang="ja-JP" altLang="en-US" sz="1800">
                <a:latin typeface="Arial Narrow" pitchFamily="34" charset="0"/>
              </a:rPr>
              <a:t>実務への橋渡し</a:t>
            </a:r>
            <a:br>
              <a:rPr lang="ja-JP" altLang="en-US" sz="1800">
                <a:latin typeface="Arial Narrow" pitchFamily="34" charset="0"/>
              </a:rPr>
            </a:br>
            <a:endParaRPr lang="ja-JP" altLang="en-US" sz="1800">
              <a:latin typeface="Arial Narrow"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Oval 2"/>
          <p:cNvSpPr>
            <a:spLocks noChangeArrowheads="1"/>
          </p:cNvSpPr>
          <p:nvPr/>
        </p:nvSpPr>
        <p:spPr bwMode="auto">
          <a:xfrm>
            <a:off x="381000" y="4572000"/>
            <a:ext cx="2133600" cy="1676400"/>
          </a:xfrm>
          <a:prstGeom prst="ellipse">
            <a:avLst/>
          </a:prstGeom>
          <a:solidFill>
            <a:schemeClr val="accent1"/>
          </a:solidFill>
          <a:ln w="9525">
            <a:solidFill>
              <a:schemeClr val="tx1"/>
            </a:solidFill>
            <a:round/>
            <a:headEnd/>
            <a:tailEnd/>
          </a:ln>
          <a:effectLst/>
        </p:spPr>
        <p:txBody>
          <a:bodyPr wrap="none" anchor="ctr"/>
          <a:lstStyle/>
          <a:p>
            <a:pPr algn="ctr"/>
            <a:r>
              <a:rPr lang="ja-JP" altLang="en-US" sz="4400"/>
              <a:t>理論</a:t>
            </a:r>
          </a:p>
        </p:txBody>
      </p:sp>
      <p:sp>
        <p:nvSpPr>
          <p:cNvPr id="8195" name="Oval 3"/>
          <p:cNvSpPr>
            <a:spLocks noChangeArrowheads="1"/>
          </p:cNvSpPr>
          <p:nvPr/>
        </p:nvSpPr>
        <p:spPr bwMode="auto">
          <a:xfrm>
            <a:off x="2895600" y="4419600"/>
            <a:ext cx="2133600" cy="1676400"/>
          </a:xfrm>
          <a:prstGeom prst="ellipse">
            <a:avLst/>
          </a:prstGeom>
          <a:solidFill>
            <a:schemeClr val="accent1"/>
          </a:solidFill>
          <a:ln w="9525">
            <a:solidFill>
              <a:schemeClr val="tx1"/>
            </a:solidFill>
            <a:round/>
            <a:headEnd/>
            <a:tailEnd/>
          </a:ln>
          <a:effectLst/>
        </p:spPr>
        <p:txBody>
          <a:bodyPr wrap="none" anchor="ctr"/>
          <a:lstStyle/>
          <a:p>
            <a:pPr algn="ctr"/>
            <a:r>
              <a:rPr lang="ja-JP" altLang="en-US" sz="4400"/>
              <a:t>応用</a:t>
            </a:r>
          </a:p>
        </p:txBody>
      </p:sp>
      <p:sp>
        <p:nvSpPr>
          <p:cNvPr id="8196" name="Oval 4"/>
          <p:cNvSpPr>
            <a:spLocks noChangeArrowheads="1"/>
          </p:cNvSpPr>
          <p:nvPr/>
        </p:nvSpPr>
        <p:spPr bwMode="auto">
          <a:xfrm>
            <a:off x="6477000" y="4419600"/>
            <a:ext cx="2133600" cy="1676400"/>
          </a:xfrm>
          <a:prstGeom prst="ellipse">
            <a:avLst/>
          </a:prstGeom>
          <a:solidFill>
            <a:schemeClr val="accent1"/>
          </a:solidFill>
          <a:ln w="9525">
            <a:solidFill>
              <a:schemeClr val="tx1"/>
            </a:solidFill>
            <a:round/>
            <a:headEnd/>
            <a:tailEnd/>
          </a:ln>
          <a:effectLst/>
        </p:spPr>
        <p:txBody>
          <a:bodyPr wrap="none" anchor="ctr"/>
          <a:lstStyle/>
          <a:p>
            <a:pPr algn="ctr"/>
            <a:r>
              <a:rPr lang="ja-JP" altLang="en-US" sz="4400"/>
              <a:t>実務</a:t>
            </a:r>
          </a:p>
        </p:txBody>
      </p:sp>
      <p:sp>
        <p:nvSpPr>
          <p:cNvPr id="8197" name="AutoShape 5"/>
          <p:cNvSpPr>
            <a:spLocks noChangeArrowheads="1"/>
          </p:cNvSpPr>
          <p:nvPr/>
        </p:nvSpPr>
        <p:spPr bwMode="auto">
          <a:xfrm>
            <a:off x="1828800" y="5791200"/>
            <a:ext cx="3048000" cy="644525"/>
          </a:xfrm>
          <a:prstGeom prst="leftRightArrow">
            <a:avLst>
              <a:gd name="adj1" fmla="val 50000"/>
              <a:gd name="adj2" fmla="val 94581"/>
            </a:avLst>
          </a:prstGeom>
          <a:solidFill>
            <a:schemeClr val="accent1"/>
          </a:solidFill>
          <a:ln w="9525">
            <a:solidFill>
              <a:schemeClr val="tx1"/>
            </a:solidFill>
            <a:miter lim="800000"/>
            <a:headEnd/>
            <a:tailEnd/>
          </a:ln>
          <a:effectLst/>
        </p:spPr>
        <p:txBody>
          <a:bodyPr wrap="none" anchor="ctr"/>
          <a:lstStyle/>
          <a:p>
            <a:endParaRPr lang="ja-JP" altLang="en-US"/>
          </a:p>
        </p:txBody>
      </p:sp>
      <p:sp>
        <p:nvSpPr>
          <p:cNvPr id="8199" name="Rectangle 7"/>
          <p:cNvSpPr>
            <a:spLocks noGrp="1" noChangeArrowheads="1"/>
          </p:cNvSpPr>
          <p:nvPr>
            <p:ph type="title"/>
          </p:nvPr>
        </p:nvSpPr>
        <p:spPr>
          <a:xfrm>
            <a:off x="762000" y="685800"/>
            <a:ext cx="7772400" cy="1143000"/>
          </a:xfrm>
        </p:spPr>
        <p:txBody>
          <a:bodyPr/>
          <a:lstStyle/>
          <a:p>
            <a:r>
              <a:rPr lang="ja-JP" altLang="en-US">
                <a:solidFill>
                  <a:schemeClr val="tx1"/>
                </a:solidFill>
              </a:rPr>
              <a:t>アルゴリズム設計　</a:t>
            </a:r>
            <a:r>
              <a:rPr lang="en-US" altLang="ja-JP">
                <a:solidFill>
                  <a:schemeClr val="tx1"/>
                </a:solidFill>
              </a:rPr>
              <a:t>II</a:t>
            </a:r>
          </a:p>
        </p:txBody>
      </p:sp>
      <p:sp>
        <p:nvSpPr>
          <p:cNvPr id="8200" name="Text Box 8"/>
          <p:cNvSpPr txBox="1">
            <a:spLocks noChangeArrowheads="1"/>
          </p:cNvSpPr>
          <p:nvPr/>
        </p:nvSpPr>
        <p:spPr bwMode="auto">
          <a:xfrm>
            <a:off x="79375" y="1752600"/>
            <a:ext cx="9064625" cy="1736725"/>
          </a:xfrm>
          <a:prstGeom prst="rect">
            <a:avLst/>
          </a:prstGeom>
          <a:noFill/>
          <a:ln w="9525">
            <a:noFill/>
            <a:miter lim="800000"/>
            <a:headEnd/>
            <a:tailEnd/>
          </a:ln>
          <a:effectLst/>
        </p:spPr>
        <p:txBody>
          <a:bodyPr wrap="none">
            <a:spAutoFit/>
          </a:bodyPr>
          <a:lstStyle/>
          <a:p>
            <a:r>
              <a:rPr lang="ja-JP" altLang="en-US" sz="3600"/>
              <a:t>手法先行でも○のケース</a:t>
            </a:r>
            <a:br>
              <a:rPr lang="ja-JP" altLang="en-US" sz="3600"/>
            </a:br>
            <a:r>
              <a:rPr lang="ja-JP" altLang="en-US"/>
              <a:t/>
            </a:r>
            <a:br>
              <a:rPr lang="ja-JP" altLang="en-US"/>
            </a:br>
            <a:r>
              <a:rPr lang="ja-JP" altLang="en-US"/>
              <a:t>いくつもの応用（問題のクラス）に適用可能な汎用アルゴリズムの設計</a:t>
            </a:r>
          </a:p>
          <a:p>
            <a:r>
              <a:rPr lang="en-US" altLang="ja-JP"/>
              <a:t>E.g., </a:t>
            </a:r>
            <a:r>
              <a:rPr lang="ja-JP" altLang="en-US"/>
              <a:t>運搬スケジューリング問題に対する列生成（分枝価格法）</a:t>
            </a:r>
          </a:p>
        </p:txBody>
      </p:sp>
      <p:sp>
        <p:nvSpPr>
          <p:cNvPr id="8201" name="Oval 9"/>
          <p:cNvSpPr>
            <a:spLocks noChangeArrowheads="1"/>
          </p:cNvSpPr>
          <p:nvPr/>
        </p:nvSpPr>
        <p:spPr bwMode="auto">
          <a:xfrm>
            <a:off x="4648200" y="5181600"/>
            <a:ext cx="2133600" cy="1676400"/>
          </a:xfrm>
          <a:prstGeom prst="ellipse">
            <a:avLst/>
          </a:prstGeom>
          <a:solidFill>
            <a:schemeClr val="accent1"/>
          </a:solidFill>
          <a:ln w="9525">
            <a:solidFill>
              <a:schemeClr val="tx1"/>
            </a:solidFill>
            <a:round/>
            <a:headEnd/>
            <a:tailEnd/>
          </a:ln>
          <a:effectLst/>
        </p:spPr>
        <p:txBody>
          <a:bodyPr wrap="none" anchor="ctr"/>
          <a:lstStyle/>
          <a:p>
            <a:pPr algn="ctr"/>
            <a:r>
              <a:rPr lang="ja-JP" altLang="en-US" sz="4400"/>
              <a:t>応用</a:t>
            </a:r>
          </a:p>
        </p:txBody>
      </p:sp>
      <p:sp>
        <p:nvSpPr>
          <p:cNvPr id="8202" name="Oval 10"/>
          <p:cNvSpPr>
            <a:spLocks noChangeArrowheads="1"/>
          </p:cNvSpPr>
          <p:nvPr/>
        </p:nvSpPr>
        <p:spPr bwMode="auto">
          <a:xfrm>
            <a:off x="4191000" y="3581400"/>
            <a:ext cx="2133600" cy="1676400"/>
          </a:xfrm>
          <a:prstGeom prst="ellipse">
            <a:avLst/>
          </a:prstGeom>
          <a:solidFill>
            <a:schemeClr val="accent1"/>
          </a:solidFill>
          <a:ln w="9525">
            <a:solidFill>
              <a:schemeClr val="tx1"/>
            </a:solidFill>
            <a:round/>
            <a:headEnd/>
            <a:tailEnd/>
          </a:ln>
          <a:effectLst/>
        </p:spPr>
        <p:txBody>
          <a:bodyPr wrap="none" anchor="ctr"/>
          <a:lstStyle/>
          <a:p>
            <a:pPr algn="ctr"/>
            <a:r>
              <a:rPr lang="ja-JP" altLang="en-US" sz="4400"/>
              <a:t>応用</a:t>
            </a:r>
          </a:p>
        </p:txBody>
      </p:sp>
      <p:sp>
        <p:nvSpPr>
          <p:cNvPr id="8203" name="AutoShape 11"/>
          <p:cNvSpPr>
            <a:spLocks noChangeArrowheads="1"/>
          </p:cNvSpPr>
          <p:nvPr/>
        </p:nvSpPr>
        <p:spPr bwMode="auto">
          <a:xfrm>
            <a:off x="1828800" y="4343400"/>
            <a:ext cx="3048000" cy="644525"/>
          </a:xfrm>
          <a:prstGeom prst="leftRightArrow">
            <a:avLst>
              <a:gd name="adj1" fmla="val 50000"/>
              <a:gd name="adj2" fmla="val 94581"/>
            </a:avLst>
          </a:prstGeom>
          <a:solidFill>
            <a:schemeClr val="accent1"/>
          </a:solidFill>
          <a:ln w="9525">
            <a:solidFill>
              <a:schemeClr val="tx1"/>
            </a:solidFill>
            <a:miter lim="800000"/>
            <a:headEnd/>
            <a:tailEnd/>
          </a:ln>
          <a:effectLst/>
        </p:spPr>
        <p:txBody>
          <a:bodyPr wrap="none" anchor="ctr"/>
          <a:lstStyle/>
          <a:p>
            <a:endParaRPr lang="ja-JP" alt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normAutofit fontScale="90000"/>
          </a:bodyPr>
          <a:lstStyle/>
          <a:p>
            <a:r>
              <a:rPr lang="ja-JP" altLang="en-US" sz="3600" dirty="0"/>
              <a:t>アルゴリズム側の要求から出てきた</a:t>
            </a:r>
            <a:br>
              <a:rPr lang="ja-JP" altLang="en-US" sz="3600" dirty="0"/>
            </a:br>
            <a:r>
              <a:rPr lang="ja-JP" altLang="en-US" sz="3600" dirty="0"/>
              <a:t>問題のクラス</a:t>
            </a:r>
            <a:br>
              <a:rPr lang="ja-JP" altLang="en-US" sz="3600" dirty="0"/>
            </a:br>
            <a:r>
              <a:rPr lang="en-US" altLang="ja-JP" sz="3600" dirty="0"/>
              <a:t>-</a:t>
            </a:r>
            <a:r>
              <a:rPr lang="ja-JP" altLang="en-US" sz="3600" dirty="0"/>
              <a:t>運搬スケジューリング問題</a:t>
            </a:r>
            <a:r>
              <a:rPr lang="en-US" altLang="ja-JP" sz="3600" dirty="0"/>
              <a:t>-</a:t>
            </a:r>
          </a:p>
        </p:txBody>
      </p:sp>
      <p:sp>
        <p:nvSpPr>
          <p:cNvPr id="41987" name="Rectangle 3"/>
          <p:cNvSpPr>
            <a:spLocks noGrp="1" noChangeArrowheads="1"/>
          </p:cNvSpPr>
          <p:nvPr>
            <p:ph idx="1"/>
          </p:nvPr>
        </p:nvSpPr>
        <p:spPr>
          <a:xfrm>
            <a:off x="685800" y="2362200"/>
            <a:ext cx="7772400" cy="4114800"/>
          </a:xfrm>
        </p:spPr>
        <p:txBody>
          <a:bodyPr/>
          <a:lstStyle/>
          <a:p>
            <a:r>
              <a:rPr lang="ja-JP" altLang="en-US"/>
              <a:t>（時間枠付き）運搬経路問題</a:t>
            </a:r>
          </a:p>
          <a:p>
            <a:r>
              <a:rPr lang="ja-JP" altLang="en-US"/>
              <a:t>乗務員スケジューリング問題</a:t>
            </a:r>
          </a:p>
          <a:p>
            <a:pPr>
              <a:buFontTx/>
              <a:buNone/>
            </a:pPr>
            <a:r>
              <a:rPr lang="ja-JP" altLang="en-US"/>
              <a:t/>
            </a:r>
            <a:br>
              <a:rPr lang="ja-JP" altLang="en-US"/>
            </a:br>
            <a:endParaRPr lang="ja-JP" altLang="en-US"/>
          </a:p>
          <a:p>
            <a:r>
              <a:rPr lang="en-US" altLang="ja-JP"/>
              <a:t>Dantzig-Wolfe</a:t>
            </a:r>
            <a:r>
              <a:rPr lang="ja-JP" altLang="en-US"/>
              <a:t>の分解原理</a:t>
            </a:r>
            <a:br>
              <a:rPr lang="ja-JP" altLang="en-US"/>
            </a:br>
            <a:r>
              <a:rPr lang="ja-JP" altLang="en-US"/>
              <a:t>⇒列生成法</a:t>
            </a:r>
            <a:br>
              <a:rPr lang="ja-JP" altLang="en-US"/>
            </a:br>
            <a:r>
              <a:rPr lang="ja-JP" altLang="en-US"/>
              <a:t>   分枝価格法（</a:t>
            </a:r>
            <a:r>
              <a:rPr lang="en-US" altLang="ja-JP"/>
              <a:t>branch and price method</a:t>
            </a:r>
            <a:r>
              <a:rPr lang="ja-JP" altLang="en-US"/>
              <a:t>）</a:t>
            </a:r>
          </a:p>
          <a:p>
            <a:endParaRPr lang="en-US" altLang="ja-JP"/>
          </a:p>
        </p:txBody>
      </p:sp>
      <p:sp>
        <p:nvSpPr>
          <p:cNvPr id="41988" name="AutoShape 4"/>
          <p:cNvSpPr>
            <a:spLocks noChangeArrowheads="1"/>
          </p:cNvSpPr>
          <p:nvPr/>
        </p:nvSpPr>
        <p:spPr bwMode="auto">
          <a:xfrm>
            <a:off x="1447800" y="3657600"/>
            <a:ext cx="1295400" cy="838200"/>
          </a:xfrm>
          <a:prstGeom prst="downArrow">
            <a:avLst>
              <a:gd name="adj1" fmla="val 50000"/>
              <a:gd name="adj2" fmla="val 25000"/>
            </a:avLst>
          </a:prstGeom>
          <a:solidFill>
            <a:schemeClr val="accent1"/>
          </a:solidFill>
          <a:ln w="9525">
            <a:solidFill>
              <a:schemeClr val="tx1"/>
            </a:solidFill>
            <a:miter lim="800000"/>
            <a:headEnd/>
            <a:tailEnd/>
          </a:ln>
          <a:effectLst/>
        </p:spPr>
        <p:txBody>
          <a:bodyPr wrap="none" anchor="ctr"/>
          <a:lstStyle/>
          <a:p>
            <a:endParaRPr lang="ja-JP" altLang="en-US"/>
          </a:p>
        </p:txBody>
      </p:sp>
      <p:sp>
        <p:nvSpPr>
          <p:cNvPr id="41989" name="Text Box 5"/>
          <p:cNvSpPr txBox="1">
            <a:spLocks noChangeArrowheads="1"/>
          </p:cNvSpPr>
          <p:nvPr/>
        </p:nvSpPr>
        <p:spPr bwMode="auto">
          <a:xfrm>
            <a:off x="2743200" y="3810000"/>
            <a:ext cx="4822825" cy="457200"/>
          </a:xfrm>
          <a:prstGeom prst="rect">
            <a:avLst/>
          </a:prstGeom>
          <a:noFill/>
          <a:ln w="9525">
            <a:noFill/>
            <a:miter lim="800000"/>
            <a:headEnd/>
            <a:tailEnd/>
          </a:ln>
          <a:effectLst/>
        </p:spPr>
        <p:txBody>
          <a:bodyPr wrap="none">
            <a:spAutoFit/>
          </a:bodyPr>
          <a:lstStyle/>
          <a:p>
            <a:r>
              <a:rPr lang="ja-JP" altLang="en-US">
                <a:latin typeface="Tahoma" pitchFamily="34" charset="0"/>
              </a:rPr>
              <a:t>統一的求解のためのフレームワーク</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fontScale="90000"/>
          </a:bodyPr>
          <a:lstStyle/>
          <a:p>
            <a:r>
              <a:rPr lang="ja-JP" altLang="en-US"/>
              <a:t>良いアルゴリズムとは？</a:t>
            </a:r>
            <a:br>
              <a:rPr lang="ja-JP" altLang="en-US"/>
            </a:br>
            <a:r>
              <a:rPr lang="ja-JP" altLang="en-US" sz="3600"/>
              <a:t>アルゴリズムの評価尺度</a:t>
            </a:r>
          </a:p>
        </p:txBody>
      </p:sp>
      <p:sp>
        <p:nvSpPr>
          <p:cNvPr id="23555" name="Rectangle 3"/>
          <p:cNvSpPr>
            <a:spLocks noGrp="1" noChangeArrowheads="1"/>
          </p:cNvSpPr>
          <p:nvPr>
            <p:ph idx="1"/>
          </p:nvPr>
        </p:nvSpPr>
        <p:spPr>
          <a:xfrm>
            <a:off x="685800" y="1981200"/>
            <a:ext cx="8001000" cy="4572000"/>
          </a:xfrm>
        </p:spPr>
        <p:txBody>
          <a:bodyPr/>
          <a:lstStyle/>
          <a:p>
            <a:r>
              <a:rPr lang="ja-JP" altLang="en-US" sz="2800" dirty="0"/>
              <a:t>性能</a:t>
            </a:r>
          </a:p>
          <a:p>
            <a:pPr lvl="1"/>
            <a:r>
              <a:rPr lang="ja-JP" altLang="en-US" sz="2400" dirty="0"/>
              <a:t>速さ（</a:t>
            </a:r>
            <a:r>
              <a:rPr lang="en-US" altLang="ja-JP" sz="2400" dirty="0"/>
              <a:t>CPU</a:t>
            </a:r>
            <a:r>
              <a:rPr lang="ja-JP" altLang="en-US" sz="2400" dirty="0"/>
              <a:t>時間，仮想実行時間，メモリアクセス回数），メモリ使用量，解の良さ（性能比率，相対誤差）</a:t>
            </a:r>
          </a:p>
          <a:p>
            <a:r>
              <a:rPr lang="ja-JP" altLang="en-US" sz="2800" dirty="0"/>
              <a:t>一般性</a:t>
            </a:r>
          </a:p>
          <a:p>
            <a:pPr lvl="1"/>
            <a:r>
              <a:rPr lang="ja-JP" altLang="en-US" sz="2400" dirty="0"/>
              <a:t>頑強性，パラメータに対する頑強性，汎用性</a:t>
            </a:r>
          </a:p>
          <a:p>
            <a:r>
              <a:rPr lang="ja-JP" altLang="en-US" sz="2800" dirty="0"/>
              <a:t>利便性</a:t>
            </a:r>
          </a:p>
          <a:p>
            <a:pPr lvl="1"/>
            <a:r>
              <a:rPr lang="ja-JP" altLang="en-US" sz="2400" dirty="0"/>
              <a:t>単純性，実装の容易</a:t>
            </a:r>
            <a:r>
              <a:rPr lang="ja-JP" altLang="en-US" sz="2400" dirty="0" smtClean="0"/>
              <a:t>さ（＝開発時間の短さ），</a:t>
            </a:r>
            <a:r>
              <a:rPr lang="ja-JP" altLang="en-US" sz="2400" dirty="0"/>
              <a:t>拡張の容易さ，モジュール化のし易さ</a:t>
            </a:r>
          </a:p>
          <a:p>
            <a:r>
              <a:rPr lang="ja-JP" altLang="en-US" sz="2800" dirty="0"/>
              <a:t>報道価値性</a:t>
            </a:r>
          </a:p>
          <a:p>
            <a:pPr lvl="1"/>
            <a:r>
              <a:rPr lang="ja-JP" altLang="en-US" sz="2400" dirty="0"/>
              <a:t>新規性，重要性</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ja-JP" altLang="en-US"/>
              <a:t>アルゴリズムの正しい評価とは？</a:t>
            </a:r>
          </a:p>
        </p:txBody>
      </p:sp>
      <p:sp>
        <p:nvSpPr>
          <p:cNvPr id="24579" name="Rectangle 3"/>
          <p:cNvSpPr>
            <a:spLocks noGrp="1" noChangeArrowheads="1"/>
          </p:cNvSpPr>
          <p:nvPr>
            <p:ph type="body" idx="1"/>
          </p:nvPr>
        </p:nvSpPr>
        <p:spPr>
          <a:xfrm>
            <a:off x="457200" y="2286000"/>
            <a:ext cx="7772400" cy="4343400"/>
          </a:xfrm>
        </p:spPr>
        <p:txBody>
          <a:bodyPr/>
          <a:lstStyle/>
          <a:p>
            <a:r>
              <a:rPr lang="ja-JP" altLang="en-US" sz="2800"/>
              <a:t>アルゴリズム解析のパラダイム</a:t>
            </a:r>
          </a:p>
          <a:p>
            <a:pPr lvl="1"/>
            <a:r>
              <a:rPr lang="ja-JP" altLang="en-US" sz="2400"/>
              <a:t>解析的方法</a:t>
            </a:r>
          </a:p>
          <a:p>
            <a:pPr lvl="2"/>
            <a:r>
              <a:rPr lang="ja-JP" altLang="en-US" sz="2000"/>
              <a:t>最悪値解析</a:t>
            </a:r>
          </a:p>
          <a:p>
            <a:pPr lvl="2"/>
            <a:r>
              <a:rPr lang="ja-JP" altLang="en-US" sz="2000"/>
              <a:t>確率的解析</a:t>
            </a:r>
          </a:p>
          <a:p>
            <a:pPr lvl="1"/>
            <a:r>
              <a:rPr lang="ja-JP" altLang="en-US" sz="2400"/>
              <a:t>実験的方法</a:t>
            </a:r>
          </a:p>
          <a:p>
            <a:pPr lvl="2"/>
            <a:r>
              <a:rPr lang="ja-JP" altLang="en-US" sz="2000"/>
              <a:t>特定の応用（実務）のためのアルゴリズムに対する実験 </a:t>
            </a:r>
            <a:r>
              <a:rPr lang="en-US" altLang="ja-JP" sz="2000"/>
              <a:t>(application paper</a:t>
            </a:r>
            <a:r>
              <a:rPr lang="ja-JP" altLang="en-US" sz="2000"/>
              <a:t>）</a:t>
            </a:r>
          </a:p>
          <a:p>
            <a:pPr lvl="2"/>
            <a:r>
              <a:rPr lang="ja-JP" altLang="en-US" sz="2000"/>
              <a:t>（標準的な問題に対する）アルゴリズムの優越性を示すための実験 </a:t>
            </a:r>
            <a:r>
              <a:rPr lang="en-US" altLang="ja-JP" sz="2000"/>
              <a:t>(salespitch paper)</a:t>
            </a:r>
          </a:p>
          <a:p>
            <a:pPr lvl="2"/>
            <a:r>
              <a:rPr lang="ja-JP" altLang="en-US" sz="2000"/>
              <a:t>アルゴリズムの平均的・実際的な振る舞いについての知識を得るための実験 </a:t>
            </a:r>
            <a:r>
              <a:rPr lang="en-US" altLang="ja-JP" sz="2000"/>
              <a:t>(experimental paper)</a:t>
            </a:r>
          </a:p>
        </p:txBody>
      </p:sp>
      <p:sp>
        <p:nvSpPr>
          <p:cNvPr id="24580" name="Rectangle 4"/>
          <p:cNvSpPr>
            <a:spLocks noChangeArrowheads="1"/>
          </p:cNvSpPr>
          <p:nvPr/>
        </p:nvSpPr>
        <p:spPr bwMode="auto">
          <a:xfrm>
            <a:off x="5562600" y="1447800"/>
            <a:ext cx="3429000" cy="1219200"/>
          </a:xfrm>
          <a:prstGeom prst="rect">
            <a:avLst/>
          </a:prstGeom>
          <a:noFill/>
          <a:ln w="9525">
            <a:noFill/>
            <a:miter lim="800000"/>
            <a:headEnd/>
            <a:tailEnd/>
          </a:ln>
          <a:effectLst/>
        </p:spPr>
        <p:txBody>
          <a:bodyPr/>
          <a:lstStyle/>
          <a:p>
            <a:pPr marL="609600" indent="-609600">
              <a:lnSpc>
                <a:spcPct val="90000"/>
              </a:lnSpc>
              <a:spcBef>
                <a:spcPct val="20000"/>
              </a:spcBef>
              <a:buFontTx/>
              <a:buAutoNum type="arabicPeriod"/>
            </a:pPr>
            <a:r>
              <a:rPr lang="ja-JP" altLang="en-US" sz="1800">
                <a:latin typeface="Arial Narrow" pitchFamily="34" charset="0"/>
              </a:rPr>
              <a:t>良い問題の選定</a:t>
            </a:r>
          </a:p>
          <a:p>
            <a:pPr marL="609600" indent="-609600">
              <a:lnSpc>
                <a:spcPct val="90000"/>
              </a:lnSpc>
              <a:spcBef>
                <a:spcPct val="20000"/>
              </a:spcBef>
              <a:buFontTx/>
              <a:buAutoNum type="arabicPeriod"/>
            </a:pPr>
            <a:r>
              <a:rPr lang="ja-JP" altLang="en-US" sz="1800">
                <a:latin typeface="Arial Narrow" pitchFamily="34" charset="0"/>
              </a:rPr>
              <a:t>良いアルゴリズムの設計</a:t>
            </a:r>
          </a:p>
          <a:p>
            <a:pPr marL="609600" indent="-609600">
              <a:lnSpc>
                <a:spcPct val="90000"/>
              </a:lnSpc>
              <a:spcBef>
                <a:spcPct val="20000"/>
              </a:spcBef>
              <a:buFontTx/>
              <a:buAutoNum type="arabicPeriod"/>
            </a:pPr>
            <a:r>
              <a:rPr lang="ja-JP" altLang="en-US" sz="1800" u="sng">
                <a:solidFill>
                  <a:srgbClr val="FF0000"/>
                </a:solidFill>
                <a:effectLst>
                  <a:outerShdw blurRad="38100" dist="38100" dir="2700000" algn="tl">
                    <a:srgbClr val="C0C0C0"/>
                  </a:outerShdw>
                </a:effectLst>
                <a:latin typeface="Arial Narrow" pitchFamily="34" charset="0"/>
              </a:rPr>
              <a:t>アルゴリズムの正しい評価</a:t>
            </a:r>
          </a:p>
          <a:p>
            <a:pPr marL="609600" indent="-609600">
              <a:lnSpc>
                <a:spcPct val="90000"/>
              </a:lnSpc>
              <a:spcBef>
                <a:spcPct val="20000"/>
              </a:spcBef>
              <a:buFontTx/>
              <a:buAutoNum type="arabicPeriod"/>
            </a:pPr>
            <a:r>
              <a:rPr lang="ja-JP" altLang="en-US" sz="1800">
                <a:latin typeface="Arial Narrow" pitchFamily="34" charset="0"/>
              </a:rPr>
              <a:t>実務への橋渡し</a:t>
            </a:r>
            <a:r>
              <a:rPr lang="ja-JP" altLang="en-US" sz="1800">
                <a:solidFill>
                  <a:srgbClr val="FF0000"/>
                </a:solidFill>
                <a:latin typeface="Arial Narrow" pitchFamily="34" charset="0"/>
              </a:rPr>
              <a:t/>
            </a:r>
            <a:br>
              <a:rPr lang="ja-JP" altLang="en-US" sz="1800">
                <a:solidFill>
                  <a:srgbClr val="FF0000"/>
                </a:solidFill>
                <a:latin typeface="Arial Narrow" pitchFamily="34" charset="0"/>
              </a:rPr>
            </a:br>
            <a:endParaRPr lang="ja-JP" altLang="en-US" sz="1800">
              <a:solidFill>
                <a:srgbClr val="FF0000"/>
              </a:solidFill>
              <a:latin typeface="Arial Narrow"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ja-JP" altLang="en-US"/>
              <a:t>どんな問題例を使うべきか？</a:t>
            </a:r>
          </a:p>
        </p:txBody>
      </p:sp>
      <p:sp>
        <p:nvSpPr>
          <p:cNvPr id="48131" name="Rectangle 3"/>
          <p:cNvSpPr>
            <a:spLocks noGrp="1" noChangeArrowheads="1"/>
          </p:cNvSpPr>
          <p:nvPr>
            <p:ph type="body" idx="1"/>
          </p:nvPr>
        </p:nvSpPr>
        <p:spPr>
          <a:xfrm>
            <a:off x="685800" y="1981200"/>
            <a:ext cx="8229600" cy="4572000"/>
          </a:xfrm>
        </p:spPr>
        <p:txBody>
          <a:bodyPr/>
          <a:lstStyle/>
          <a:p>
            <a:pPr>
              <a:lnSpc>
                <a:spcPct val="90000"/>
              </a:lnSpc>
            </a:pPr>
            <a:r>
              <a:rPr lang="en-US" altLang="ja-JP" sz="2800"/>
              <a:t>Application paper</a:t>
            </a:r>
            <a:r>
              <a:rPr lang="ja-JP" altLang="en-US" sz="2800"/>
              <a:t>（検証実験）</a:t>
            </a:r>
          </a:p>
          <a:p>
            <a:pPr lvl="1">
              <a:lnSpc>
                <a:spcPct val="90000"/>
              </a:lnSpc>
            </a:pPr>
            <a:r>
              <a:rPr lang="ja-JP" altLang="en-US" sz="2400"/>
              <a:t>実際問題もしくはそれに類似した問題</a:t>
            </a:r>
          </a:p>
          <a:p>
            <a:pPr>
              <a:lnSpc>
                <a:spcPct val="90000"/>
              </a:lnSpc>
            </a:pPr>
            <a:r>
              <a:rPr lang="en-US" altLang="ja-JP" sz="2800"/>
              <a:t>Salespitch paper</a:t>
            </a:r>
            <a:r>
              <a:rPr lang="ja-JP" altLang="en-US" sz="2800"/>
              <a:t>（競争的実験）</a:t>
            </a:r>
          </a:p>
          <a:p>
            <a:pPr lvl="1">
              <a:lnSpc>
                <a:spcPct val="90000"/>
              </a:lnSpc>
            </a:pPr>
            <a:r>
              <a:rPr lang="ja-JP" altLang="en-US" sz="2400"/>
              <a:t>ベンチマーク問題（なければ自分で作成；開発したアルゴリズムで解きやすいクラスだけ生成しないように！）</a:t>
            </a:r>
          </a:p>
          <a:p>
            <a:pPr>
              <a:lnSpc>
                <a:spcPct val="90000"/>
              </a:lnSpc>
            </a:pPr>
            <a:r>
              <a:rPr lang="en-US" altLang="ja-JP" sz="2800"/>
              <a:t>Experimental paper </a:t>
            </a:r>
            <a:r>
              <a:rPr lang="ja-JP" altLang="en-US" sz="2800"/>
              <a:t>（分析的実験）</a:t>
            </a:r>
          </a:p>
          <a:p>
            <a:pPr lvl="1">
              <a:lnSpc>
                <a:spcPct val="90000"/>
              </a:lnSpc>
            </a:pPr>
            <a:r>
              <a:rPr lang="ja-JP" altLang="en-US" sz="2400"/>
              <a:t>ランダム問題生成プログラム（</a:t>
            </a:r>
            <a:r>
              <a:rPr lang="en-US" altLang="ja-JP" sz="2400"/>
              <a:t>E.g., U(0,1] for bin packing) -&gt;</a:t>
            </a:r>
            <a:r>
              <a:rPr lang="ja-JP" altLang="en-US" sz="2400"/>
              <a:t>漸近値解析</a:t>
            </a:r>
          </a:p>
          <a:p>
            <a:pPr lvl="1">
              <a:lnSpc>
                <a:spcPct val="90000"/>
              </a:lnSpc>
            </a:pPr>
            <a:r>
              <a:rPr lang="ja-JP" altLang="en-US" sz="2400"/>
              <a:t>特に有効なのはパラメータで制御可能なランダム問題生成プログラム（</a:t>
            </a:r>
            <a:r>
              <a:rPr lang="en-US" altLang="ja-JP" sz="2400"/>
              <a:t>E.g.,  U(a,b] for bin packing)</a:t>
            </a:r>
          </a:p>
          <a:p>
            <a:pPr lvl="1">
              <a:lnSpc>
                <a:spcPct val="90000"/>
              </a:lnSpc>
            </a:pPr>
            <a:r>
              <a:rPr lang="ja-JP" altLang="en-US" sz="2400"/>
              <a:t>ベンチマーク問題は補完的（頑強性を調べるため）</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r>
              <a:rPr lang="ja-JP" altLang="en-US"/>
              <a:t>橋渡しのための格言</a:t>
            </a:r>
          </a:p>
        </p:txBody>
      </p:sp>
      <p:sp>
        <p:nvSpPr>
          <p:cNvPr id="120835" name="Rectangle 3"/>
          <p:cNvSpPr>
            <a:spLocks noGrp="1" noChangeArrowheads="1"/>
          </p:cNvSpPr>
          <p:nvPr>
            <p:ph idx="1"/>
          </p:nvPr>
        </p:nvSpPr>
        <p:spPr>
          <a:xfrm>
            <a:off x="500034" y="1357298"/>
            <a:ext cx="8229600" cy="4525963"/>
          </a:xfrm>
        </p:spPr>
        <p:txBody>
          <a:bodyPr/>
          <a:lstStyle/>
          <a:p>
            <a:pPr>
              <a:lnSpc>
                <a:spcPct val="90000"/>
              </a:lnSpc>
            </a:pPr>
            <a:r>
              <a:rPr lang="ja-JP" altLang="en-US" sz="2800" dirty="0"/>
              <a:t>事例研究が泥臭いと決めつけるなかれ</a:t>
            </a:r>
          </a:p>
          <a:p>
            <a:pPr>
              <a:lnSpc>
                <a:spcPct val="90000"/>
              </a:lnSpc>
            </a:pPr>
            <a:r>
              <a:rPr lang="ja-JP" altLang="en-US" sz="2800" dirty="0"/>
              <a:t>安請け合いした実際問題を学生に丸投げするなかれ</a:t>
            </a:r>
          </a:p>
          <a:p>
            <a:pPr>
              <a:lnSpc>
                <a:spcPct val="90000"/>
              </a:lnSpc>
            </a:pPr>
            <a:r>
              <a:rPr lang="ja-JP" altLang="en-US" sz="2800" dirty="0"/>
              <a:t>応用がないことを自慢するなかれ（</a:t>
            </a:r>
            <a:r>
              <a:rPr lang="en-US" altLang="ja-JP" sz="2800" dirty="0"/>
              <a:t>pure math.</a:t>
            </a:r>
            <a:r>
              <a:rPr lang="ja-JP" altLang="en-US" sz="2800" dirty="0"/>
              <a:t>なら別だが</a:t>
            </a:r>
            <a:r>
              <a:rPr lang="ja-JP" altLang="en-US" sz="2800" dirty="0" err="1"/>
              <a:t>．．</a:t>
            </a:r>
            <a:r>
              <a:rPr lang="ja-JP" altLang="en-US" sz="2800" dirty="0"/>
              <a:t>）</a:t>
            </a:r>
          </a:p>
          <a:p>
            <a:pPr>
              <a:lnSpc>
                <a:spcPct val="90000"/>
              </a:lnSpc>
            </a:pPr>
            <a:r>
              <a:rPr lang="ja-JP" altLang="en-US" sz="2800" dirty="0"/>
              <a:t>実験を学生に丸投げするなかれ（実験的解析は簡単な作業ではない！）</a:t>
            </a:r>
          </a:p>
          <a:p>
            <a:pPr>
              <a:lnSpc>
                <a:spcPct val="90000"/>
              </a:lnSpc>
            </a:pPr>
            <a:r>
              <a:rPr lang="ja-JP" altLang="en-US" sz="2800" dirty="0"/>
              <a:t>委託研究を雑用と位置づけるなかれ</a:t>
            </a:r>
          </a:p>
          <a:p>
            <a:pPr>
              <a:lnSpc>
                <a:spcPct val="90000"/>
              </a:lnSpc>
            </a:pPr>
            <a:r>
              <a:rPr lang="ja-JP" altLang="en-US" sz="2800" dirty="0"/>
              <a:t>自分の研究の，理論から実務の間の線上における位置づけを意識せよ</a:t>
            </a:r>
          </a:p>
          <a:p>
            <a:pPr>
              <a:lnSpc>
                <a:spcPct val="90000"/>
              </a:lnSpc>
            </a:pPr>
            <a:endParaRPr lang="en-US" altLang="ja-JP" sz="2800" dirty="0"/>
          </a:p>
        </p:txBody>
      </p:sp>
      <p:sp>
        <p:nvSpPr>
          <p:cNvPr id="4" name="Rectangle 14"/>
          <p:cNvSpPr>
            <a:spLocks noChangeArrowheads="1"/>
          </p:cNvSpPr>
          <p:nvPr/>
        </p:nvSpPr>
        <p:spPr bwMode="auto">
          <a:xfrm>
            <a:off x="5638800" y="5562600"/>
            <a:ext cx="3505200" cy="1295400"/>
          </a:xfrm>
          <a:prstGeom prst="rect">
            <a:avLst/>
          </a:prstGeom>
          <a:noFill/>
          <a:ln w="9525">
            <a:noFill/>
            <a:miter lim="800000"/>
            <a:headEnd/>
            <a:tailEnd/>
          </a:ln>
          <a:effectLst/>
        </p:spPr>
        <p:txBody>
          <a:bodyPr/>
          <a:lstStyle/>
          <a:p>
            <a:pPr marL="609600" indent="-609600">
              <a:lnSpc>
                <a:spcPct val="90000"/>
              </a:lnSpc>
              <a:spcBef>
                <a:spcPct val="20000"/>
              </a:spcBef>
              <a:buFontTx/>
              <a:buAutoNum type="arabicPeriod"/>
            </a:pPr>
            <a:r>
              <a:rPr lang="ja-JP" altLang="en-US" sz="1800" dirty="0">
                <a:latin typeface="Arial Narrow" pitchFamily="34" charset="0"/>
              </a:rPr>
              <a:t>良い問題の選定</a:t>
            </a:r>
          </a:p>
          <a:p>
            <a:pPr marL="609600" indent="-609600">
              <a:lnSpc>
                <a:spcPct val="90000"/>
              </a:lnSpc>
              <a:spcBef>
                <a:spcPct val="20000"/>
              </a:spcBef>
              <a:buFontTx/>
              <a:buAutoNum type="arabicPeriod"/>
            </a:pPr>
            <a:r>
              <a:rPr lang="ja-JP" altLang="en-US" sz="1800" dirty="0">
                <a:latin typeface="Arial Narrow" pitchFamily="34" charset="0"/>
              </a:rPr>
              <a:t>良いアルゴリズムの設計</a:t>
            </a:r>
          </a:p>
          <a:p>
            <a:pPr marL="609600" indent="-609600">
              <a:lnSpc>
                <a:spcPct val="90000"/>
              </a:lnSpc>
              <a:spcBef>
                <a:spcPct val="20000"/>
              </a:spcBef>
              <a:buFontTx/>
              <a:buAutoNum type="arabicPeriod"/>
            </a:pPr>
            <a:r>
              <a:rPr lang="ja-JP" altLang="en-US" sz="1800" dirty="0">
                <a:latin typeface="Arial Narrow" pitchFamily="34" charset="0"/>
              </a:rPr>
              <a:t>アルゴリズムの正しい評価</a:t>
            </a:r>
          </a:p>
          <a:p>
            <a:pPr marL="609600" indent="-609600">
              <a:lnSpc>
                <a:spcPct val="90000"/>
              </a:lnSpc>
              <a:spcBef>
                <a:spcPct val="20000"/>
              </a:spcBef>
              <a:buFontTx/>
              <a:buAutoNum type="arabicPeriod"/>
            </a:pPr>
            <a:r>
              <a:rPr lang="ja-JP" altLang="en-US" sz="1800" u="sng" dirty="0">
                <a:solidFill>
                  <a:srgbClr val="FF0000"/>
                </a:solidFill>
                <a:effectLst>
                  <a:outerShdw blurRad="38100" dist="38100" dir="2700000" algn="tl">
                    <a:srgbClr val="C0C0C0"/>
                  </a:outerShdw>
                </a:effectLst>
                <a:latin typeface="Arial Narrow" pitchFamily="34" charset="0"/>
              </a:rPr>
              <a:t>実務への橋渡し</a:t>
            </a:r>
            <a:br>
              <a:rPr lang="ja-JP" altLang="en-US" sz="1800" u="sng" dirty="0">
                <a:solidFill>
                  <a:srgbClr val="FF0000"/>
                </a:solidFill>
                <a:effectLst>
                  <a:outerShdw blurRad="38100" dist="38100" dir="2700000" algn="tl">
                    <a:srgbClr val="C0C0C0"/>
                  </a:outerShdw>
                </a:effectLst>
                <a:latin typeface="Arial Narrow" pitchFamily="34" charset="0"/>
              </a:rPr>
            </a:br>
            <a:endParaRPr lang="ja-JP" altLang="en-US" sz="1800" u="sng" dirty="0">
              <a:solidFill>
                <a:srgbClr val="FF0000"/>
              </a:solidFill>
              <a:effectLst>
                <a:outerShdw blurRad="38100" dist="38100" dir="2700000" algn="tl">
                  <a:srgbClr val="C0C0C0"/>
                </a:outerShdw>
              </a:effectLst>
              <a:latin typeface="Arial Narrow"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円/楕円 11"/>
          <p:cNvSpPr/>
          <p:nvPr/>
        </p:nvSpPr>
        <p:spPr>
          <a:xfrm>
            <a:off x="3714744" y="3714752"/>
            <a:ext cx="5429256" cy="314324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smtClean="0"/>
              <a:t>企業</a:t>
            </a:r>
            <a:endParaRPr kumimoji="1" lang="ja-JP" altLang="en-US" dirty="0"/>
          </a:p>
        </p:txBody>
      </p:sp>
      <p:sp>
        <p:nvSpPr>
          <p:cNvPr id="10" name="円/楕円 9"/>
          <p:cNvSpPr/>
          <p:nvPr/>
        </p:nvSpPr>
        <p:spPr>
          <a:xfrm>
            <a:off x="0" y="3714752"/>
            <a:ext cx="5214942" cy="3143248"/>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ja-JP" altLang="en-US" dirty="0" smtClean="0">
                <a:solidFill>
                  <a:schemeClr val="tx1"/>
                </a:solidFill>
              </a:rPr>
              <a:t>大学，研究所</a:t>
            </a:r>
            <a:endParaRPr lang="ja-JP" altLang="en-US" dirty="0">
              <a:solidFill>
                <a:schemeClr val="tx1"/>
              </a:solidFill>
            </a:endParaRPr>
          </a:p>
        </p:txBody>
      </p:sp>
      <p:sp>
        <p:nvSpPr>
          <p:cNvPr id="15362" name="Rectangle 2"/>
          <p:cNvSpPr>
            <a:spLocks noGrp="1" noChangeArrowheads="1"/>
          </p:cNvSpPr>
          <p:nvPr>
            <p:ph type="title"/>
          </p:nvPr>
        </p:nvSpPr>
        <p:spPr>
          <a:xfrm>
            <a:off x="428596" y="0"/>
            <a:ext cx="8229600" cy="1143000"/>
          </a:xfrm>
        </p:spPr>
        <p:txBody>
          <a:bodyPr/>
          <a:lstStyle/>
          <a:p>
            <a:r>
              <a:rPr lang="ja-JP" altLang="en-US" dirty="0" smtClean="0"/>
              <a:t>実務ベースの研究</a:t>
            </a:r>
            <a:r>
              <a:rPr lang="ja-JP" altLang="en-US" dirty="0"/>
              <a:t>の流れ</a:t>
            </a:r>
          </a:p>
        </p:txBody>
      </p:sp>
      <p:sp>
        <p:nvSpPr>
          <p:cNvPr id="15363" name="Rectangle 3"/>
          <p:cNvSpPr>
            <a:spLocks noGrp="1" noChangeArrowheads="1"/>
          </p:cNvSpPr>
          <p:nvPr>
            <p:ph idx="1"/>
          </p:nvPr>
        </p:nvSpPr>
        <p:spPr>
          <a:xfrm>
            <a:off x="428596" y="1214422"/>
            <a:ext cx="7772400" cy="2876560"/>
          </a:xfrm>
        </p:spPr>
        <p:txBody>
          <a:bodyPr>
            <a:normAutofit fontScale="92500"/>
          </a:bodyPr>
          <a:lstStyle/>
          <a:p>
            <a:pPr marL="609600" indent="-609600">
              <a:lnSpc>
                <a:spcPct val="90000"/>
              </a:lnSpc>
              <a:buFontTx/>
              <a:buAutoNum type="arabicPeriod"/>
            </a:pPr>
            <a:r>
              <a:rPr lang="ja-JP" altLang="en-US" sz="3600" dirty="0"/>
              <a:t>良い問題の</a:t>
            </a:r>
            <a:r>
              <a:rPr lang="ja-JP" altLang="en-US" sz="3600" dirty="0" smtClean="0"/>
              <a:t>選定</a:t>
            </a:r>
            <a:r>
              <a:rPr lang="en-US" altLang="ja-JP" sz="3600" dirty="0" smtClean="0"/>
              <a:t/>
            </a:r>
            <a:br>
              <a:rPr lang="en-US" altLang="ja-JP" sz="3600" dirty="0" smtClean="0"/>
            </a:br>
            <a:r>
              <a:rPr lang="ja-JP" altLang="en-US" sz="3600" dirty="0" smtClean="0"/>
              <a:t>（実際問題の場合には＋モデリング）</a:t>
            </a:r>
            <a:endParaRPr lang="ja-JP" altLang="en-US" sz="3600" dirty="0"/>
          </a:p>
          <a:p>
            <a:pPr marL="609600" indent="-609600">
              <a:lnSpc>
                <a:spcPct val="90000"/>
              </a:lnSpc>
              <a:buFontTx/>
              <a:buAutoNum type="arabicPeriod"/>
            </a:pPr>
            <a:r>
              <a:rPr lang="ja-JP" altLang="en-US" sz="3600" dirty="0"/>
              <a:t>良いアルゴリズムの設計</a:t>
            </a:r>
          </a:p>
          <a:p>
            <a:pPr marL="609600" indent="-609600">
              <a:lnSpc>
                <a:spcPct val="90000"/>
              </a:lnSpc>
              <a:buFontTx/>
              <a:buAutoNum type="arabicPeriod"/>
            </a:pPr>
            <a:r>
              <a:rPr lang="ja-JP" altLang="en-US" sz="3600" dirty="0"/>
              <a:t>アルゴリズムの正しい</a:t>
            </a:r>
            <a:r>
              <a:rPr lang="ja-JP" altLang="en-US" sz="3600" dirty="0" smtClean="0"/>
              <a:t>評価</a:t>
            </a:r>
            <a:endParaRPr lang="ja-JP" altLang="en-US" sz="3600" dirty="0"/>
          </a:p>
          <a:p>
            <a:pPr marL="609600" indent="-609600">
              <a:lnSpc>
                <a:spcPct val="90000"/>
              </a:lnSpc>
              <a:buFontTx/>
              <a:buAutoNum type="arabicPeriod"/>
            </a:pPr>
            <a:r>
              <a:rPr lang="ja-JP" altLang="en-US" sz="3600" dirty="0"/>
              <a:t>実務への橋渡し</a:t>
            </a:r>
          </a:p>
          <a:p>
            <a:pPr marL="609600" indent="-609600">
              <a:lnSpc>
                <a:spcPct val="90000"/>
              </a:lnSpc>
              <a:buFontTx/>
              <a:buNone/>
            </a:pPr>
            <a:endParaRPr lang="ja-JP" altLang="en-US" sz="2800" dirty="0"/>
          </a:p>
          <a:p>
            <a:pPr marL="609600" indent="-609600">
              <a:lnSpc>
                <a:spcPct val="90000"/>
              </a:lnSpc>
              <a:buFontTx/>
              <a:buNone/>
            </a:pPr>
            <a:endParaRPr lang="en-US" altLang="ja-JP" sz="2800" dirty="0"/>
          </a:p>
        </p:txBody>
      </p:sp>
      <p:sp>
        <p:nvSpPr>
          <p:cNvPr id="4" name="角丸四角形 3"/>
          <p:cNvSpPr/>
          <p:nvPr/>
        </p:nvSpPr>
        <p:spPr>
          <a:xfrm>
            <a:off x="7143768" y="5143512"/>
            <a:ext cx="1643074" cy="10001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問題抽出</a:t>
            </a:r>
            <a:endParaRPr kumimoji="1" lang="ja-JP" altLang="en-US" dirty="0"/>
          </a:p>
        </p:txBody>
      </p:sp>
      <p:sp>
        <p:nvSpPr>
          <p:cNvPr id="5" name="角丸四角形 4"/>
          <p:cNvSpPr/>
          <p:nvPr/>
        </p:nvSpPr>
        <p:spPr>
          <a:xfrm>
            <a:off x="4000496" y="4929198"/>
            <a:ext cx="1643074" cy="10001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t>モデリング</a:t>
            </a:r>
            <a:endParaRPr lang="en-US" altLang="ja-JP" dirty="0" smtClean="0"/>
          </a:p>
        </p:txBody>
      </p:sp>
      <p:sp>
        <p:nvSpPr>
          <p:cNvPr id="6" name="角丸四角形 5"/>
          <p:cNvSpPr/>
          <p:nvPr/>
        </p:nvSpPr>
        <p:spPr>
          <a:xfrm>
            <a:off x="1571604" y="3929066"/>
            <a:ext cx="1643074" cy="10001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t>アルゴリズム設計</a:t>
            </a:r>
            <a:endParaRPr kumimoji="1" lang="ja-JP" altLang="en-US" dirty="0"/>
          </a:p>
        </p:txBody>
      </p:sp>
      <p:sp>
        <p:nvSpPr>
          <p:cNvPr id="9" name="角丸四角形 8"/>
          <p:cNvSpPr/>
          <p:nvPr/>
        </p:nvSpPr>
        <p:spPr>
          <a:xfrm>
            <a:off x="5786446" y="3857628"/>
            <a:ext cx="1643074" cy="10001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t>評価</a:t>
            </a:r>
            <a:endParaRPr lang="en-US" altLang="ja-JP" dirty="0" smtClean="0"/>
          </a:p>
        </p:txBody>
      </p:sp>
      <p:sp>
        <p:nvSpPr>
          <p:cNvPr id="13" name="角丸四角形 12"/>
          <p:cNvSpPr/>
          <p:nvPr/>
        </p:nvSpPr>
        <p:spPr>
          <a:xfrm>
            <a:off x="1500166" y="5643578"/>
            <a:ext cx="2071702" cy="10001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smtClean="0"/>
              <a:t>評価（パラメータチューニング）</a:t>
            </a:r>
            <a:endParaRPr lang="en-US" altLang="ja-JP" sz="2000"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最近の事例</a:t>
            </a:r>
            <a:endParaRPr kumimoji="1" lang="ja-JP" altLang="en-US" dirty="0"/>
          </a:p>
        </p:txBody>
      </p:sp>
      <p:sp>
        <p:nvSpPr>
          <p:cNvPr id="3" name="コンテンツ プレースホルダ 2"/>
          <p:cNvSpPr>
            <a:spLocks noGrp="1"/>
          </p:cNvSpPr>
          <p:nvPr>
            <p:ph idx="1"/>
          </p:nvPr>
        </p:nvSpPr>
        <p:spPr>
          <a:xfrm>
            <a:off x="457200" y="1600200"/>
            <a:ext cx="8401080" cy="4757758"/>
          </a:xfrm>
        </p:spPr>
        <p:txBody>
          <a:bodyPr>
            <a:normAutofit fontScale="62500" lnSpcReduction="20000"/>
          </a:bodyPr>
          <a:lstStyle/>
          <a:p>
            <a:r>
              <a:rPr lang="ja-JP" altLang="en-US" dirty="0" smtClean="0"/>
              <a:t>船舶スケジューリングのための最適化</a:t>
            </a:r>
            <a:r>
              <a:rPr lang="en-US" altLang="ja-JP" dirty="0" smtClean="0"/>
              <a:t/>
            </a:r>
            <a:br>
              <a:rPr lang="en-US" altLang="ja-JP" dirty="0" smtClean="0"/>
            </a:br>
            <a:r>
              <a:rPr lang="ja-JP" altLang="en-US" dirty="0" smtClean="0">
                <a:solidFill>
                  <a:srgbClr val="FF0000"/>
                </a:solidFill>
              </a:rPr>
              <a:t>数理計画モデリング言語 </a:t>
            </a:r>
            <a:r>
              <a:rPr lang="en-US" altLang="ja-JP" dirty="0" smtClean="0">
                <a:solidFill>
                  <a:srgbClr val="FF0000"/>
                </a:solidFill>
              </a:rPr>
              <a:t>Mosel</a:t>
            </a:r>
          </a:p>
          <a:p>
            <a:r>
              <a:rPr kumimoji="1" lang="ja-JP" altLang="en-US" dirty="0" smtClean="0"/>
              <a:t>ナビゲーションのための最短路アルゴリズム</a:t>
            </a:r>
            <a:r>
              <a:rPr kumimoji="1" lang="en-US" altLang="ja-JP" dirty="0" smtClean="0"/>
              <a:t/>
            </a:r>
            <a:br>
              <a:rPr kumimoji="1" lang="en-US" altLang="ja-JP" dirty="0" smtClean="0"/>
            </a:br>
            <a:r>
              <a:rPr kumimoji="1" lang="ja-JP" altLang="en-US" dirty="0" smtClean="0">
                <a:solidFill>
                  <a:srgbClr val="FF0000"/>
                </a:solidFill>
              </a:rPr>
              <a:t>超高級言語 </a:t>
            </a:r>
            <a:r>
              <a:rPr kumimoji="1" lang="en-US" altLang="ja-JP" dirty="0" smtClean="0">
                <a:solidFill>
                  <a:srgbClr val="FF0000"/>
                </a:solidFill>
              </a:rPr>
              <a:t>Python</a:t>
            </a:r>
            <a:r>
              <a:rPr kumimoji="1" lang="ja-JP" altLang="en-US" dirty="0" smtClean="0">
                <a:solidFill>
                  <a:srgbClr val="FF0000"/>
                </a:solidFill>
              </a:rPr>
              <a:t>によるプロト作成</a:t>
            </a:r>
            <a:endParaRPr kumimoji="1" lang="en-US" altLang="ja-JP" dirty="0" smtClean="0">
              <a:solidFill>
                <a:srgbClr val="FF0000"/>
              </a:solidFill>
            </a:endParaRPr>
          </a:p>
          <a:p>
            <a:r>
              <a:rPr kumimoji="1" lang="ja-JP" altLang="en-US" dirty="0" smtClean="0"/>
              <a:t>輸送スケジューリング</a:t>
            </a:r>
            <a:r>
              <a:rPr kumimoji="1" lang="en-US" altLang="ja-JP" dirty="0" smtClean="0"/>
              <a:t/>
            </a:r>
            <a:br>
              <a:rPr kumimoji="1" lang="en-US" altLang="ja-JP" dirty="0" smtClean="0"/>
            </a:br>
            <a:r>
              <a:rPr kumimoji="1" lang="ja-JP" altLang="en-US" dirty="0" smtClean="0"/>
              <a:t>動的計画を部品として用いた</a:t>
            </a:r>
            <a:r>
              <a:rPr lang="ja-JP" altLang="en-US" dirty="0" smtClean="0"/>
              <a:t>メタ解法の設計</a:t>
            </a:r>
            <a:endParaRPr lang="en-US" altLang="ja-JP" dirty="0" smtClean="0"/>
          </a:p>
          <a:p>
            <a:r>
              <a:rPr kumimoji="1" lang="ja-JP" altLang="en-US" dirty="0" smtClean="0"/>
              <a:t>装置産業におけるスケジューリング </a:t>
            </a:r>
            <a:r>
              <a:rPr kumimoji="1" lang="en-US" altLang="ja-JP" dirty="0" smtClean="0"/>
              <a:t>I</a:t>
            </a:r>
            <a:r>
              <a:rPr lang="en-US" altLang="ja-JP" dirty="0" smtClean="0"/>
              <a:t/>
            </a:r>
            <a:br>
              <a:rPr lang="en-US" altLang="ja-JP" dirty="0" smtClean="0"/>
            </a:br>
            <a:r>
              <a:rPr lang="ja-JP" altLang="en-US" dirty="0" smtClean="0"/>
              <a:t>ＭＩＰベースのメタ解法の設計</a:t>
            </a:r>
            <a:endParaRPr lang="en-US" altLang="ja-JP" dirty="0" smtClean="0"/>
          </a:p>
          <a:p>
            <a:r>
              <a:rPr lang="ja-JP" altLang="en-US" dirty="0" smtClean="0"/>
              <a:t>装置産業におけるスケジューリング </a:t>
            </a:r>
            <a:r>
              <a:rPr lang="en-US" altLang="ja-JP" dirty="0" smtClean="0"/>
              <a:t>II</a:t>
            </a:r>
            <a:br>
              <a:rPr lang="en-US" altLang="ja-JP" dirty="0" smtClean="0"/>
            </a:br>
            <a:r>
              <a:rPr lang="ja-JP" altLang="en-US" dirty="0" smtClean="0"/>
              <a:t>賞金収集ＴＳＰに対するメタ解法</a:t>
            </a:r>
            <a:endParaRPr lang="en-US" altLang="ja-JP" dirty="0" smtClean="0"/>
          </a:p>
          <a:p>
            <a:r>
              <a:rPr lang="ja-JP" altLang="en-US" dirty="0" smtClean="0"/>
              <a:t>装置産業における資材割り当て問題</a:t>
            </a:r>
            <a:r>
              <a:rPr lang="en-US" altLang="ja-JP" dirty="0" smtClean="0"/>
              <a:t/>
            </a:r>
            <a:br>
              <a:rPr lang="en-US" altLang="ja-JP" dirty="0" smtClean="0"/>
            </a:br>
            <a:r>
              <a:rPr lang="ja-JP" altLang="en-US" dirty="0" smtClean="0"/>
              <a:t>グラフ彩色＋数分割問題．グラフ彩色はメタ解法，数分割は差分法</a:t>
            </a:r>
            <a:endParaRPr lang="en-US" altLang="ja-JP" dirty="0" smtClean="0"/>
          </a:p>
          <a:p>
            <a:r>
              <a:rPr lang="ja-JP" altLang="en-US" dirty="0" smtClean="0"/>
              <a:t>自動販売機への配送 </a:t>
            </a:r>
            <a:r>
              <a:rPr lang="en-US" altLang="ja-JP" dirty="0" smtClean="0"/>
              <a:t>I</a:t>
            </a:r>
            <a:br>
              <a:rPr lang="en-US" altLang="ja-JP" dirty="0" smtClean="0"/>
            </a:br>
            <a:r>
              <a:rPr lang="ja-JP" altLang="en-US" dirty="0" smtClean="0"/>
              <a:t>動的計画を用いた挿入法と</a:t>
            </a:r>
            <a:r>
              <a:rPr lang="en-US" altLang="ja-JP" dirty="0" smtClean="0"/>
              <a:t>Local Search</a:t>
            </a:r>
          </a:p>
          <a:p>
            <a:r>
              <a:rPr lang="ja-JP" altLang="en-US" dirty="0" smtClean="0"/>
              <a:t>自動販売機への配送 </a:t>
            </a:r>
            <a:r>
              <a:rPr lang="en-US" altLang="ja-JP" dirty="0" smtClean="0"/>
              <a:t>II</a:t>
            </a:r>
            <a:br>
              <a:rPr lang="en-US" altLang="ja-JP" dirty="0" smtClean="0"/>
            </a:br>
            <a:r>
              <a:rPr lang="ja-JP" altLang="en-US" dirty="0" smtClean="0"/>
              <a:t>事前巡回路戦略（</a:t>
            </a:r>
            <a:r>
              <a:rPr lang="en-US" altLang="ja-JP" dirty="0" smtClean="0"/>
              <a:t>a priori strategy</a:t>
            </a:r>
            <a:r>
              <a:rPr lang="ja-JP" altLang="en-US" dirty="0" smtClean="0"/>
              <a:t>）による標準</a:t>
            </a:r>
            <a:r>
              <a:rPr lang="en-US" altLang="ja-JP" dirty="0" smtClean="0"/>
              <a:t>VRP</a:t>
            </a:r>
            <a:r>
              <a:rPr lang="ja-JP" altLang="en-US" dirty="0" err="1" smtClean="0"/>
              <a:t>への</a:t>
            </a:r>
            <a:r>
              <a:rPr lang="ja-JP" altLang="en-US" dirty="0" smtClean="0"/>
              <a:t>帰着</a:t>
            </a:r>
            <a:endParaRPr lang="en-US" altLang="ja-JP"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normAutofit/>
          </a:bodyPr>
          <a:lstStyle/>
          <a:p>
            <a:r>
              <a:rPr lang="ja-JP" altLang="en-US" sz="3600" dirty="0" smtClean="0"/>
              <a:t>実際問題を短時間で解決するには</a:t>
            </a:r>
            <a:endParaRPr lang="en-US" altLang="ja-JP" sz="3600" dirty="0"/>
          </a:p>
        </p:txBody>
      </p:sp>
      <p:sp>
        <p:nvSpPr>
          <p:cNvPr id="3075" name="AutoShape 3"/>
          <p:cNvSpPr>
            <a:spLocks noChangeArrowheads="1"/>
          </p:cNvSpPr>
          <p:nvPr/>
        </p:nvSpPr>
        <p:spPr bwMode="auto">
          <a:xfrm>
            <a:off x="533400" y="2057400"/>
            <a:ext cx="1905000" cy="838200"/>
          </a:xfrm>
          <a:prstGeom prst="roundRect">
            <a:avLst>
              <a:gd name="adj" fmla="val 16667"/>
            </a:avLst>
          </a:prstGeom>
          <a:solidFill>
            <a:schemeClr val="accent1"/>
          </a:solidFill>
          <a:ln w="9525">
            <a:solidFill>
              <a:schemeClr val="tx1"/>
            </a:solidFill>
            <a:round/>
            <a:headEnd/>
            <a:tailEnd/>
          </a:ln>
          <a:effectLst/>
        </p:spPr>
        <p:txBody>
          <a:bodyPr wrap="none" anchor="ctr"/>
          <a:lstStyle/>
          <a:p>
            <a:pPr algn="ctr"/>
            <a:r>
              <a:rPr lang="ja-JP" altLang="en-US"/>
              <a:t>実際問題</a:t>
            </a:r>
            <a:r>
              <a:rPr lang="en-US" altLang="ja-JP"/>
              <a:t>A</a:t>
            </a:r>
          </a:p>
        </p:txBody>
      </p:sp>
      <p:sp>
        <p:nvSpPr>
          <p:cNvPr id="3076" name="AutoShape 4"/>
          <p:cNvSpPr>
            <a:spLocks noChangeArrowheads="1"/>
          </p:cNvSpPr>
          <p:nvPr/>
        </p:nvSpPr>
        <p:spPr bwMode="auto">
          <a:xfrm>
            <a:off x="2667000" y="2057400"/>
            <a:ext cx="1905000" cy="838200"/>
          </a:xfrm>
          <a:prstGeom prst="roundRect">
            <a:avLst>
              <a:gd name="adj" fmla="val 16667"/>
            </a:avLst>
          </a:prstGeom>
          <a:solidFill>
            <a:schemeClr val="accent1"/>
          </a:solidFill>
          <a:ln w="9525">
            <a:solidFill>
              <a:schemeClr val="tx1"/>
            </a:solidFill>
            <a:round/>
            <a:headEnd/>
            <a:tailEnd/>
          </a:ln>
          <a:effectLst/>
        </p:spPr>
        <p:txBody>
          <a:bodyPr wrap="none" anchor="ctr"/>
          <a:lstStyle/>
          <a:p>
            <a:pPr algn="ctr"/>
            <a:r>
              <a:rPr lang="ja-JP" altLang="en-US"/>
              <a:t>実際問題</a:t>
            </a:r>
            <a:r>
              <a:rPr lang="en-US" altLang="ja-JP"/>
              <a:t>A’</a:t>
            </a:r>
          </a:p>
        </p:txBody>
      </p:sp>
      <p:sp>
        <p:nvSpPr>
          <p:cNvPr id="3077" name="AutoShape 5"/>
          <p:cNvSpPr>
            <a:spLocks noChangeArrowheads="1"/>
          </p:cNvSpPr>
          <p:nvPr/>
        </p:nvSpPr>
        <p:spPr bwMode="auto">
          <a:xfrm>
            <a:off x="4800600" y="2057400"/>
            <a:ext cx="1905000" cy="838200"/>
          </a:xfrm>
          <a:prstGeom prst="roundRect">
            <a:avLst>
              <a:gd name="adj" fmla="val 16667"/>
            </a:avLst>
          </a:prstGeom>
          <a:solidFill>
            <a:schemeClr val="accent1"/>
          </a:solidFill>
          <a:ln w="9525">
            <a:solidFill>
              <a:schemeClr val="tx1"/>
            </a:solidFill>
            <a:round/>
            <a:headEnd/>
            <a:tailEnd/>
          </a:ln>
          <a:effectLst/>
        </p:spPr>
        <p:txBody>
          <a:bodyPr wrap="none" anchor="ctr"/>
          <a:lstStyle/>
          <a:p>
            <a:pPr algn="ctr"/>
            <a:r>
              <a:rPr lang="ja-JP" altLang="en-US"/>
              <a:t>実際問題</a:t>
            </a:r>
            <a:r>
              <a:rPr lang="en-US" altLang="ja-JP"/>
              <a:t>A’’</a:t>
            </a:r>
          </a:p>
        </p:txBody>
      </p:sp>
      <p:sp>
        <p:nvSpPr>
          <p:cNvPr id="3078" name="AutoShape 6"/>
          <p:cNvSpPr>
            <a:spLocks noChangeArrowheads="1"/>
          </p:cNvSpPr>
          <p:nvPr/>
        </p:nvSpPr>
        <p:spPr bwMode="auto">
          <a:xfrm>
            <a:off x="7010400" y="2057400"/>
            <a:ext cx="1905000" cy="838200"/>
          </a:xfrm>
          <a:prstGeom prst="roundRect">
            <a:avLst>
              <a:gd name="adj" fmla="val 16667"/>
            </a:avLst>
          </a:prstGeom>
          <a:solidFill>
            <a:schemeClr val="accent1"/>
          </a:solidFill>
          <a:ln w="9525">
            <a:solidFill>
              <a:schemeClr val="tx1"/>
            </a:solidFill>
            <a:round/>
            <a:headEnd/>
            <a:tailEnd/>
          </a:ln>
          <a:effectLst/>
        </p:spPr>
        <p:txBody>
          <a:bodyPr wrap="none" anchor="ctr"/>
          <a:lstStyle/>
          <a:p>
            <a:pPr algn="ctr"/>
            <a:r>
              <a:rPr lang="ja-JP" altLang="en-US"/>
              <a:t>実際問題</a:t>
            </a:r>
            <a:r>
              <a:rPr lang="en-US" altLang="ja-JP"/>
              <a:t>B</a:t>
            </a:r>
          </a:p>
          <a:p>
            <a:pPr algn="ctr"/>
            <a:r>
              <a:rPr lang="en-US" altLang="ja-JP"/>
              <a:t>…and so on</a:t>
            </a:r>
          </a:p>
        </p:txBody>
      </p:sp>
      <p:sp>
        <p:nvSpPr>
          <p:cNvPr id="3079" name="Rectangle 7"/>
          <p:cNvSpPr>
            <a:spLocks noChangeArrowheads="1"/>
          </p:cNvSpPr>
          <p:nvPr/>
        </p:nvSpPr>
        <p:spPr bwMode="auto">
          <a:xfrm>
            <a:off x="2667000" y="3581400"/>
            <a:ext cx="2971800" cy="1066800"/>
          </a:xfrm>
          <a:prstGeom prst="rect">
            <a:avLst/>
          </a:prstGeom>
          <a:solidFill>
            <a:schemeClr val="accent1"/>
          </a:solidFill>
          <a:ln w="9525">
            <a:solidFill>
              <a:schemeClr val="tx1"/>
            </a:solidFill>
            <a:miter lim="800000"/>
            <a:headEnd/>
            <a:tailEnd/>
          </a:ln>
          <a:effectLst/>
        </p:spPr>
        <p:txBody>
          <a:bodyPr wrap="none" anchor="ctr"/>
          <a:lstStyle/>
          <a:p>
            <a:pPr algn="ctr"/>
            <a:r>
              <a:rPr lang="ja-JP" altLang="en-US"/>
              <a:t>モデル</a:t>
            </a:r>
            <a:r>
              <a:rPr lang="en-US" altLang="ja-JP"/>
              <a:t>A</a:t>
            </a:r>
          </a:p>
          <a:p>
            <a:pPr algn="ctr"/>
            <a:r>
              <a:rPr lang="en-US" altLang="ja-JP"/>
              <a:t> </a:t>
            </a:r>
            <a:r>
              <a:rPr lang="ja-JP" altLang="en-US"/>
              <a:t>モデリング言語</a:t>
            </a:r>
          </a:p>
        </p:txBody>
      </p:sp>
      <p:sp>
        <p:nvSpPr>
          <p:cNvPr id="3080" name="Line 8"/>
          <p:cNvSpPr>
            <a:spLocks noChangeShapeType="1"/>
          </p:cNvSpPr>
          <p:nvPr/>
        </p:nvSpPr>
        <p:spPr bwMode="auto">
          <a:xfrm>
            <a:off x="1524000" y="2895600"/>
            <a:ext cx="2819400" cy="685800"/>
          </a:xfrm>
          <a:prstGeom prst="line">
            <a:avLst/>
          </a:prstGeom>
          <a:noFill/>
          <a:ln w="9525">
            <a:solidFill>
              <a:schemeClr val="tx1"/>
            </a:solidFill>
            <a:round/>
            <a:headEnd/>
            <a:tailEnd type="triangle" w="med" len="med"/>
          </a:ln>
          <a:effectLst/>
        </p:spPr>
        <p:txBody>
          <a:bodyPr/>
          <a:lstStyle/>
          <a:p>
            <a:endParaRPr lang="ja-JP" altLang="en-US"/>
          </a:p>
        </p:txBody>
      </p:sp>
      <p:sp>
        <p:nvSpPr>
          <p:cNvPr id="3081" name="Line 9"/>
          <p:cNvSpPr>
            <a:spLocks noChangeShapeType="1"/>
          </p:cNvSpPr>
          <p:nvPr/>
        </p:nvSpPr>
        <p:spPr bwMode="auto">
          <a:xfrm>
            <a:off x="4191000" y="2895600"/>
            <a:ext cx="304800" cy="685800"/>
          </a:xfrm>
          <a:prstGeom prst="line">
            <a:avLst/>
          </a:prstGeom>
          <a:noFill/>
          <a:ln w="9525">
            <a:solidFill>
              <a:schemeClr val="tx1"/>
            </a:solidFill>
            <a:round/>
            <a:headEnd/>
            <a:tailEnd type="triangle" w="med" len="med"/>
          </a:ln>
          <a:effectLst/>
        </p:spPr>
        <p:txBody>
          <a:bodyPr/>
          <a:lstStyle/>
          <a:p>
            <a:endParaRPr lang="ja-JP" altLang="en-US"/>
          </a:p>
        </p:txBody>
      </p:sp>
      <p:sp>
        <p:nvSpPr>
          <p:cNvPr id="3082" name="Line 10"/>
          <p:cNvSpPr>
            <a:spLocks noChangeShapeType="1"/>
          </p:cNvSpPr>
          <p:nvPr/>
        </p:nvSpPr>
        <p:spPr bwMode="auto">
          <a:xfrm flipH="1">
            <a:off x="4724400" y="2895600"/>
            <a:ext cx="1371600" cy="685800"/>
          </a:xfrm>
          <a:prstGeom prst="line">
            <a:avLst/>
          </a:prstGeom>
          <a:noFill/>
          <a:ln w="9525">
            <a:solidFill>
              <a:schemeClr val="tx1"/>
            </a:solidFill>
            <a:round/>
            <a:headEnd/>
            <a:tailEnd type="triangle" w="med" len="med"/>
          </a:ln>
          <a:effectLst/>
        </p:spPr>
        <p:txBody>
          <a:bodyPr/>
          <a:lstStyle/>
          <a:p>
            <a:endParaRPr lang="ja-JP" altLang="en-US"/>
          </a:p>
        </p:txBody>
      </p:sp>
      <p:sp>
        <p:nvSpPr>
          <p:cNvPr id="3083" name="Line 11"/>
          <p:cNvSpPr>
            <a:spLocks noChangeShapeType="1"/>
          </p:cNvSpPr>
          <p:nvPr/>
        </p:nvSpPr>
        <p:spPr bwMode="auto">
          <a:xfrm flipH="1">
            <a:off x="5105400" y="2895600"/>
            <a:ext cx="2819400" cy="685800"/>
          </a:xfrm>
          <a:prstGeom prst="line">
            <a:avLst/>
          </a:prstGeom>
          <a:noFill/>
          <a:ln w="9525">
            <a:solidFill>
              <a:schemeClr val="tx1"/>
            </a:solidFill>
            <a:round/>
            <a:headEnd/>
            <a:tailEnd type="triangle" w="med" len="med"/>
          </a:ln>
          <a:effectLst/>
        </p:spPr>
        <p:txBody>
          <a:bodyPr/>
          <a:lstStyle/>
          <a:p>
            <a:endParaRPr lang="ja-JP" altLang="en-US"/>
          </a:p>
        </p:txBody>
      </p:sp>
      <p:sp>
        <p:nvSpPr>
          <p:cNvPr id="3084" name="Oval 12"/>
          <p:cNvSpPr>
            <a:spLocks noChangeArrowheads="1"/>
          </p:cNvSpPr>
          <p:nvPr/>
        </p:nvSpPr>
        <p:spPr bwMode="auto">
          <a:xfrm>
            <a:off x="2819400" y="5257800"/>
            <a:ext cx="3429000" cy="914400"/>
          </a:xfrm>
          <a:prstGeom prst="ellipse">
            <a:avLst/>
          </a:prstGeom>
          <a:solidFill>
            <a:schemeClr val="accent1"/>
          </a:solidFill>
          <a:ln w="9525">
            <a:solidFill>
              <a:schemeClr val="tx1"/>
            </a:solidFill>
            <a:round/>
            <a:headEnd/>
            <a:tailEnd/>
          </a:ln>
          <a:effectLst/>
        </p:spPr>
        <p:txBody>
          <a:bodyPr wrap="none" anchor="ctr"/>
          <a:lstStyle/>
          <a:p>
            <a:pPr algn="ctr"/>
            <a:r>
              <a:rPr lang="en-US" altLang="ja-JP"/>
              <a:t>MIP</a:t>
            </a:r>
            <a:r>
              <a:rPr lang="ja-JP" altLang="en-US"/>
              <a:t>ソルバー</a:t>
            </a:r>
          </a:p>
          <a:p>
            <a:pPr algn="ctr"/>
            <a:r>
              <a:rPr lang="en-US" altLang="ja-JP"/>
              <a:t>sometimes fails…</a:t>
            </a:r>
          </a:p>
        </p:txBody>
      </p:sp>
      <p:sp>
        <p:nvSpPr>
          <p:cNvPr id="3085" name="Line 13"/>
          <p:cNvSpPr>
            <a:spLocks noChangeShapeType="1"/>
          </p:cNvSpPr>
          <p:nvPr/>
        </p:nvSpPr>
        <p:spPr bwMode="auto">
          <a:xfrm>
            <a:off x="4572000" y="4648200"/>
            <a:ext cx="0" cy="609600"/>
          </a:xfrm>
          <a:prstGeom prst="line">
            <a:avLst/>
          </a:prstGeom>
          <a:noFill/>
          <a:ln w="9525">
            <a:solidFill>
              <a:schemeClr val="tx1"/>
            </a:solidFill>
            <a:round/>
            <a:headEnd/>
            <a:tailEnd type="triangle" w="med" len="med"/>
          </a:ln>
          <a:effectLst/>
        </p:spPr>
        <p:txBody>
          <a:bodyPr/>
          <a:lstStyle/>
          <a:p>
            <a:endParaRPr lang="ja-JP" altLang="en-US"/>
          </a:p>
        </p:txBody>
      </p:sp>
      <p:sp>
        <p:nvSpPr>
          <p:cNvPr id="3086" name="Rectangle 14"/>
          <p:cNvSpPr>
            <a:spLocks noChangeArrowheads="1"/>
          </p:cNvSpPr>
          <p:nvPr/>
        </p:nvSpPr>
        <p:spPr bwMode="auto">
          <a:xfrm>
            <a:off x="5638800" y="3581400"/>
            <a:ext cx="762000" cy="1066800"/>
          </a:xfrm>
          <a:prstGeom prst="rect">
            <a:avLst/>
          </a:prstGeom>
          <a:solidFill>
            <a:srgbClr val="FFCCFF"/>
          </a:solidFill>
          <a:ln w="9525">
            <a:solidFill>
              <a:schemeClr val="tx1"/>
            </a:solidFill>
            <a:miter lim="800000"/>
            <a:headEnd/>
            <a:tailEnd/>
          </a:ln>
          <a:effectLst/>
        </p:spPr>
        <p:txBody>
          <a:bodyPr wrap="none" anchor="ctr"/>
          <a:lstStyle/>
          <a:p>
            <a:pPr algn="ctr"/>
            <a:r>
              <a:rPr lang="en-US" altLang="ja-JP"/>
              <a:t>+A’</a:t>
            </a:r>
          </a:p>
        </p:txBody>
      </p:sp>
      <p:sp>
        <p:nvSpPr>
          <p:cNvPr id="3087" name="Rectangle 15"/>
          <p:cNvSpPr>
            <a:spLocks noChangeArrowheads="1"/>
          </p:cNvSpPr>
          <p:nvPr/>
        </p:nvSpPr>
        <p:spPr bwMode="auto">
          <a:xfrm>
            <a:off x="6400800" y="3581400"/>
            <a:ext cx="762000" cy="1066800"/>
          </a:xfrm>
          <a:prstGeom prst="rect">
            <a:avLst/>
          </a:prstGeom>
          <a:solidFill>
            <a:srgbClr val="FFCCFF"/>
          </a:solidFill>
          <a:ln w="9525">
            <a:solidFill>
              <a:schemeClr val="tx1"/>
            </a:solidFill>
            <a:miter lim="800000"/>
            <a:headEnd/>
            <a:tailEnd/>
          </a:ln>
          <a:effectLst/>
        </p:spPr>
        <p:txBody>
          <a:bodyPr wrap="none" anchor="ctr"/>
          <a:lstStyle/>
          <a:p>
            <a:pPr algn="ctr"/>
            <a:r>
              <a:rPr lang="en-US" altLang="ja-JP"/>
              <a:t>+A’’</a:t>
            </a:r>
          </a:p>
        </p:txBody>
      </p:sp>
      <p:sp>
        <p:nvSpPr>
          <p:cNvPr id="3088" name="Rectangle 16"/>
          <p:cNvSpPr>
            <a:spLocks noChangeArrowheads="1"/>
          </p:cNvSpPr>
          <p:nvPr/>
        </p:nvSpPr>
        <p:spPr bwMode="auto">
          <a:xfrm>
            <a:off x="7162800" y="3581400"/>
            <a:ext cx="914400" cy="1066800"/>
          </a:xfrm>
          <a:prstGeom prst="rect">
            <a:avLst/>
          </a:prstGeom>
          <a:solidFill>
            <a:srgbClr val="FFCCFF"/>
          </a:solidFill>
          <a:ln w="9525">
            <a:solidFill>
              <a:schemeClr val="tx1"/>
            </a:solidFill>
            <a:miter lim="800000"/>
            <a:headEnd/>
            <a:tailEnd/>
          </a:ln>
          <a:effectLst/>
        </p:spPr>
        <p:txBody>
          <a:bodyPr wrap="none" anchor="ctr"/>
          <a:lstStyle/>
          <a:p>
            <a:pPr algn="ctr"/>
            <a:r>
              <a:rPr lang="en-US" altLang="ja-JP"/>
              <a:t>B</a:t>
            </a:r>
          </a:p>
        </p:txBody>
      </p:sp>
      <p:sp>
        <p:nvSpPr>
          <p:cNvPr id="3089" name="Rectangle 17"/>
          <p:cNvSpPr>
            <a:spLocks noChangeArrowheads="1"/>
          </p:cNvSpPr>
          <p:nvPr/>
        </p:nvSpPr>
        <p:spPr bwMode="auto">
          <a:xfrm>
            <a:off x="6477000" y="5410200"/>
            <a:ext cx="2362200" cy="1219200"/>
          </a:xfrm>
          <a:prstGeom prst="rect">
            <a:avLst/>
          </a:prstGeom>
          <a:solidFill>
            <a:srgbClr val="FFFF00"/>
          </a:solidFill>
          <a:ln w="9525">
            <a:solidFill>
              <a:schemeClr val="tx1"/>
            </a:solidFill>
            <a:miter lim="800000"/>
            <a:headEnd/>
            <a:tailEnd/>
          </a:ln>
          <a:effectLst/>
        </p:spPr>
        <p:txBody>
          <a:bodyPr wrap="none" anchor="ctr"/>
          <a:lstStyle/>
          <a:p>
            <a:pPr algn="ctr"/>
            <a:r>
              <a:rPr lang="en-US" altLang="ja-JP" dirty="0"/>
              <a:t>a</a:t>
            </a:r>
            <a:r>
              <a:rPr lang="en-US" altLang="ja-JP" dirty="0" smtClean="0"/>
              <a:t>d </a:t>
            </a:r>
            <a:r>
              <a:rPr lang="en-US" altLang="ja-JP" dirty="0"/>
              <a:t>hoc methods</a:t>
            </a:r>
          </a:p>
          <a:p>
            <a:pPr algn="ctr"/>
            <a:r>
              <a:rPr lang="ja-JP" altLang="en-US" dirty="0"/>
              <a:t>変数の制限</a:t>
            </a:r>
          </a:p>
          <a:p>
            <a:pPr algn="ctr"/>
            <a:r>
              <a:rPr lang="ja-JP" altLang="en-US" dirty="0"/>
              <a:t>一部を緩和</a:t>
            </a:r>
          </a:p>
        </p:txBody>
      </p:sp>
      <p:graphicFrame>
        <p:nvGraphicFramePr>
          <p:cNvPr id="3090" name="Object 18"/>
          <p:cNvGraphicFramePr>
            <a:graphicFrameLocks noChangeAspect="1"/>
          </p:cNvGraphicFramePr>
          <p:nvPr/>
        </p:nvGraphicFramePr>
        <p:xfrm>
          <a:off x="2743200" y="3429000"/>
          <a:ext cx="2773363" cy="365125"/>
        </p:xfrm>
        <a:graphic>
          <a:graphicData uri="http://schemas.openxmlformats.org/presentationml/2006/ole">
            <p:oleObj spid="_x0000_s161794" name="CorelDRAW" r:id="rId4" imgW="2773080" imgH="364680" progId="CorelDraw.Graphic.8">
              <p:embed/>
            </p:oleObj>
          </a:graphicData>
        </a:graphic>
      </p:graphicFrame>
      <p:sp>
        <p:nvSpPr>
          <p:cNvPr id="3091" name="Oval 19"/>
          <p:cNvSpPr>
            <a:spLocks noChangeArrowheads="1"/>
          </p:cNvSpPr>
          <p:nvPr/>
        </p:nvSpPr>
        <p:spPr bwMode="auto">
          <a:xfrm>
            <a:off x="285720" y="4143380"/>
            <a:ext cx="2057400" cy="1143000"/>
          </a:xfrm>
          <a:prstGeom prst="ellipse">
            <a:avLst/>
          </a:prstGeom>
          <a:solidFill>
            <a:schemeClr val="accent1"/>
          </a:solidFill>
          <a:ln w="9525">
            <a:solidFill>
              <a:schemeClr val="tx1"/>
            </a:solidFill>
            <a:round/>
            <a:headEnd/>
            <a:tailEnd/>
          </a:ln>
          <a:effectLst/>
        </p:spPr>
        <p:txBody>
          <a:bodyPr wrap="none" anchor="ctr"/>
          <a:lstStyle/>
          <a:p>
            <a:pPr algn="ctr"/>
            <a:r>
              <a:rPr lang="en-US" altLang="ja-JP"/>
              <a:t>Metaheuristics</a:t>
            </a:r>
          </a:p>
        </p:txBody>
      </p:sp>
      <p:graphicFrame>
        <p:nvGraphicFramePr>
          <p:cNvPr id="3092" name="Object 20"/>
          <p:cNvGraphicFramePr>
            <a:graphicFrameLocks noChangeAspect="1"/>
          </p:cNvGraphicFramePr>
          <p:nvPr/>
        </p:nvGraphicFramePr>
        <p:xfrm>
          <a:off x="0" y="3214686"/>
          <a:ext cx="2819400" cy="314325"/>
        </p:xfrm>
        <a:graphic>
          <a:graphicData uri="http://schemas.openxmlformats.org/presentationml/2006/ole">
            <p:oleObj spid="_x0000_s161795" name="CorelDRAW" r:id="rId5" imgW="5544000" imgH="618120" progId="CorelDraw.Graphic.8">
              <p:embed/>
            </p:oleObj>
          </a:graphicData>
        </a:graphic>
      </p:graphicFrame>
      <p:graphicFrame>
        <p:nvGraphicFramePr>
          <p:cNvPr id="3093" name="Object 21"/>
          <p:cNvGraphicFramePr>
            <a:graphicFrameLocks noChangeAspect="1"/>
          </p:cNvGraphicFramePr>
          <p:nvPr/>
        </p:nvGraphicFramePr>
        <p:xfrm>
          <a:off x="142844" y="3571876"/>
          <a:ext cx="1295400" cy="428625"/>
        </p:xfrm>
        <a:graphic>
          <a:graphicData uri="http://schemas.openxmlformats.org/presentationml/2006/ole">
            <p:oleObj spid="_x0000_s161796" name="CorelDRAW" r:id="rId6" imgW="2714400" imgH="897480" progId="CorelDraw.Graphic.8">
              <p:embed/>
            </p:oleObj>
          </a:graphicData>
        </a:graphic>
      </p:graphicFrame>
      <p:sp>
        <p:nvSpPr>
          <p:cNvPr id="23" name="雲形吹き出し 22"/>
          <p:cNvSpPr/>
          <p:nvPr/>
        </p:nvSpPr>
        <p:spPr>
          <a:xfrm>
            <a:off x="0" y="5357802"/>
            <a:ext cx="2928926" cy="1500198"/>
          </a:xfrm>
          <a:prstGeom prst="cloudCallout">
            <a:avLst>
              <a:gd name="adj1" fmla="val 75827"/>
              <a:gd name="adj2" fmla="val -43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800" b="1" dirty="0" smtClean="0">
                <a:solidFill>
                  <a:srgbClr val="FF0000"/>
                </a:solidFill>
              </a:rPr>
              <a:t>問題の</a:t>
            </a:r>
            <a:r>
              <a:rPr lang="ja-JP" altLang="en-US" sz="1800" b="1" dirty="0" smtClean="0">
                <a:solidFill>
                  <a:srgbClr val="FF0000"/>
                </a:solidFill>
              </a:rPr>
              <a:t>サイズだけではなく対称性，双対ギャップが重要な指標</a:t>
            </a:r>
            <a:endParaRPr kumimoji="1" lang="ja-JP" altLang="en-US" sz="1800" b="1" dirty="0">
              <a:solidFill>
                <a:srgbClr val="FF0000"/>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fontScale="90000"/>
          </a:bodyPr>
          <a:lstStyle/>
          <a:p>
            <a:r>
              <a:rPr lang="ja-JP" altLang="en-US" sz="3600" dirty="0" smtClean="0"/>
              <a:t>ＭＩＰソルバーを用いた方法</a:t>
            </a:r>
            <a:r>
              <a:rPr lang="en-US" altLang="ja-JP" sz="3600" dirty="0"/>
              <a:t/>
            </a:r>
            <a:br>
              <a:rPr lang="en-US" altLang="ja-JP" sz="3600" dirty="0"/>
            </a:br>
            <a:endParaRPr lang="en-US" altLang="ja-JP" sz="3600" dirty="0"/>
          </a:p>
        </p:txBody>
      </p:sp>
      <p:sp>
        <p:nvSpPr>
          <p:cNvPr id="4099" name="Oval 3"/>
          <p:cNvSpPr>
            <a:spLocks noChangeArrowheads="1"/>
          </p:cNvSpPr>
          <p:nvPr/>
        </p:nvSpPr>
        <p:spPr bwMode="auto">
          <a:xfrm>
            <a:off x="2971800" y="1447800"/>
            <a:ext cx="3429000" cy="914400"/>
          </a:xfrm>
          <a:prstGeom prst="ellipse">
            <a:avLst/>
          </a:prstGeom>
          <a:solidFill>
            <a:schemeClr val="accent1"/>
          </a:solidFill>
          <a:ln w="9525">
            <a:solidFill>
              <a:schemeClr val="tx1"/>
            </a:solidFill>
            <a:round/>
            <a:headEnd/>
            <a:tailEnd/>
          </a:ln>
          <a:effectLst/>
        </p:spPr>
        <p:txBody>
          <a:bodyPr wrap="none" anchor="ctr"/>
          <a:lstStyle/>
          <a:p>
            <a:pPr algn="ctr"/>
            <a:r>
              <a:rPr lang="en-US" altLang="ja-JP"/>
              <a:t>MIP</a:t>
            </a:r>
            <a:r>
              <a:rPr lang="ja-JP" altLang="en-US"/>
              <a:t>ソルバー</a:t>
            </a:r>
          </a:p>
          <a:p>
            <a:pPr algn="ctr"/>
            <a:r>
              <a:rPr lang="en-US" altLang="ja-JP"/>
              <a:t>sometimes fails…</a:t>
            </a:r>
          </a:p>
        </p:txBody>
      </p:sp>
      <p:sp>
        <p:nvSpPr>
          <p:cNvPr id="4100" name="Rectangle 4"/>
          <p:cNvSpPr>
            <a:spLocks noChangeArrowheads="1"/>
          </p:cNvSpPr>
          <p:nvPr/>
        </p:nvSpPr>
        <p:spPr bwMode="auto">
          <a:xfrm>
            <a:off x="152400" y="2971800"/>
            <a:ext cx="4572000" cy="3581400"/>
          </a:xfrm>
          <a:prstGeom prst="rect">
            <a:avLst/>
          </a:prstGeom>
          <a:solidFill>
            <a:srgbClr val="FFFF00"/>
          </a:solidFill>
          <a:ln w="9525">
            <a:solidFill>
              <a:schemeClr val="tx1"/>
            </a:solidFill>
            <a:miter lim="800000"/>
            <a:headEnd/>
            <a:tailEnd/>
          </a:ln>
          <a:effectLst/>
        </p:spPr>
        <p:txBody>
          <a:bodyPr wrap="none" anchor="ctr"/>
          <a:lstStyle/>
          <a:p>
            <a:pPr algn="ctr"/>
            <a:r>
              <a:rPr lang="en-US" altLang="ja-JP"/>
              <a:t>MIP base metaheuristics</a:t>
            </a:r>
            <a:br>
              <a:rPr lang="en-US" altLang="ja-JP"/>
            </a:br>
            <a:endParaRPr lang="en-US" altLang="ja-JP"/>
          </a:p>
          <a:p>
            <a:pPr algn="ctr">
              <a:buFontTx/>
              <a:buChar char="•"/>
            </a:pPr>
            <a:r>
              <a:rPr lang="en-US" altLang="ja-JP"/>
              <a:t> </a:t>
            </a:r>
            <a:r>
              <a:rPr lang="ja-JP" altLang="en-US"/>
              <a:t>緩和固定法</a:t>
            </a:r>
          </a:p>
          <a:p>
            <a:pPr algn="ctr">
              <a:buFontTx/>
              <a:buChar char="•"/>
            </a:pPr>
            <a:r>
              <a:rPr lang="en-US" altLang="ja-JP"/>
              <a:t>MIP-</a:t>
            </a:r>
            <a:r>
              <a:rPr lang="ja-JP" altLang="en-US"/>
              <a:t>近傍探索</a:t>
            </a:r>
          </a:p>
          <a:p>
            <a:pPr algn="ctr">
              <a:buFontTx/>
              <a:buChar char="•"/>
            </a:pPr>
            <a:r>
              <a:rPr lang="ja-JP" altLang="en-US"/>
              <a:t>容量スケーリング</a:t>
            </a:r>
          </a:p>
          <a:p>
            <a:pPr algn="ctr">
              <a:buFontTx/>
              <a:buChar char="•"/>
            </a:pPr>
            <a:r>
              <a:rPr lang="en-US" altLang="ja-JP"/>
              <a:t>MIP-Merging</a:t>
            </a:r>
          </a:p>
          <a:p>
            <a:pPr algn="ctr">
              <a:buFontTx/>
              <a:buChar char="•"/>
            </a:pPr>
            <a:r>
              <a:rPr lang="en-US" altLang="ja-JP"/>
              <a:t>Genetic algorithm </a:t>
            </a:r>
            <a:br>
              <a:rPr lang="en-US" altLang="ja-JP"/>
            </a:br>
            <a:r>
              <a:rPr lang="en-US" altLang="ja-JP"/>
              <a:t>with MIP-Merging crossover</a:t>
            </a:r>
            <a:br>
              <a:rPr lang="en-US" altLang="ja-JP"/>
            </a:br>
            <a:r>
              <a:rPr lang="en-US" altLang="ja-JP"/>
              <a:t>…</a:t>
            </a:r>
          </a:p>
        </p:txBody>
      </p:sp>
      <p:sp>
        <p:nvSpPr>
          <p:cNvPr id="4101" name="Rectangle 5"/>
          <p:cNvSpPr>
            <a:spLocks noChangeArrowheads="1"/>
          </p:cNvSpPr>
          <p:nvPr/>
        </p:nvSpPr>
        <p:spPr bwMode="auto">
          <a:xfrm>
            <a:off x="5181600" y="2971800"/>
            <a:ext cx="3733800" cy="3581400"/>
          </a:xfrm>
          <a:prstGeom prst="rect">
            <a:avLst/>
          </a:prstGeom>
          <a:solidFill>
            <a:srgbClr val="FFCCFF"/>
          </a:solidFill>
          <a:ln w="9525">
            <a:solidFill>
              <a:schemeClr val="tx1"/>
            </a:solidFill>
            <a:miter lim="800000"/>
            <a:headEnd/>
            <a:tailEnd/>
          </a:ln>
          <a:effectLst/>
        </p:spPr>
        <p:txBody>
          <a:bodyPr wrap="none" anchor="ctr"/>
          <a:lstStyle/>
          <a:p>
            <a:pPr algn="ctr"/>
            <a:r>
              <a:rPr lang="en-US" altLang="ja-JP"/>
              <a:t>Classical approaches</a:t>
            </a:r>
            <a:br>
              <a:rPr lang="en-US" altLang="ja-JP"/>
            </a:br>
            <a:endParaRPr lang="en-US" altLang="ja-JP"/>
          </a:p>
          <a:p>
            <a:pPr algn="ctr">
              <a:buFontTx/>
              <a:buChar char="•"/>
            </a:pPr>
            <a:r>
              <a:rPr lang="en-US" altLang="ja-JP"/>
              <a:t>Tight formulation </a:t>
            </a:r>
          </a:p>
          <a:p>
            <a:pPr algn="ctr">
              <a:buFontTx/>
              <a:buChar char="•"/>
            </a:pPr>
            <a:r>
              <a:rPr lang="en-US" altLang="ja-JP"/>
              <a:t>Column generation </a:t>
            </a:r>
          </a:p>
          <a:p>
            <a:pPr algn="ctr">
              <a:buFontTx/>
              <a:buChar char="•"/>
            </a:pPr>
            <a:r>
              <a:rPr lang="en-US" altLang="ja-JP"/>
              <a:t>Cutting plane</a:t>
            </a:r>
          </a:p>
          <a:p>
            <a:pPr algn="ctr">
              <a:buFontTx/>
              <a:buChar char="•"/>
            </a:pPr>
            <a:r>
              <a:rPr lang="en-US" altLang="ja-JP"/>
              <a:t>Lagrangean relaxation</a:t>
            </a:r>
          </a:p>
          <a:p>
            <a:pPr algn="ctr"/>
            <a:r>
              <a:rPr lang="en-US" altLang="ja-JP"/>
              <a:t>…</a:t>
            </a:r>
          </a:p>
          <a:p>
            <a:pPr algn="ctr">
              <a:buFontTx/>
              <a:buChar char="•"/>
            </a:pPr>
            <a:endParaRPr lang="en-US" altLang="ja-JP"/>
          </a:p>
        </p:txBody>
      </p:sp>
      <p:sp>
        <p:nvSpPr>
          <p:cNvPr id="4102" name="Line 6"/>
          <p:cNvSpPr>
            <a:spLocks noChangeShapeType="1"/>
          </p:cNvSpPr>
          <p:nvPr/>
        </p:nvSpPr>
        <p:spPr bwMode="auto">
          <a:xfrm flipH="1">
            <a:off x="3505200" y="2362200"/>
            <a:ext cx="990600" cy="609600"/>
          </a:xfrm>
          <a:prstGeom prst="line">
            <a:avLst/>
          </a:prstGeom>
          <a:noFill/>
          <a:ln w="9525">
            <a:solidFill>
              <a:schemeClr val="tx1"/>
            </a:solidFill>
            <a:round/>
            <a:headEnd/>
            <a:tailEnd type="triangle" w="med" len="med"/>
          </a:ln>
          <a:effectLst/>
        </p:spPr>
        <p:txBody>
          <a:bodyPr/>
          <a:lstStyle/>
          <a:p>
            <a:endParaRPr lang="ja-JP" altLang="en-US"/>
          </a:p>
        </p:txBody>
      </p:sp>
      <p:sp>
        <p:nvSpPr>
          <p:cNvPr id="4103" name="Line 7"/>
          <p:cNvSpPr>
            <a:spLocks noChangeShapeType="1"/>
          </p:cNvSpPr>
          <p:nvPr/>
        </p:nvSpPr>
        <p:spPr bwMode="auto">
          <a:xfrm>
            <a:off x="5181600" y="2362200"/>
            <a:ext cx="1295400" cy="609600"/>
          </a:xfrm>
          <a:prstGeom prst="line">
            <a:avLst/>
          </a:prstGeom>
          <a:noFill/>
          <a:ln w="9525">
            <a:solidFill>
              <a:schemeClr val="tx1"/>
            </a:solidFill>
            <a:round/>
            <a:headEnd/>
            <a:tailEnd type="triangle" w="med" len="med"/>
          </a:ln>
          <a:effectLst/>
        </p:spPr>
        <p:txBody>
          <a:bodyPr/>
          <a:lstStyle/>
          <a:p>
            <a:endParaRPr lang="ja-JP" alt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Mosel</a:t>
            </a:r>
            <a:r>
              <a:rPr kumimoji="1" lang="ja-JP" altLang="en-US" dirty="0" smtClean="0"/>
              <a:t>言語</a:t>
            </a:r>
            <a:endParaRPr kumimoji="1" lang="ja-JP" altLang="en-US" dirty="0"/>
          </a:p>
        </p:txBody>
      </p:sp>
      <p:sp>
        <p:nvSpPr>
          <p:cNvPr id="3" name="コンテンツ プレースホルダ 2"/>
          <p:cNvSpPr>
            <a:spLocks noGrp="1"/>
          </p:cNvSpPr>
          <p:nvPr>
            <p:ph idx="1"/>
          </p:nvPr>
        </p:nvSpPr>
        <p:spPr/>
        <p:txBody>
          <a:bodyPr>
            <a:normAutofit fontScale="85000" lnSpcReduction="20000"/>
          </a:bodyPr>
          <a:lstStyle/>
          <a:p>
            <a:r>
              <a:rPr kumimoji="1" lang="en-US" altLang="ja-JP" dirty="0" smtClean="0"/>
              <a:t>Xpress-MP</a:t>
            </a:r>
            <a:r>
              <a:rPr kumimoji="1" lang="ja-JP" altLang="en-US" dirty="0" smtClean="0"/>
              <a:t>ソルバーをコアとしたモデリング・プログラミング言語</a:t>
            </a:r>
            <a:r>
              <a:rPr kumimoji="1" lang="en-US" altLang="ja-JP" dirty="0" smtClean="0"/>
              <a:t/>
            </a:r>
            <a:br>
              <a:rPr kumimoji="1" lang="en-US" altLang="ja-JP" dirty="0" smtClean="0"/>
            </a:br>
            <a:endParaRPr kumimoji="1" lang="en-US" altLang="ja-JP" dirty="0" smtClean="0"/>
          </a:p>
          <a:p>
            <a:r>
              <a:rPr kumimoji="1" lang="ja-JP" altLang="en-US" dirty="0" smtClean="0"/>
              <a:t>データ型</a:t>
            </a:r>
            <a:endParaRPr kumimoji="1" lang="en-US" altLang="ja-JP" dirty="0" smtClean="0"/>
          </a:p>
          <a:p>
            <a:pPr lvl="1"/>
            <a:r>
              <a:rPr lang="ja-JP" altLang="en-US" dirty="0" smtClean="0"/>
              <a:t>基本型：</a:t>
            </a:r>
            <a:r>
              <a:rPr lang="en-US" altLang="ja-JP" dirty="0" err="1" smtClean="0"/>
              <a:t>boolean</a:t>
            </a:r>
            <a:r>
              <a:rPr lang="en-US" altLang="ja-JP" dirty="0" smtClean="0"/>
              <a:t>, integer, real, string</a:t>
            </a:r>
          </a:p>
          <a:p>
            <a:pPr lvl="1"/>
            <a:r>
              <a:rPr lang="ja-JP" altLang="en-US" dirty="0" smtClean="0"/>
              <a:t>複合型：</a:t>
            </a:r>
            <a:r>
              <a:rPr lang="en-US" altLang="ja-JP" dirty="0" smtClean="0"/>
              <a:t>array, set</a:t>
            </a:r>
          </a:p>
          <a:p>
            <a:pPr lvl="1"/>
            <a:r>
              <a:rPr lang="ja-JP" altLang="en-US" dirty="0" smtClean="0"/>
              <a:t>最適化型：</a:t>
            </a:r>
            <a:r>
              <a:rPr lang="en-US" altLang="ja-JP" dirty="0" smtClean="0"/>
              <a:t/>
            </a:r>
            <a:br>
              <a:rPr lang="en-US" altLang="ja-JP" dirty="0" smtClean="0"/>
            </a:br>
            <a:r>
              <a:rPr lang="en-US" altLang="ja-JP" dirty="0" smtClean="0"/>
              <a:t>variable: </a:t>
            </a:r>
            <a:r>
              <a:rPr lang="ja-JP" altLang="en-US" dirty="0" smtClean="0"/>
              <a:t>変数（</a:t>
            </a:r>
            <a:r>
              <a:rPr lang="en-US" altLang="ja-JP" dirty="0" err="1" smtClean="0"/>
              <a:t>mpvar</a:t>
            </a:r>
            <a:r>
              <a:rPr lang="ja-JP" altLang="en-US" dirty="0" smtClean="0"/>
              <a:t>）</a:t>
            </a:r>
            <a:r>
              <a:rPr lang="en-US" altLang="ja-JP" dirty="0" smtClean="0"/>
              <a:t/>
            </a:r>
            <a:br>
              <a:rPr lang="en-US" altLang="ja-JP" dirty="0" smtClean="0"/>
            </a:br>
            <a:r>
              <a:rPr lang="en-US" altLang="ja-JP" dirty="0" smtClean="0"/>
              <a:t>linear constraint:  </a:t>
            </a:r>
            <a:r>
              <a:rPr lang="ja-JP" altLang="en-US" dirty="0" smtClean="0"/>
              <a:t>線形制約（</a:t>
            </a:r>
            <a:r>
              <a:rPr lang="en-US" altLang="ja-JP" dirty="0" err="1" smtClean="0"/>
              <a:t>linctr</a:t>
            </a:r>
            <a:r>
              <a:rPr lang="ja-JP" altLang="en-US" dirty="0" smtClean="0"/>
              <a:t>）</a:t>
            </a:r>
            <a:r>
              <a:rPr lang="en-US" altLang="ja-JP" dirty="0" smtClean="0"/>
              <a:t/>
            </a:r>
            <a:br>
              <a:rPr lang="en-US" altLang="ja-JP" dirty="0" smtClean="0"/>
            </a:br>
            <a:endParaRPr kumimoji="1" lang="en-US" altLang="ja-JP" dirty="0" smtClean="0"/>
          </a:p>
          <a:p>
            <a:r>
              <a:rPr lang="ja-JP" altLang="en-US" dirty="0" smtClean="0"/>
              <a:t>分枝時に</a:t>
            </a:r>
            <a:r>
              <a:rPr lang="en-US" altLang="ja-JP" dirty="0" smtClean="0"/>
              <a:t>callback</a:t>
            </a:r>
            <a:r>
              <a:rPr lang="ja-JP" altLang="en-US" dirty="0" smtClean="0"/>
              <a:t>による制約や変数の追加が可能 </a:t>
            </a:r>
            <a:r>
              <a:rPr lang="en-US" altLang="ja-JP" dirty="0" smtClean="0"/>
              <a:t>=&gt;branch and cut and price</a:t>
            </a:r>
          </a:p>
          <a:p>
            <a:endParaRPr kumimoji="1" lang="en-US" altLang="ja-JP" dirty="0" smtClean="0"/>
          </a:p>
          <a:p>
            <a:endParaRPr kumimoji="1" lang="ja-JP" alt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a:bodyPr>
          <a:lstStyle/>
          <a:p>
            <a:r>
              <a:rPr lang="ja-JP" altLang="en-US" dirty="0" smtClean="0"/>
              <a:t>生産スケジューリングへの適用例</a:t>
            </a:r>
            <a:endParaRPr lang="en-US" altLang="ja-JP" dirty="0"/>
          </a:p>
        </p:txBody>
      </p:sp>
      <p:sp>
        <p:nvSpPr>
          <p:cNvPr id="6148" name="Text Box 4"/>
          <p:cNvSpPr txBox="1">
            <a:spLocks noChangeArrowheads="1"/>
          </p:cNvSpPr>
          <p:nvPr/>
        </p:nvSpPr>
        <p:spPr bwMode="auto">
          <a:xfrm>
            <a:off x="428596" y="1857364"/>
            <a:ext cx="7651454" cy="2308324"/>
          </a:xfrm>
          <a:prstGeom prst="rect">
            <a:avLst/>
          </a:prstGeom>
          <a:noFill/>
          <a:ln w="9525">
            <a:noFill/>
            <a:miter lim="800000"/>
            <a:headEnd/>
            <a:tailEnd/>
          </a:ln>
          <a:effectLst/>
        </p:spPr>
        <p:txBody>
          <a:bodyPr wrap="none">
            <a:spAutoFit/>
          </a:bodyPr>
          <a:lstStyle/>
          <a:p>
            <a:r>
              <a:rPr lang="ja-JP" altLang="en-US" dirty="0"/>
              <a:t>問題：多期間</a:t>
            </a:r>
            <a:r>
              <a:rPr lang="ja-JP" altLang="en-US" dirty="0" smtClean="0"/>
              <a:t>，多品目</a:t>
            </a:r>
            <a:r>
              <a:rPr lang="ja-JP" altLang="en-US" dirty="0"/>
              <a:t/>
            </a:r>
            <a:br>
              <a:rPr lang="ja-JP" altLang="en-US" dirty="0"/>
            </a:br>
            <a:endParaRPr lang="ja-JP" altLang="en-US" dirty="0"/>
          </a:p>
          <a:p>
            <a:r>
              <a:rPr lang="ja-JP" altLang="en-US" dirty="0" smtClean="0"/>
              <a:t>期</a:t>
            </a:r>
            <a:r>
              <a:rPr lang="ja-JP" altLang="en-US" dirty="0"/>
              <a:t>ごとの需要量，段取り費用</a:t>
            </a:r>
            <a:r>
              <a:rPr lang="ja-JP" altLang="en-US" dirty="0" smtClean="0"/>
              <a:t>，在庫費用，生産容量を</a:t>
            </a:r>
            <a:r>
              <a:rPr lang="ja-JP" altLang="en-US" dirty="0"/>
              <a:t>入力</a:t>
            </a:r>
            <a:br>
              <a:rPr lang="ja-JP" altLang="en-US" dirty="0"/>
            </a:br>
            <a:endParaRPr lang="ja-JP" altLang="en-US" dirty="0"/>
          </a:p>
          <a:p>
            <a:r>
              <a:rPr lang="ja-JP" altLang="en-US" dirty="0"/>
              <a:t>総費用最小の段取り</a:t>
            </a:r>
            <a:r>
              <a:rPr lang="ja-JP" altLang="en-US" dirty="0" smtClean="0"/>
              <a:t>スケジューリング，</a:t>
            </a:r>
          </a:p>
          <a:p>
            <a:r>
              <a:rPr lang="ja-JP" altLang="en-US" dirty="0" smtClean="0"/>
              <a:t>各期の生産量，在庫量を</a:t>
            </a:r>
            <a:r>
              <a:rPr lang="ja-JP" altLang="en-US" dirty="0"/>
              <a:t>求める．</a:t>
            </a:r>
          </a:p>
        </p:txBody>
      </p:sp>
      <p:graphicFrame>
        <p:nvGraphicFramePr>
          <p:cNvPr id="227330" name="Object 2"/>
          <p:cNvGraphicFramePr>
            <a:graphicFrameLocks noChangeAspect="1"/>
          </p:cNvGraphicFramePr>
          <p:nvPr/>
        </p:nvGraphicFramePr>
        <p:xfrm>
          <a:off x="4857752" y="4048670"/>
          <a:ext cx="3828855" cy="2452164"/>
        </p:xfrm>
        <a:graphic>
          <a:graphicData uri="http://schemas.openxmlformats.org/presentationml/2006/ole">
            <p:oleObj spid="_x0000_s227330" name="CorelDRAW" r:id="rId4" imgW="5731560" imgH="3670200" progId="CorelDraw.Graphic.8">
              <p:embed/>
            </p:oleObj>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Mosel</a:t>
            </a:r>
            <a:r>
              <a:rPr kumimoji="1" lang="ja-JP" altLang="en-US" dirty="0" smtClean="0"/>
              <a:t>によるモデル化</a:t>
            </a:r>
            <a:r>
              <a:rPr kumimoji="1" lang="en-US" altLang="ja-JP" dirty="0" smtClean="0"/>
              <a:t/>
            </a:r>
            <a:br>
              <a:rPr kumimoji="1" lang="en-US" altLang="ja-JP" dirty="0" smtClean="0"/>
            </a:br>
            <a:r>
              <a:rPr kumimoji="1" lang="ja-JP" altLang="en-US" dirty="0" smtClean="0"/>
              <a:t>（データ宣言＋入力）</a:t>
            </a:r>
            <a:endParaRPr kumimoji="1" lang="ja-JP" altLang="en-US" dirty="0"/>
          </a:p>
        </p:txBody>
      </p:sp>
      <p:sp>
        <p:nvSpPr>
          <p:cNvPr id="3" name="コンテンツ プレースホルダ 2"/>
          <p:cNvSpPr>
            <a:spLocks noGrp="1"/>
          </p:cNvSpPr>
          <p:nvPr>
            <p:ph idx="1"/>
          </p:nvPr>
        </p:nvSpPr>
        <p:spPr/>
        <p:txBody>
          <a:bodyPr>
            <a:normAutofit fontScale="92500" lnSpcReduction="10000"/>
          </a:bodyPr>
          <a:lstStyle/>
          <a:p>
            <a:pPr>
              <a:buNone/>
            </a:pPr>
            <a:r>
              <a:rPr lang="en-US" altLang="ja-JP" sz="2800" dirty="0" smtClean="0">
                <a:latin typeface="cmtt10"/>
              </a:rPr>
              <a:t>declarations</a:t>
            </a:r>
          </a:p>
          <a:p>
            <a:pPr>
              <a:buNone/>
            </a:pPr>
            <a:r>
              <a:rPr lang="en-US" altLang="ja-JP" sz="2800" dirty="0" smtClean="0">
                <a:latin typeface="cmtt10"/>
              </a:rPr>
              <a:t>  NI=4  ! </a:t>
            </a:r>
            <a:r>
              <a:rPr lang="ja-JP" altLang="en-US" sz="2800" dirty="0" smtClean="0">
                <a:latin typeface="cmtt10"/>
              </a:rPr>
              <a:t>製品の数</a:t>
            </a:r>
            <a:endParaRPr lang="en-US" altLang="ja-JP" sz="2800" dirty="0" smtClean="0">
              <a:latin typeface="cmtt10"/>
            </a:endParaRPr>
          </a:p>
          <a:p>
            <a:pPr>
              <a:buNone/>
            </a:pPr>
            <a:r>
              <a:rPr lang="en-US" altLang="ja-JP" sz="2800" dirty="0" smtClean="0">
                <a:latin typeface="cmtt10"/>
              </a:rPr>
              <a:t>  NT=30 ! </a:t>
            </a:r>
            <a:r>
              <a:rPr lang="ja-JP" altLang="en-US" sz="2800" dirty="0" smtClean="0">
                <a:latin typeface="cmtt10"/>
              </a:rPr>
              <a:t>期の数</a:t>
            </a:r>
            <a:endParaRPr lang="en-US" altLang="ja-JP" sz="2800" dirty="0" smtClean="0">
              <a:latin typeface="cmtt10"/>
            </a:endParaRPr>
          </a:p>
          <a:p>
            <a:pPr>
              <a:buNone/>
            </a:pPr>
            <a:r>
              <a:rPr lang="en-US" altLang="ja-JP" sz="2800" dirty="0" smtClean="0">
                <a:latin typeface="cmtt10"/>
              </a:rPr>
              <a:t>  H: array (1..NI) of real ! </a:t>
            </a:r>
            <a:r>
              <a:rPr lang="ja-JP" altLang="en-US" sz="2800" dirty="0" smtClean="0">
                <a:latin typeface="cmtt10"/>
              </a:rPr>
              <a:t>在庫費用</a:t>
            </a:r>
            <a:endParaRPr lang="en-US" altLang="ja-JP" sz="2800" dirty="0" smtClean="0">
              <a:latin typeface="cmtt10"/>
            </a:endParaRPr>
          </a:p>
          <a:p>
            <a:pPr>
              <a:buNone/>
            </a:pPr>
            <a:r>
              <a:rPr lang="en-US" altLang="ja-JP" sz="2800" dirty="0" smtClean="0">
                <a:latin typeface="cmtt10"/>
              </a:rPr>
              <a:t>  CAP: array (1..NT) of real ! </a:t>
            </a:r>
            <a:r>
              <a:rPr lang="ja-JP" altLang="en-US" sz="2800" dirty="0" smtClean="0">
                <a:latin typeface="cmtt10"/>
              </a:rPr>
              <a:t>容量</a:t>
            </a:r>
            <a:endParaRPr lang="en-US" altLang="ja-JP" sz="2800" dirty="0" smtClean="0">
              <a:latin typeface="cmtt10"/>
            </a:endParaRPr>
          </a:p>
          <a:p>
            <a:pPr>
              <a:buNone/>
            </a:pPr>
            <a:r>
              <a:rPr lang="en-US" altLang="ja-JP" sz="2800" dirty="0" smtClean="0">
                <a:latin typeface="cmtt10"/>
              </a:rPr>
              <a:t>  F: array (1..NT) of real ! </a:t>
            </a:r>
            <a:r>
              <a:rPr lang="ja-JP" altLang="en-US" sz="2800" dirty="0" smtClean="0">
                <a:latin typeface="cmtt10"/>
              </a:rPr>
              <a:t>固定費用</a:t>
            </a:r>
            <a:endParaRPr lang="en-US" altLang="ja-JP" sz="2800" dirty="0" smtClean="0">
              <a:latin typeface="cmtt10"/>
            </a:endParaRPr>
          </a:p>
          <a:p>
            <a:pPr>
              <a:buNone/>
            </a:pPr>
            <a:r>
              <a:rPr lang="en-US" altLang="ja-JP" sz="2800" dirty="0" smtClean="0">
                <a:latin typeface="cmtt10"/>
              </a:rPr>
              <a:t>  DEM: array (1..NI,1..NT) of real ! </a:t>
            </a:r>
            <a:r>
              <a:rPr lang="ja-JP" altLang="en-US" sz="2800" dirty="0" smtClean="0">
                <a:latin typeface="cmtt10"/>
              </a:rPr>
              <a:t>需要量</a:t>
            </a:r>
            <a:endParaRPr lang="en-US" altLang="ja-JP" sz="2800" dirty="0" smtClean="0">
              <a:latin typeface="cmtt10"/>
            </a:endParaRPr>
          </a:p>
          <a:p>
            <a:pPr>
              <a:buNone/>
            </a:pPr>
            <a:r>
              <a:rPr lang="en-US" altLang="ja-JP" sz="2800" dirty="0" smtClean="0">
                <a:latin typeface="cmtt10"/>
              </a:rPr>
              <a:t>end-declarations</a:t>
            </a:r>
            <a:br>
              <a:rPr lang="en-US" altLang="ja-JP" sz="2800" dirty="0" smtClean="0">
                <a:latin typeface="cmtt10"/>
              </a:rPr>
            </a:br>
            <a:endParaRPr lang="en-US" altLang="ja-JP" sz="2800" dirty="0" smtClean="0">
              <a:latin typeface="cmtt10"/>
            </a:endParaRPr>
          </a:p>
          <a:p>
            <a:pPr>
              <a:buNone/>
            </a:pPr>
            <a:r>
              <a:rPr lang="ja-JP" altLang="en-US" sz="2800" dirty="0" smtClean="0">
                <a:latin typeface="cmtt10"/>
              </a:rPr>
              <a:t>データ入力（省略）</a:t>
            </a:r>
            <a:endParaRPr lang="en-US" altLang="ja-JP" sz="2800" dirty="0" smtClean="0">
              <a:latin typeface="cmtt10"/>
            </a:endParaRPr>
          </a:p>
          <a:p>
            <a:endParaRPr kumimoji="1" lang="ja-JP" alt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Mosel</a:t>
            </a:r>
            <a:r>
              <a:rPr kumimoji="1" lang="ja-JP" altLang="en-US" dirty="0" smtClean="0"/>
              <a:t>によるモデル化（変数の宣言）</a:t>
            </a:r>
            <a:endParaRPr kumimoji="1" lang="ja-JP" altLang="en-US" dirty="0"/>
          </a:p>
        </p:txBody>
      </p:sp>
      <p:sp>
        <p:nvSpPr>
          <p:cNvPr id="3" name="コンテンツ プレースホルダ 2"/>
          <p:cNvSpPr>
            <a:spLocks noGrp="1"/>
          </p:cNvSpPr>
          <p:nvPr>
            <p:ph idx="1"/>
          </p:nvPr>
        </p:nvSpPr>
        <p:spPr/>
        <p:txBody>
          <a:bodyPr>
            <a:normAutofit fontScale="62500" lnSpcReduction="20000"/>
          </a:bodyPr>
          <a:lstStyle/>
          <a:p>
            <a:pPr>
              <a:buNone/>
            </a:pPr>
            <a:r>
              <a:rPr lang="en-US" altLang="ja-JP" dirty="0" smtClean="0">
                <a:latin typeface="cmtt10"/>
              </a:rPr>
              <a:t>declarations</a:t>
            </a:r>
          </a:p>
          <a:p>
            <a:pPr>
              <a:buNone/>
            </a:pPr>
            <a:r>
              <a:rPr lang="en-US" altLang="ja-JP" dirty="0" smtClean="0">
                <a:latin typeface="cmtt10"/>
              </a:rPr>
              <a:t>  x: array(1..NI,1..NT) of </a:t>
            </a:r>
            <a:r>
              <a:rPr lang="en-US" altLang="ja-JP" dirty="0" err="1" smtClean="0">
                <a:latin typeface="cmtt10"/>
              </a:rPr>
              <a:t>mpvar</a:t>
            </a:r>
            <a:r>
              <a:rPr lang="en-US" altLang="ja-JP" dirty="0" smtClean="0">
                <a:latin typeface="cmtt10"/>
              </a:rPr>
              <a:t> ! </a:t>
            </a:r>
            <a:r>
              <a:rPr lang="ja-JP" altLang="en-US" dirty="0" smtClean="0">
                <a:latin typeface="cmtt10"/>
              </a:rPr>
              <a:t>生産量</a:t>
            </a:r>
            <a:endParaRPr lang="en-US" altLang="ja-JP" dirty="0" smtClean="0">
              <a:latin typeface="cmtt10"/>
            </a:endParaRPr>
          </a:p>
          <a:p>
            <a:pPr>
              <a:buNone/>
            </a:pPr>
            <a:r>
              <a:rPr lang="en-US" altLang="ja-JP" dirty="0" smtClean="0">
                <a:latin typeface="cmtt10"/>
              </a:rPr>
              <a:t>  s: array(1..NI,1..NT) of </a:t>
            </a:r>
            <a:r>
              <a:rPr lang="en-US" altLang="ja-JP" dirty="0" err="1" smtClean="0">
                <a:latin typeface="cmtt10"/>
              </a:rPr>
              <a:t>mpvar</a:t>
            </a:r>
            <a:r>
              <a:rPr lang="en-US" altLang="ja-JP" dirty="0" smtClean="0">
                <a:latin typeface="cmtt10"/>
              </a:rPr>
              <a:t> ! </a:t>
            </a:r>
            <a:r>
              <a:rPr lang="ja-JP" altLang="en-US" dirty="0" smtClean="0">
                <a:latin typeface="cmtt10"/>
              </a:rPr>
              <a:t>在庫量</a:t>
            </a:r>
            <a:endParaRPr lang="en-US" altLang="ja-JP" dirty="0" smtClean="0">
              <a:latin typeface="cmtt10"/>
            </a:endParaRPr>
          </a:p>
          <a:p>
            <a:pPr>
              <a:buNone/>
            </a:pPr>
            <a:r>
              <a:rPr lang="en-US" altLang="ja-JP" dirty="0" smtClean="0">
                <a:latin typeface="cmtt10"/>
              </a:rPr>
              <a:t>  y: array(1..NI,1..NT) of </a:t>
            </a:r>
            <a:r>
              <a:rPr lang="en-US" altLang="ja-JP" dirty="0" err="1" smtClean="0">
                <a:latin typeface="cmtt10"/>
              </a:rPr>
              <a:t>mpvar</a:t>
            </a:r>
            <a:r>
              <a:rPr lang="en-US" altLang="ja-JP" dirty="0" smtClean="0">
                <a:latin typeface="cmtt10"/>
              </a:rPr>
              <a:t> ! </a:t>
            </a:r>
            <a:r>
              <a:rPr lang="ja-JP" altLang="en-US" dirty="0" smtClean="0">
                <a:latin typeface="cmtt10"/>
              </a:rPr>
              <a:t>段取り</a:t>
            </a:r>
            <a:endParaRPr lang="en-US" altLang="ja-JP" dirty="0" smtClean="0">
              <a:latin typeface="cmtt10"/>
            </a:endParaRPr>
          </a:p>
          <a:p>
            <a:pPr>
              <a:buNone/>
            </a:pPr>
            <a:r>
              <a:rPr lang="en-US" altLang="ja-JP" dirty="0" smtClean="0">
                <a:latin typeface="cmtt10"/>
              </a:rPr>
              <a:t>  z: array(1..NI,1..NT) of </a:t>
            </a:r>
            <a:r>
              <a:rPr lang="en-US" altLang="ja-JP" dirty="0" err="1" smtClean="0">
                <a:latin typeface="cmtt10"/>
              </a:rPr>
              <a:t>mpvar</a:t>
            </a:r>
            <a:r>
              <a:rPr lang="en-US" altLang="ja-JP" dirty="0" smtClean="0">
                <a:latin typeface="cmtt10"/>
              </a:rPr>
              <a:t> ! </a:t>
            </a:r>
            <a:r>
              <a:rPr lang="ja-JP" altLang="en-US" dirty="0" smtClean="0">
                <a:latin typeface="cmtt10"/>
              </a:rPr>
              <a:t>段取り開始</a:t>
            </a:r>
            <a:endParaRPr lang="en-US" altLang="ja-JP" dirty="0" smtClean="0">
              <a:latin typeface="cmtt10"/>
            </a:endParaRPr>
          </a:p>
          <a:p>
            <a:pPr>
              <a:buNone/>
            </a:pPr>
            <a:r>
              <a:rPr lang="en-US" altLang="ja-JP" dirty="0" smtClean="0">
                <a:latin typeface="cmtt10"/>
              </a:rPr>
              <a:t>  w: array(1..NI,1..NT) of </a:t>
            </a:r>
            <a:r>
              <a:rPr lang="en-US" altLang="ja-JP" dirty="0" err="1" smtClean="0">
                <a:latin typeface="cmtt10"/>
              </a:rPr>
              <a:t>mpvar</a:t>
            </a:r>
            <a:r>
              <a:rPr lang="en-US" altLang="ja-JP" dirty="0" smtClean="0">
                <a:latin typeface="cmtt10"/>
              </a:rPr>
              <a:t> ! </a:t>
            </a:r>
            <a:r>
              <a:rPr lang="ja-JP" altLang="en-US" dirty="0" smtClean="0">
                <a:latin typeface="cmtt10"/>
              </a:rPr>
              <a:t>段取り終了</a:t>
            </a:r>
            <a:endParaRPr lang="en-US" altLang="ja-JP" dirty="0" smtClean="0">
              <a:latin typeface="cmtt10"/>
            </a:endParaRPr>
          </a:p>
          <a:p>
            <a:pPr>
              <a:buNone/>
            </a:pPr>
            <a:r>
              <a:rPr lang="en-US" altLang="ja-JP" dirty="0" smtClean="0">
                <a:latin typeface="cmtt10"/>
              </a:rPr>
              <a:t>end-declarations</a:t>
            </a:r>
          </a:p>
          <a:p>
            <a:pPr>
              <a:buNone/>
            </a:pPr>
            <a:endParaRPr lang="en-US" altLang="ja-JP" dirty="0" smtClean="0">
              <a:latin typeface="cmtt10"/>
            </a:endParaRPr>
          </a:p>
          <a:p>
            <a:pPr>
              <a:buNone/>
            </a:pPr>
            <a:r>
              <a:rPr lang="en-US" altLang="ja-JP" dirty="0" err="1" smtClean="0">
                <a:latin typeface="cmtt10"/>
              </a:rPr>
              <a:t>forall</a:t>
            </a:r>
            <a:r>
              <a:rPr lang="en-US" altLang="ja-JP" dirty="0" smtClean="0">
                <a:latin typeface="cmtt10"/>
              </a:rPr>
              <a:t>(</a:t>
            </a:r>
            <a:r>
              <a:rPr lang="en-US" altLang="ja-JP" dirty="0" err="1" smtClean="0">
                <a:latin typeface="cmtt10"/>
              </a:rPr>
              <a:t>i</a:t>
            </a:r>
            <a:r>
              <a:rPr lang="en-US" altLang="ja-JP" dirty="0" smtClean="0">
                <a:latin typeface="cmtt10"/>
              </a:rPr>
              <a:t> in 1..NI,t in 1..NT)</a:t>
            </a:r>
          </a:p>
          <a:p>
            <a:pPr>
              <a:buNone/>
            </a:pPr>
            <a:r>
              <a:rPr lang="en-US" altLang="ja-JP" dirty="0" smtClean="0">
                <a:latin typeface="cmtt10"/>
              </a:rPr>
              <a:t>   y(</a:t>
            </a:r>
            <a:r>
              <a:rPr lang="en-US" altLang="ja-JP" dirty="0" err="1" smtClean="0">
                <a:latin typeface="cmtt10"/>
              </a:rPr>
              <a:t>i,t</a:t>
            </a:r>
            <a:r>
              <a:rPr lang="en-US" altLang="ja-JP" dirty="0" smtClean="0">
                <a:latin typeface="cmtt10"/>
              </a:rPr>
              <a:t>) </a:t>
            </a:r>
            <a:r>
              <a:rPr lang="en-US" altLang="ja-JP" dirty="0" err="1" smtClean="0">
                <a:latin typeface="cmtt10"/>
              </a:rPr>
              <a:t>is_binary</a:t>
            </a:r>
            <a:endParaRPr lang="en-US" altLang="ja-JP" dirty="0" smtClean="0">
              <a:latin typeface="cmtt10"/>
            </a:endParaRPr>
          </a:p>
          <a:p>
            <a:pPr>
              <a:buNone/>
            </a:pPr>
            <a:r>
              <a:rPr lang="en-US" altLang="ja-JP" dirty="0" err="1" smtClean="0">
                <a:latin typeface="cmtt10"/>
              </a:rPr>
              <a:t>forall</a:t>
            </a:r>
            <a:r>
              <a:rPr lang="en-US" altLang="ja-JP" dirty="0" smtClean="0">
                <a:latin typeface="cmtt10"/>
              </a:rPr>
              <a:t>(</a:t>
            </a:r>
            <a:r>
              <a:rPr lang="en-US" altLang="ja-JP" dirty="0" err="1" smtClean="0">
                <a:latin typeface="cmtt10"/>
              </a:rPr>
              <a:t>i</a:t>
            </a:r>
            <a:r>
              <a:rPr lang="en-US" altLang="ja-JP" dirty="0" smtClean="0">
                <a:latin typeface="cmtt10"/>
              </a:rPr>
              <a:t> in 1..NI,t in 1..NT)</a:t>
            </a:r>
          </a:p>
          <a:p>
            <a:pPr>
              <a:buNone/>
            </a:pPr>
            <a:r>
              <a:rPr lang="en-US" altLang="ja-JP" dirty="0" smtClean="0">
                <a:latin typeface="cmtt10"/>
              </a:rPr>
              <a:t>   w(</a:t>
            </a:r>
            <a:r>
              <a:rPr lang="en-US" altLang="ja-JP" dirty="0" err="1" smtClean="0">
                <a:latin typeface="cmtt10"/>
              </a:rPr>
              <a:t>i,t</a:t>
            </a:r>
            <a:r>
              <a:rPr lang="en-US" altLang="ja-JP" dirty="0" smtClean="0">
                <a:latin typeface="cmtt10"/>
              </a:rPr>
              <a:t>)&lt;= 1</a:t>
            </a:r>
          </a:p>
          <a:p>
            <a:pPr>
              <a:buNone/>
            </a:pPr>
            <a:r>
              <a:rPr lang="en-US" altLang="ja-JP" dirty="0" err="1" smtClean="0">
                <a:latin typeface="cmtt10"/>
              </a:rPr>
              <a:t>forall</a:t>
            </a:r>
            <a:r>
              <a:rPr lang="en-US" altLang="ja-JP" dirty="0" smtClean="0">
                <a:latin typeface="cmtt10"/>
              </a:rPr>
              <a:t>(</a:t>
            </a:r>
            <a:r>
              <a:rPr lang="en-US" altLang="ja-JP" dirty="0" err="1" smtClean="0">
                <a:latin typeface="cmtt10"/>
              </a:rPr>
              <a:t>i</a:t>
            </a:r>
            <a:r>
              <a:rPr lang="en-US" altLang="ja-JP" dirty="0" smtClean="0">
                <a:latin typeface="cmtt10"/>
              </a:rPr>
              <a:t> in 1..NI,t in 1..NT)</a:t>
            </a:r>
          </a:p>
          <a:p>
            <a:pPr>
              <a:buNone/>
            </a:pPr>
            <a:r>
              <a:rPr lang="en-US" altLang="ja-JP" dirty="0" smtClean="0">
                <a:latin typeface="cmtt10"/>
              </a:rPr>
              <a:t>   z(</a:t>
            </a:r>
            <a:r>
              <a:rPr lang="en-US" altLang="ja-JP" dirty="0" err="1" smtClean="0">
                <a:latin typeface="cmtt10"/>
              </a:rPr>
              <a:t>i,t</a:t>
            </a:r>
            <a:r>
              <a:rPr lang="en-US" altLang="ja-JP" dirty="0" smtClean="0">
                <a:latin typeface="cmtt10"/>
              </a:rPr>
              <a:t>)&lt;= 1</a:t>
            </a:r>
          </a:p>
          <a:p>
            <a:pPr>
              <a:buNone/>
            </a:pPr>
            <a:endParaRPr lang="en-US" altLang="ja-JP" dirty="0" smtClean="0">
              <a:latin typeface="cmtt10"/>
            </a:endParaRPr>
          </a:p>
          <a:p>
            <a:endParaRPr kumimoji="1" lang="ja-JP" alt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Mosel</a:t>
            </a:r>
            <a:r>
              <a:rPr kumimoji="1" lang="ja-JP" altLang="en-US" dirty="0" smtClean="0"/>
              <a:t>によるモデル化</a:t>
            </a:r>
            <a:r>
              <a:rPr kumimoji="1" lang="en-US" altLang="ja-JP" dirty="0" smtClean="0"/>
              <a:t/>
            </a:r>
            <a:br>
              <a:rPr kumimoji="1" lang="en-US" altLang="ja-JP" dirty="0" smtClean="0"/>
            </a:br>
            <a:r>
              <a:rPr kumimoji="1" lang="ja-JP" altLang="en-US" dirty="0" smtClean="0"/>
              <a:t>（目的関数と制約）</a:t>
            </a:r>
            <a:endParaRPr kumimoji="1" lang="ja-JP" altLang="en-US" dirty="0"/>
          </a:p>
        </p:txBody>
      </p:sp>
      <p:sp>
        <p:nvSpPr>
          <p:cNvPr id="3" name="コンテンツ プレースホルダ 2"/>
          <p:cNvSpPr>
            <a:spLocks noGrp="1"/>
          </p:cNvSpPr>
          <p:nvPr>
            <p:ph idx="1"/>
          </p:nvPr>
        </p:nvSpPr>
        <p:spPr>
          <a:xfrm>
            <a:off x="357158" y="1357298"/>
            <a:ext cx="8472518" cy="5043510"/>
          </a:xfrm>
        </p:spPr>
        <p:txBody>
          <a:bodyPr>
            <a:normAutofit fontScale="25000" lnSpcReduction="20000"/>
          </a:bodyPr>
          <a:lstStyle/>
          <a:p>
            <a:pPr>
              <a:buNone/>
            </a:pPr>
            <a:r>
              <a:rPr lang="ja-JP" altLang="en-US" sz="7200" dirty="0" smtClean="0">
                <a:latin typeface="cmtt10"/>
              </a:rPr>
              <a:t>目的関数</a:t>
            </a:r>
            <a:endParaRPr lang="en-US" altLang="ja-JP" sz="7200" dirty="0" smtClean="0">
              <a:latin typeface="cmtt10"/>
            </a:endParaRPr>
          </a:p>
          <a:p>
            <a:pPr>
              <a:buNone/>
            </a:pPr>
            <a:r>
              <a:rPr lang="en-US" altLang="ja-JP" sz="7200" dirty="0" smtClean="0">
                <a:latin typeface="cmtt10"/>
              </a:rPr>
              <a:t>COST:= SUM(</a:t>
            </a:r>
            <a:r>
              <a:rPr lang="en-US" altLang="ja-JP" sz="7200" dirty="0" err="1" smtClean="0">
                <a:latin typeface="cmtt10"/>
              </a:rPr>
              <a:t>i</a:t>
            </a:r>
            <a:r>
              <a:rPr lang="en-US" altLang="ja-JP" sz="7200" dirty="0" smtClean="0">
                <a:latin typeface="cmtt10"/>
              </a:rPr>
              <a:t> in 1..NI, t in 1..NT) H(</a:t>
            </a:r>
            <a:r>
              <a:rPr lang="en-US" altLang="ja-JP" sz="7200" dirty="0" err="1" smtClean="0">
                <a:latin typeface="cmtt10"/>
              </a:rPr>
              <a:t>i</a:t>
            </a:r>
            <a:r>
              <a:rPr lang="en-US" altLang="ja-JP" sz="7200" dirty="0" smtClean="0">
                <a:latin typeface="cmtt10"/>
              </a:rPr>
              <a:t>)*RMIN(</a:t>
            </a:r>
            <a:r>
              <a:rPr lang="en-US" altLang="ja-JP" sz="7200" dirty="0" err="1" smtClean="0">
                <a:latin typeface="cmtt10"/>
              </a:rPr>
              <a:t>i</a:t>
            </a:r>
            <a:r>
              <a:rPr lang="en-US" altLang="ja-JP" sz="7200" dirty="0" smtClean="0">
                <a:latin typeface="cmtt10"/>
              </a:rPr>
              <a:t>)*s(</a:t>
            </a:r>
            <a:r>
              <a:rPr lang="en-US" altLang="ja-JP" sz="7200" dirty="0" err="1" smtClean="0">
                <a:latin typeface="cmtt10"/>
              </a:rPr>
              <a:t>i,t</a:t>
            </a:r>
            <a:r>
              <a:rPr lang="en-US" altLang="ja-JP" sz="7200" dirty="0" smtClean="0">
                <a:latin typeface="cmtt10"/>
              </a:rPr>
              <a:t>) +</a:t>
            </a:r>
          </a:p>
          <a:p>
            <a:pPr>
              <a:buNone/>
            </a:pPr>
            <a:r>
              <a:rPr lang="de-DE" altLang="ja-JP" sz="7200" dirty="0" smtClean="0">
                <a:latin typeface="cmtt10"/>
              </a:rPr>
              <a:t>       SUM(i in 1..NI, t in 1..NT) F(t)*y(i,t) +</a:t>
            </a:r>
          </a:p>
          <a:p>
            <a:pPr>
              <a:buNone/>
            </a:pPr>
            <a:r>
              <a:rPr lang="de-DE" altLang="ja-JP" sz="7200" dirty="0" smtClean="0">
                <a:latin typeface="cmtt10"/>
              </a:rPr>
              <a:t>       SUM(i in 1..NI, t in 1..NT) 50*z(i,t) +</a:t>
            </a:r>
          </a:p>
          <a:p>
            <a:pPr>
              <a:buNone/>
            </a:pPr>
            <a:r>
              <a:rPr lang="de-DE" altLang="ja-JP" sz="7200" dirty="0" smtClean="0">
                <a:latin typeface="cmtt10"/>
              </a:rPr>
              <a:t>       SUM(i in 1..NI, t in 1..NT) 50*w(i,t)</a:t>
            </a:r>
          </a:p>
          <a:p>
            <a:pPr>
              <a:buNone/>
            </a:pPr>
            <a:endParaRPr lang="de-DE" altLang="ja-JP" sz="7200" dirty="0" smtClean="0">
              <a:latin typeface="cmtt10"/>
            </a:endParaRPr>
          </a:p>
          <a:p>
            <a:pPr>
              <a:buNone/>
            </a:pPr>
            <a:r>
              <a:rPr lang="de-DE" altLang="ja-JP" sz="7200" dirty="0" smtClean="0">
                <a:latin typeface="cmtt10"/>
              </a:rPr>
              <a:t>!</a:t>
            </a:r>
            <a:r>
              <a:rPr lang="ja-JP" altLang="en-US" sz="7200" dirty="0" smtClean="0">
                <a:latin typeface="cmtt10"/>
              </a:rPr>
              <a:t>需要満足＋フロー整合</a:t>
            </a:r>
            <a:endParaRPr lang="de-DE" altLang="ja-JP" sz="7200" dirty="0" smtClean="0">
              <a:latin typeface="cmtt10"/>
            </a:endParaRPr>
          </a:p>
          <a:p>
            <a:pPr>
              <a:buNone/>
            </a:pPr>
            <a:r>
              <a:rPr lang="en-US" altLang="ja-JP" sz="7200" dirty="0" err="1" smtClean="0">
                <a:latin typeface="cmtt10"/>
              </a:rPr>
              <a:t>forall</a:t>
            </a:r>
            <a:r>
              <a:rPr lang="en-US" altLang="ja-JP" sz="7200" dirty="0" smtClean="0">
                <a:latin typeface="cmtt10"/>
              </a:rPr>
              <a:t>(</a:t>
            </a:r>
            <a:r>
              <a:rPr lang="en-US" altLang="ja-JP" sz="7200" dirty="0" err="1" smtClean="0">
                <a:latin typeface="cmtt10"/>
              </a:rPr>
              <a:t>i</a:t>
            </a:r>
            <a:r>
              <a:rPr lang="en-US" altLang="ja-JP" sz="7200" dirty="0" smtClean="0">
                <a:latin typeface="cmtt10"/>
              </a:rPr>
              <a:t> in 1..NI, t in 1..NT)</a:t>
            </a:r>
          </a:p>
          <a:p>
            <a:pPr>
              <a:buNone/>
            </a:pPr>
            <a:r>
              <a:rPr lang="de-DE" altLang="ja-JP" sz="7200" dirty="0" smtClean="0">
                <a:latin typeface="cmtt10"/>
              </a:rPr>
              <a:t>    AGD(i,t):= x(i,t)+ IF(t&gt;1,s(i,t-1),0) = DEM(i,t) +s(i,t)</a:t>
            </a:r>
            <a:endParaRPr lang="en-US" altLang="ja-JP" sz="7200" dirty="0" smtClean="0">
              <a:latin typeface="cmtt10"/>
            </a:endParaRPr>
          </a:p>
          <a:p>
            <a:pPr>
              <a:buNone/>
            </a:pPr>
            <a:r>
              <a:rPr lang="en-US" altLang="ja-JP" sz="7200" dirty="0" err="1" smtClean="0">
                <a:latin typeface="cmtt10"/>
              </a:rPr>
              <a:t>forall</a:t>
            </a:r>
            <a:r>
              <a:rPr lang="en-US" altLang="ja-JP" sz="7200" dirty="0" smtClean="0">
                <a:latin typeface="cmtt10"/>
              </a:rPr>
              <a:t>(</a:t>
            </a:r>
            <a:r>
              <a:rPr lang="en-US" altLang="ja-JP" sz="7200" dirty="0" err="1" smtClean="0">
                <a:latin typeface="cmtt10"/>
              </a:rPr>
              <a:t>i</a:t>
            </a:r>
            <a:r>
              <a:rPr lang="en-US" altLang="ja-JP" sz="7200" dirty="0" smtClean="0">
                <a:latin typeface="cmtt10"/>
              </a:rPr>
              <a:t> in 1..NI, t in 1..NT)</a:t>
            </a:r>
          </a:p>
          <a:p>
            <a:pPr>
              <a:buNone/>
            </a:pPr>
            <a:r>
              <a:rPr lang="fr-FR" altLang="ja-JP" sz="7200" dirty="0" smtClean="0">
                <a:latin typeface="cmtt10"/>
              </a:rPr>
              <a:t>     SA(i,t):= CAP(t)*y(i,t) - x(i,t)&gt;= 0  !</a:t>
            </a:r>
            <a:r>
              <a:rPr lang="ja-JP" altLang="en-US" sz="7200" dirty="0" smtClean="0">
                <a:latin typeface="cmtt10"/>
              </a:rPr>
              <a:t>段取り条件＋容量</a:t>
            </a:r>
            <a:endParaRPr lang="en-US" altLang="ja-JP" sz="7200" dirty="0" smtClean="0">
              <a:latin typeface="cmtt10"/>
            </a:endParaRPr>
          </a:p>
          <a:p>
            <a:pPr>
              <a:buNone/>
            </a:pPr>
            <a:r>
              <a:rPr lang="en-US" altLang="ja-JP" sz="7200" dirty="0" err="1" smtClean="0">
                <a:latin typeface="cmtt10"/>
              </a:rPr>
              <a:t>forall</a:t>
            </a:r>
            <a:r>
              <a:rPr lang="en-US" altLang="ja-JP" sz="7200" dirty="0" smtClean="0">
                <a:latin typeface="cmtt10"/>
              </a:rPr>
              <a:t>(</a:t>
            </a:r>
            <a:r>
              <a:rPr lang="en-US" altLang="ja-JP" sz="7200" dirty="0" err="1" smtClean="0">
                <a:latin typeface="cmtt10"/>
              </a:rPr>
              <a:t>i</a:t>
            </a:r>
            <a:r>
              <a:rPr lang="en-US" altLang="ja-JP" sz="7200" dirty="0" smtClean="0">
                <a:latin typeface="cmtt10"/>
              </a:rPr>
              <a:t> in 1..NI, t in 1..NT)</a:t>
            </a:r>
          </a:p>
          <a:p>
            <a:pPr>
              <a:buNone/>
            </a:pPr>
            <a:r>
              <a:rPr lang="en-US" altLang="ja-JP" sz="7200" dirty="0" smtClean="0">
                <a:latin typeface="cmtt10"/>
              </a:rPr>
              <a:t>     LB(</a:t>
            </a:r>
            <a:r>
              <a:rPr lang="en-US" altLang="ja-JP" sz="7200" dirty="0" err="1" smtClean="0">
                <a:latin typeface="cmtt10"/>
              </a:rPr>
              <a:t>i,t</a:t>
            </a:r>
            <a:r>
              <a:rPr lang="en-US" altLang="ja-JP" sz="7200" dirty="0" smtClean="0">
                <a:latin typeface="cmtt10"/>
              </a:rPr>
              <a:t>):= 7*y(</a:t>
            </a:r>
            <a:r>
              <a:rPr lang="en-US" altLang="ja-JP" sz="7200" dirty="0" err="1" smtClean="0">
                <a:latin typeface="cmtt10"/>
              </a:rPr>
              <a:t>i,t</a:t>
            </a:r>
            <a:r>
              <a:rPr lang="en-US" altLang="ja-JP" sz="7200" dirty="0" smtClean="0">
                <a:latin typeface="cmtt10"/>
              </a:rPr>
              <a:t>) &lt;= x(</a:t>
            </a:r>
            <a:r>
              <a:rPr lang="en-US" altLang="ja-JP" sz="7200" dirty="0" err="1" smtClean="0">
                <a:latin typeface="cmtt10"/>
              </a:rPr>
              <a:t>i,t</a:t>
            </a:r>
            <a:r>
              <a:rPr lang="en-US" altLang="ja-JP" sz="7200" dirty="0" smtClean="0">
                <a:latin typeface="cmtt10"/>
              </a:rPr>
              <a:t>) !</a:t>
            </a:r>
            <a:r>
              <a:rPr lang="ja-JP" altLang="en-US" sz="7200" dirty="0" smtClean="0">
                <a:latin typeface="cmtt10"/>
              </a:rPr>
              <a:t>生産量下限</a:t>
            </a:r>
            <a:endParaRPr lang="en-US" altLang="ja-JP" sz="7200" dirty="0" smtClean="0">
              <a:latin typeface="cmtt10"/>
            </a:endParaRPr>
          </a:p>
          <a:p>
            <a:pPr>
              <a:buNone/>
            </a:pPr>
            <a:r>
              <a:rPr lang="en-US" altLang="ja-JP" sz="7200" dirty="0" err="1" smtClean="0">
                <a:latin typeface="cmtt10"/>
              </a:rPr>
              <a:t>forall</a:t>
            </a:r>
            <a:r>
              <a:rPr lang="en-US" altLang="ja-JP" sz="7200" dirty="0" smtClean="0">
                <a:latin typeface="cmtt10"/>
              </a:rPr>
              <a:t>(t in 1..NT)</a:t>
            </a:r>
          </a:p>
          <a:p>
            <a:pPr>
              <a:buNone/>
            </a:pPr>
            <a:r>
              <a:rPr lang="fr-FR" altLang="ja-JP" sz="7200" dirty="0" smtClean="0">
                <a:latin typeface="cmtt10"/>
              </a:rPr>
              <a:t>     mode(t):= SUM(i in 1..NI) y(i,t)&lt;= 1 !1</a:t>
            </a:r>
            <a:r>
              <a:rPr lang="ja-JP" altLang="en-US" sz="7200" dirty="0" smtClean="0">
                <a:latin typeface="cmtt10"/>
              </a:rPr>
              <a:t>期に</a:t>
            </a:r>
            <a:r>
              <a:rPr lang="en-US" altLang="ja-JP" sz="7200" dirty="0" smtClean="0">
                <a:latin typeface="cmtt10"/>
              </a:rPr>
              <a:t>1</a:t>
            </a:r>
            <a:r>
              <a:rPr lang="ja-JP" altLang="en-US" sz="7200" dirty="0" smtClean="0">
                <a:latin typeface="cmtt10"/>
              </a:rPr>
              <a:t>段取り</a:t>
            </a:r>
            <a:endParaRPr lang="en-US" altLang="ja-JP" sz="7200" dirty="0" smtClean="0">
              <a:latin typeface="cmtt10"/>
            </a:endParaRPr>
          </a:p>
          <a:p>
            <a:pPr>
              <a:buNone/>
            </a:pPr>
            <a:r>
              <a:rPr lang="en-US" altLang="ja-JP" sz="7200" dirty="0" err="1" smtClean="0">
                <a:latin typeface="cmtt10"/>
              </a:rPr>
              <a:t>forall</a:t>
            </a:r>
            <a:r>
              <a:rPr lang="en-US" altLang="ja-JP" sz="7200" dirty="0" smtClean="0">
                <a:latin typeface="cmtt10"/>
              </a:rPr>
              <a:t>(</a:t>
            </a:r>
            <a:r>
              <a:rPr lang="en-US" altLang="ja-JP" sz="7200" dirty="0" err="1" smtClean="0">
                <a:latin typeface="cmtt10"/>
              </a:rPr>
              <a:t>i</a:t>
            </a:r>
            <a:r>
              <a:rPr lang="en-US" altLang="ja-JP" sz="7200" dirty="0" smtClean="0">
                <a:latin typeface="cmtt10"/>
              </a:rPr>
              <a:t> in 1..NI, t in 2..NT)</a:t>
            </a:r>
          </a:p>
          <a:p>
            <a:pPr>
              <a:buNone/>
            </a:pPr>
            <a:r>
              <a:rPr lang="en-US" altLang="ja-JP" sz="7200" dirty="0" smtClean="0">
                <a:latin typeface="cmtt10"/>
              </a:rPr>
              <a:t>     SYS(</a:t>
            </a:r>
            <a:r>
              <a:rPr lang="en-US" altLang="ja-JP" sz="7200" dirty="0" err="1" smtClean="0">
                <a:latin typeface="cmtt10"/>
              </a:rPr>
              <a:t>i,t</a:t>
            </a:r>
            <a:r>
              <a:rPr lang="en-US" altLang="ja-JP" sz="7200" dirty="0" smtClean="0">
                <a:latin typeface="cmtt10"/>
              </a:rPr>
              <a:t>):= y(</a:t>
            </a:r>
            <a:r>
              <a:rPr lang="en-US" altLang="ja-JP" sz="7200" dirty="0" err="1" smtClean="0">
                <a:latin typeface="cmtt10"/>
              </a:rPr>
              <a:t>i,t</a:t>
            </a:r>
            <a:r>
              <a:rPr lang="en-US" altLang="ja-JP" sz="7200" dirty="0" smtClean="0">
                <a:latin typeface="cmtt10"/>
              </a:rPr>
              <a:t>)-y(i,t-1)= z(</a:t>
            </a:r>
            <a:r>
              <a:rPr lang="en-US" altLang="ja-JP" sz="7200" dirty="0" err="1" smtClean="0">
                <a:latin typeface="cmtt10"/>
              </a:rPr>
              <a:t>i,t</a:t>
            </a:r>
            <a:r>
              <a:rPr lang="en-US" altLang="ja-JP" sz="7200" dirty="0" smtClean="0">
                <a:latin typeface="cmtt10"/>
              </a:rPr>
              <a:t>)-w(i,t-1) !</a:t>
            </a:r>
            <a:r>
              <a:rPr lang="ja-JP" altLang="en-US" sz="7200" dirty="0" smtClean="0">
                <a:latin typeface="cmtt10"/>
              </a:rPr>
              <a:t>段取り開始と終了</a:t>
            </a:r>
            <a:endParaRPr lang="en-US" altLang="ja-JP" sz="7200" dirty="0" smtClean="0">
              <a:latin typeface="cmtt10"/>
            </a:endParaRPr>
          </a:p>
          <a:p>
            <a:pPr>
              <a:buNone/>
            </a:pPr>
            <a:r>
              <a:rPr lang="en-US" altLang="ja-JP" sz="7200" dirty="0" err="1" smtClean="0">
                <a:latin typeface="cmtt10"/>
              </a:rPr>
              <a:t>forall</a:t>
            </a:r>
            <a:r>
              <a:rPr lang="en-US" altLang="ja-JP" sz="7200" dirty="0" smtClean="0">
                <a:latin typeface="cmtt10"/>
              </a:rPr>
              <a:t>(</a:t>
            </a:r>
            <a:r>
              <a:rPr lang="en-US" altLang="ja-JP" sz="7200" dirty="0" err="1" smtClean="0">
                <a:latin typeface="cmtt10"/>
              </a:rPr>
              <a:t>i</a:t>
            </a:r>
            <a:r>
              <a:rPr lang="en-US" altLang="ja-JP" sz="7200" dirty="0" smtClean="0">
                <a:latin typeface="cmtt10"/>
              </a:rPr>
              <a:t> in 1..NI)</a:t>
            </a:r>
          </a:p>
          <a:p>
            <a:pPr>
              <a:buNone/>
            </a:pPr>
            <a:r>
              <a:rPr lang="en-US" altLang="ja-JP" sz="7200" dirty="0" smtClean="0">
                <a:latin typeface="cmtt10"/>
              </a:rPr>
              <a:t>     SYT(</a:t>
            </a:r>
            <a:r>
              <a:rPr lang="en-US" altLang="ja-JP" sz="7200" dirty="0" err="1" smtClean="0">
                <a:latin typeface="cmtt10"/>
              </a:rPr>
              <a:t>i</a:t>
            </a:r>
            <a:r>
              <a:rPr lang="en-US" altLang="ja-JP" sz="7200" dirty="0" smtClean="0">
                <a:latin typeface="cmtt10"/>
              </a:rPr>
              <a:t>):= y(i,1) = z(i,1) !</a:t>
            </a:r>
            <a:r>
              <a:rPr lang="ja-JP" altLang="en-US" sz="7200" dirty="0" smtClean="0">
                <a:latin typeface="cmtt10"/>
              </a:rPr>
              <a:t>初期段取り</a:t>
            </a:r>
            <a:endParaRPr lang="en-US" altLang="ja-JP" sz="7200" dirty="0" smtClean="0">
              <a:latin typeface="cmtt10"/>
            </a:endParaRPr>
          </a:p>
          <a:p>
            <a:pPr>
              <a:buNone/>
            </a:pPr>
            <a:endParaRPr lang="de-DE" altLang="ja-JP" dirty="0" smtClean="0">
              <a:latin typeface="cmtt10"/>
            </a:endParaRPr>
          </a:p>
          <a:p>
            <a:pPr>
              <a:buNone/>
            </a:pPr>
            <a:endParaRPr lang="en-US" altLang="ja-JP" dirty="0" smtClean="0">
              <a:latin typeface="cmtt10"/>
            </a:endParaRPr>
          </a:p>
          <a:p>
            <a:endParaRPr kumimoji="1" lang="ja-JP" alt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求解と対処法</a:t>
            </a:r>
            <a:endParaRPr kumimoji="1" lang="ja-JP" altLang="en-US" dirty="0"/>
          </a:p>
        </p:txBody>
      </p:sp>
      <p:sp>
        <p:nvSpPr>
          <p:cNvPr id="3" name="コンテンツ プレースホルダ 2"/>
          <p:cNvSpPr>
            <a:spLocks noGrp="1"/>
          </p:cNvSpPr>
          <p:nvPr>
            <p:ph idx="1"/>
          </p:nvPr>
        </p:nvSpPr>
        <p:spPr>
          <a:xfrm>
            <a:off x="457200" y="1600200"/>
            <a:ext cx="8686800" cy="5257800"/>
          </a:xfrm>
        </p:spPr>
        <p:txBody>
          <a:bodyPr>
            <a:normAutofit fontScale="40000" lnSpcReduction="20000"/>
          </a:bodyPr>
          <a:lstStyle/>
          <a:p>
            <a:r>
              <a:rPr kumimoji="1" lang="en-US" altLang="ja-JP" sz="6000" dirty="0" smtClean="0"/>
              <a:t>minimize(COST) </a:t>
            </a:r>
            <a:r>
              <a:rPr kumimoji="1" lang="ja-JP" altLang="en-US" sz="6000" dirty="0" smtClean="0"/>
              <a:t>とすれば，</a:t>
            </a:r>
            <a:r>
              <a:rPr lang="ja-JP" altLang="en-US" sz="6000" dirty="0" smtClean="0"/>
              <a:t>ソルバーが解を出す．</a:t>
            </a:r>
            <a:endParaRPr kumimoji="1" lang="en-US" altLang="ja-JP" sz="6000" dirty="0" smtClean="0"/>
          </a:p>
          <a:p>
            <a:pPr>
              <a:buNone/>
            </a:pPr>
            <a:r>
              <a:rPr lang="en-US" altLang="ja-JP" sz="6000" dirty="0" smtClean="0"/>
              <a:t>  =&gt;</a:t>
            </a:r>
            <a:r>
              <a:rPr lang="ja-JP" altLang="en-US" sz="6000" dirty="0" smtClean="0"/>
              <a:t>問題例が大きいと大抵は解けない！（途中で止めたら近似）</a:t>
            </a:r>
            <a:r>
              <a:rPr lang="en-US" altLang="ja-JP" sz="6000" dirty="0" smtClean="0"/>
              <a:t/>
            </a:r>
            <a:br>
              <a:rPr lang="en-US" altLang="ja-JP" sz="6000" dirty="0" smtClean="0"/>
            </a:br>
            <a:endParaRPr lang="en-US" altLang="ja-JP" sz="6000" dirty="0" smtClean="0"/>
          </a:p>
          <a:p>
            <a:r>
              <a:rPr kumimoji="1" lang="ja-JP" altLang="en-US" sz="6000" dirty="0" smtClean="0"/>
              <a:t>定式化の強化 </a:t>
            </a:r>
            <a:endParaRPr kumimoji="1" lang="en-US" altLang="ja-JP" sz="6000" dirty="0" smtClean="0"/>
          </a:p>
          <a:p>
            <a:r>
              <a:rPr lang="ja-JP" altLang="en-US" sz="6000" dirty="0" smtClean="0"/>
              <a:t>切除平面の追加</a:t>
            </a:r>
            <a:endParaRPr lang="en-US" altLang="ja-JP" sz="6000" dirty="0" smtClean="0"/>
          </a:p>
          <a:p>
            <a:r>
              <a:rPr kumimoji="1" lang="en-US" altLang="ja-JP" sz="6000" dirty="0" smtClean="0"/>
              <a:t>MIP</a:t>
            </a:r>
            <a:r>
              <a:rPr kumimoji="1" lang="ja-JP" altLang="en-US" sz="6000" dirty="0" smtClean="0"/>
              <a:t>ベースのメタ解法</a:t>
            </a:r>
            <a:r>
              <a:rPr kumimoji="1" lang="en-US" altLang="ja-JP" sz="6000" dirty="0" smtClean="0"/>
              <a:t/>
            </a:r>
            <a:br>
              <a:rPr kumimoji="1" lang="en-US" altLang="ja-JP" sz="6000" dirty="0" smtClean="0"/>
            </a:br>
            <a:r>
              <a:rPr kumimoji="1" lang="en-US" altLang="ja-JP" sz="6000" dirty="0" smtClean="0"/>
              <a:t/>
            </a:r>
            <a:br>
              <a:rPr kumimoji="1" lang="en-US" altLang="ja-JP" sz="6000" dirty="0" smtClean="0"/>
            </a:br>
            <a:r>
              <a:rPr lang="ja-JP" altLang="en-US" sz="6000" dirty="0" smtClean="0"/>
              <a:t>ロットサイズ決定問題に対する</a:t>
            </a:r>
            <a:r>
              <a:rPr lang="en-US" altLang="ja-JP" sz="6000" dirty="0" smtClean="0"/>
              <a:t>LS-LIB  (</a:t>
            </a:r>
            <a:r>
              <a:rPr lang="en-US" altLang="ja-JP" sz="6000" dirty="0" err="1" smtClean="0"/>
              <a:t>Pochet</a:t>
            </a:r>
            <a:r>
              <a:rPr lang="en-US" altLang="ja-JP" sz="6000" dirty="0" smtClean="0"/>
              <a:t>-Wolsey)</a:t>
            </a:r>
            <a:br>
              <a:rPr lang="en-US" altLang="ja-JP" sz="6000" dirty="0" smtClean="0"/>
            </a:br>
            <a:r>
              <a:rPr lang="en-US" altLang="ja-JP" sz="6000" dirty="0" smtClean="0"/>
              <a:t> http://www.core.ucl.ac.be/LS-LIB/Libs/</a:t>
            </a:r>
            <a:br>
              <a:rPr lang="en-US" altLang="ja-JP" sz="6000" dirty="0" smtClean="0"/>
            </a:br>
            <a:endParaRPr lang="en-US" altLang="ja-JP" sz="6000" dirty="0" smtClean="0"/>
          </a:p>
          <a:p>
            <a:r>
              <a:rPr lang="ja-JP" altLang="en-US" sz="6000" dirty="0" smtClean="0"/>
              <a:t>定式化の自動変形（</a:t>
            </a:r>
            <a:r>
              <a:rPr lang="en-US" altLang="ja-JP" sz="6000" dirty="0" err="1" smtClean="0"/>
              <a:t>XForm</a:t>
            </a:r>
            <a:r>
              <a:rPr lang="ja-JP" altLang="en-US" sz="6000" dirty="0" smtClean="0"/>
              <a:t>）</a:t>
            </a:r>
            <a:endParaRPr lang="en-US" altLang="ja-JP" sz="6000" dirty="0" smtClean="0"/>
          </a:p>
          <a:p>
            <a:r>
              <a:rPr lang="ja-JP" altLang="en-US" sz="6000" dirty="0" smtClean="0"/>
              <a:t>切除平面（側面）の追加（</a:t>
            </a:r>
            <a:r>
              <a:rPr lang="en-US" altLang="ja-JP" sz="6000" dirty="0" err="1" smtClean="0"/>
              <a:t>XCut</a:t>
            </a:r>
            <a:r>
              <a:rPr lang="ja-JP" altLang="en-US" sz="6000" dirty="0" smtClean="0"/>
              <a:t>）</a:t>
            </a:r>
            <a:endParaRPr lang="en-US" altLang="ja-JP" sz="6000" dirty="0" smtClean="0"/>
          </a:p>
          <a:p>
            <a:r>
              <a:rPr lang="ja-JP" altLang="en-US" sz="6000" dirty="0" smtClean="0"/>
              <a:t>緩和固定法，改善法（</a:t>
            </a:r>
            <a:r>
              <a:rPr lang="en-US" altLang="ja-JP" sz="6000" dirty="0" smtClean="0"/>
              <a:t>MIP</a:t>
            </a:r>
            <a:r>
              <a:rPr lang="ja-JP" altLang="en-US" sz="6000" dirty="0" smtClean="0"/>
              <a:t>ベースのメタ解法） </a:t>
            </a:r>
            <a:r>
              <a:rPr lang="en-US" altLang="ja-JP" sz="6000" dirty="0" smtClean="0"/>
              <a:t>(</a:t>
            </a:r>
            <a:r>
              <a:rPr lang="en-US" altLang="ja-JP" sz="6000" dirty="0" err="1" smtClean="0"/>
              <a:t>XHeur</a:t>
            </a:r>
            <a:r>
              <a:rPr lang="ja-JP" altLang="en-US" sz="6000" dirty="0" smtClean="0"/>
              <a:t>）</a:t>
            </a:r>
            <a:r>
              <a:rPr lang="en-US" altLang="ja-JP" dirty="0" smtClean="0"/>
              <a:t/>
            </a:r>
            <a:br>
              <a:rPr lang="en-US" altLang="ja-JP" dirty="0" smtClean="0"/>
            </a:br>
            <a:r>
              <a:rPr lang="en-US" altLang="ja-JP" dirty="0" smtClean="0"/>
              <a:t/>
            </a:r>
            <a:br>
              <a:rPr lang="en-US" altLang="ja-JP" dirty="0" smtClean="0"/>
            </a:br>
            <a:r>
              <a:rPr lang="en-US" altLang="ja-JP" dirty="0" smtClean="0"/>
              <a:t/>
            </a:r>
            <a:br>
              <a:rPr lang="en-US" altLang="ja-JP" dirty="0" smtClean="0"/>
            </a:br>
            <a:r>
              <a:rPr lang="en-US" altLang="ja-JP" dirty="0" smtClean="0"/>
              <a:t> </a:t>
            </a:r>
            <a:endParaRPr kumimoji="1" lang="ja-JP" alt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定式化の変形</a:t>
            </a:r>
            <a:r>
              <a:rPr kumimoji="1" lang="en-US" altLang="ja-JP" dirty="0" smtClean="0"/>
              <a:t>(</a:t>
            </a:r>
            <a:r>
              <a:rPr kumimoji="1" lang="en-US" altLang="ja-JP" dirty="0" err="1" smtClean="0"/>
              <a:t>XForm</a:t>
            </a:r>
            <a:r>
              <a:rPr kumimoji="1" lang="en-US" altLang="ja-JP" dirty="0" smtClean="0"/>
              <a:t>)</a:t>
            </a:r>
            <a:endParaRPr kumimoji="1" lang="ja-JP" altLang="en-US" dirty="0"/>
          </a:p>
        </p:txBody>
      </p:sp>
      <p:sp>
        <p:nvSpPr>
          <p:cNvPr id="3" name="コンテンツ プレースホルダ 2"/>
          <p:cNvSpPr>
            <a:spLocks noGrp="1"/>
          </p:cNvSpPr>
          <p:nvPr>
            <p:ph idx="1"/>
          </p:nvPr>
        </p:nvSpPr>
        <p:spPr>
          <a:xfrm>
            <a:off x="142844" y="1500174"/>
            <a:ext cx="8543956" cy="5357826"/>
          </a:xfrm>
        </p:spPr>
        <p:txBody>
          <a:bodyPr>
            <a:normAutofit fontScale="47500" lnSpcReduction="20000"/>
          </a:bodyPr>
          <a:lstStyle/>
          <a:p>
            <a:pPr>
              <a:buNone/>
            </a:pPr>
            <a:r>
              <a:rPr lang="en-US" altLang="ja-JP" sz="3800" dirty="0" smtClean="0"/>
              <a:t>    </a:t>
            </a:r>
            <a:r>
              <a:rPr lang="en-US" altLang="ja-JP" sz="5100" dirty="0" smtClean="0"/>
              <a:t>Wagner-</a:t>
            </a:r>
            <a:r>
              <a:rPr lang="en-US" altLang="ja-JP" sz="5100" dirty="0" err="1" smtClean="0"/>
              <a:t>Whitin</a:t>
            </a:r>
            <a:r>
              <a:rPr lang="ja-JP" altLang="en-US" sz="5100" dirty="0" smtClean="0"/>
              <a:t>型費用関数（在庫は前倒し</a:t>
            </a:r>
            <a:r>
              <a:rPr lang="en-US" altLang="ja-JP" sz="5100" dirty="0" smtClean="0"/>
              <a:t>:WW</a:t>
            </a:r>
            <a:r>
              <a:rPr lang="ja-JP" altLang="en-US" sz="5100" dirty="0" smtClean="0"/>
              <a:t>）</a:t>
            </a:r>
            <a:r>
              <a:rPr lang="en-US" altLang="ja-JP" sz="5100" dirty="0" smtClean="0"/>
              <a:t>,</a:t>
            </a:r>
            <a:r>
              <a:rPr lang="ja-JP" altLang="en-US" sz="5100" dirty="0" smtClean="0"/>
              <a:t>容量制約なし</a:t>
            </a:r>
            <a:r>
              <a:rPr lang="en-US" altLang="ja-JP" sz="5100" dirty="0" smtClean="0"/>
              <a:t>(U)</a:t>
            </a:r>
            <a:r>
              <a:rPr lang="ja-JP" altLang="en-US" sz="5100" dirty="0" err="1" smtClean="0"/>
              <a:t>，</a:t>
            </a:r>
            <a:r>
              <a:rPr lang="ja-JP" altLang="en-US" sz="5100" dirty="0" smtClean="0"/>
              <a:t>段取り費用あり</a:t>
            </a:r>
            <a:r>
              <a:rPr lang="en-US" altLang="ja-JP" sz="5100" dirty="0" smtClean="0"/>
              <a:t>(SC) </a:t>
            </a:r>
            <a:r>
              <a:rPr lang="ja-JP" altLang="en-US" sz="5100" dirty="0" smtClean="0"/>
              <a:t>の変形</a:t>
            </a:r>
            <a:r>
              <a:rPr lang="en-US" altLang="ja-JP" sz="5100" dirty="0" smtClean="0"/>
              <a:t/>
            </a:r>
            <a:br>
              <a:rPr lang="en-US" altLang="ja-JP" sz="5100" dirty="0" smtClean="0"/>
            </a:br>
            <a:r>
              <a:rPr lang="en-US" altLang="ja-JP" sz="5100" dirty="0" smtClean="0"/>
              <a:t/>
            </a:r>
            <a:br>
              <a:rPr lang="en-US" altLang="ja-JP" sz="5100" dirty="0" smtClean="0"/>
            </a:br>
            <a:r>
              <a:rPr lang="en-US" altLang="ja-JP" sz="5100" dirty="0" smtClean="0"/>
              <a:t>S</a:t>
            </a:r>
            <a:r>
              <a:rPr lang="ja-JP" altLang="en-US" sz="5100" dirty="0" smtClean="0"/>
              <a:t>（在庫ベクトル），</a:t>
            </a:r>
            <a:r>
              <a:rPr lang="en-US" altLang="ja-JP" sz="5100" dirty="0" smtClean="0"/>
              <a:t>Y</a:t>
            </a:r>
            <a:r>
              <a:rPr lang="ja-JP" altLang="en-US" sz="5100" dirty="0" smtClean="0"/>
              <a:t>（段取りベクトル），</a:t>
            </a:r>
            <a:r>
              <a:rPr lang="en-US" altLang="ja-JP" sz="5100" dirty="0" smtClean="0"/>
              <a:t>Z</a:t>
            </a:r>
            <a:r>
              <a:rPr lang="ja-JP" altLang="en-US" sz="5100" dirty="0" smtClean="0"/>
              <a:t>（開始ベクトル），</a:t>
            </a:r>
            <a:r>
              <a:rPr lang="en-US" altLang="ja-JP" sz="5100" dirty="0" smtClean="0"/>
              <a:t/>
            </a:r>
            <a:br>
              <a:rPr lang="en-US" altLang="ja-JP" sz="5100" dirty="0" smtClean="0"/>
            </a:br>
            <a:r>
              <a:rPr lang="en-US" altLang="ja-JP" sz="5100" dirty="0" smtClean="0"/>
              <a:t>D</a:t>
            </a:r>
            <a:r>
              <a:rPr lang="ja-JP" altLang="en-US" sz="5100" dirty="0" smtClean="0"/>
              <a:t>（需要ベクトル），</a:t>
            </a:r>
            <a:r>
              <a:rPr lang="en-US" altLang="ja-JP" sz="5100" dirty="0" smtClean="0"/>
              <a:t>NT</a:t>
            </a:r>
            <a:r>
              <a:rPr lang="ja-JP" altLang="en-US" sz="5100" dirty="0" smtClean="0"/>
              <a:t>（期数），</a:t>
            </a:r>
            <a:r>
              <a:rPr lang="en-US" altLang="ja-JP" sz="5100" dirty="0" smtClean="0"/>
              <a:t>TK</a:t>
            </a:r>
            <a:r>
              <a:rPr lang="ja-JP" altLang="en-US" sz="5100" dirty="0" smtClean="0"/>
              <a:t>（近似パラメータ），</a:t>
            </a:r>
            <a:r>
              <a:rPr lang="en-US" altLang="ja-JP" sz="5100" dirty="0" smtClean="0"/>
              <a:t/>
            </a:r>
            <a:br>
              <a:rPr lang="en-US" altLang="ja-JP" sz="5100" dirty="0" smtClean="0"/>
            </a:br>
            <a:r>
              <a:rPr lang="en-US" altLang="ja-JP" sz="5100" dirty="0" smtClean="0"/>
              <a:t>MC</a:t>
            </a:r>
            <a:r>
              <a:rPr lang="ja-JP" altLang="en-US" sz="5100" dirty="0" smtClean="0"/>
              <a:t>（制約をカットプールに入れる</a:t>
            </a:r>
            <a:r>
              <a:rPr lang="en-US" altLang="ja-JP" sz="5100" dirty="0" smtClean="0"/>
              <a:t>=1</a:t>
            </a:r>
            <a:r>
              <a:rPr lang="ja-JP" altLang="en-US" sz="5100" dirty="0" smtClean="0"/>
              <a:t>か，制約として扱うか</a:t>
            </a:r>
            <a:r>
              <a:rPr lang="en-US" altLang="ja-JP" sz="5100" dirty="0" smtClean="0"/>
              <a:t>=0</a:t>
            </a:r>
            <a:r>
              <a:rPr lang="ja-JP" altLang="en-US" sz="5100" dirty="0" smtClean="0"/>
              <a:t>）</a:t>
            </a:r>
            <a:endParaRPr lang="en-US" altLang="ja-JP" sz="5100" dirty="0" smtClean="0"/>
          </a:p>
          <a:p>
            <a:pPr>
              <a:buNone/>
            </a:pPr>
            <a:endParaRPr lang="en-US" altLang="ja-JP" sz="5100" dirty="0" smtClean="0"/>
          </a:p>
          <a:p>
            <a:pPr>
              <a:buNone/>
            </a:pPr>
            <a:r>
              <a:rPr lang="en-US" altLang="ja-JP" sz="5100" dirty="0" smtClean="0"/>
              <a:t>include  ‘LSLIB-XForm.mos’</a:t>
            </a:r>
            <a:r>
              <a:rPr lang="ja-JP" altLang="en-US" sz="5100" dirty="0" smtClean="0"/>
              <a:t>　（ライブラリの読み込み）</a:t>
            </a:r>
            <a:endParaRPr lang="en-US" altLang="ja-JP" sz="5100" dirty="0" smtClean="0"/>
          </a:p>
          <a:p>
            <a:pPr>
              <a:buNone/>
            </a:pPr>
            <a:r>
              <a:rPr lang="en-US" altLang="ja-JP" sz="5100" dirty="0" err="1" smtClean="0"/>
              <a:t>forall</a:t>
            </a:r>
            <a:r>
              <a:rPr lang="en-US" altLang="ja-JP" sz="5100" dirty="0" smtClean="0"/>
              <a:t>(</a:t>
            </a:r>
            <a:r>
              <a:rPr lang="en-US" altLang="ja-JP" sz="5100" dirty="0" err="1" smtClean="0"/>
              <a:t>i</a:t>
            </a:r>
            <a:r>
              <a:rPr lang="en-US" altLang="ja-JP" sz="5100" dirty="0" smtClean="0"/>
              <a:t> in 1..NI) do                    </a:t>
            </a:r>
            <a:r>
              <a:rPr lang="ja-JP" altLang="en-US" sz="5100" dirty="0" smtClean="0"/>
              <a:t>（各品目に対して）</a:t>
            </a:r>
            <a:endParaRPr lang="en-US" altLang="ja-JP" sz="5100" dirty="0" smtClean="0"/>
          </a:p>
          <a:p>
            <a:pPr>
              <a:buNone/>
            </a:pPr>
            <a:r>
              <a:rPr lang="en-US" altLang="ja-JP" sz="5100" dirty="0" smtClean="0"/>
              <a:t>    </a:t>
            </a:r>
            <a:r>
              <a:rPr lang="en-US" altLang="ja-JP" sz="5100" dirty="0" err="1" smtClean="0"/>
              <a:t>forall</a:t>
            </a:r>
            <a:r>
              <a:rPr lang="en-US" altLang="ja-JP" sz="5100" dirty="0" smtClean="0"/>
              <a:t>(t in 1..NT) Y(t):=y(</a:t>
            </a:r>
            <a:r>
              <a:rPr lang="en-US" altLang="ja-JP" sz="5100" dirty="0" err="1" smtClean="0"/>
              <a:t>i,t</a:t>
            </a:r>
            <a:r>
              <a:rPr lang="en-US" altLang="ja-JP" sz="5100" dirty="0" smtClean="0"/>
              <a:t>)   </a:t>
            </a:r>
            <a:r>
              <a:rPr lang="ja-JP" altLang="en-US" sz="5100" dirty="0" smtClean="0"/>
              <a:t>（変数のコピー）</a:t>
            </a:r>
            <a:endParaRPr lang="en-US" altLang="ja-JP" sz="5100" dirty="0" smtClean="0"/>
          </a:p>
          <a:p>
            <a:pPr>
              <a:buNone/>
            </a:pPr>
            <a:r>
              <a:rPr lang="de-DE" altLang="ja-JP" sz="5100" dirty="0" smtClean="0"/>
              <a:t>    forall(t in 1..NT) Z(t):=z(i,t)</a:t>
            </a:r>
          </a:p>
          <a:p>
            <a:pPr>
              <a:buNone/>
            </a:pPr>
            <a:r>
              <a:rPr lang="en-US" altLang="ja-JP" sz="5100" dirty="0" smtClean="0"/>
              <a:t>    </a:t>
            </a:r>
            <a:r>
              <a:rPr lang="en-US" altLang="ja-JP" sz="5100" dirty="0" err="1" smtClean="0"/>
              <a:t>forall</a:t>
            </a:r>
            <a:r>
              <a:rPr lang="en-US" altLang="ja-JP" sz="5100" dirty="0" smtClean="0"/>
              <a:t>(t in 1..NT) S(t):=s(</a:t>
            </a:r>
            <a:r>
              <a:rPr lang="en-US" altLang="ja-JP" sz="5100" dirty="0" err="1" smtClean="0"/>
              <a:t>i,t</a:t>
            </a:r>
            <a:r>
              <a:rPr lang="en-US" altLang="ja-JP" sz="5100" dirty="0" smtClean="0"/>
              <a:t>)</a:t>
            </a:r>
          </a:p>
          <a:p>
            <a:pPr>
              <a:buNone/>
            </a:pPr>
            <a:r>
              <a:rPr lang="de-DE" altLang="ja-JP" sz="5100" dirty="0" smtClean="0"/>
              <a:t>    forall(t in 1..NT) D(t):=DEM(i,t)</a:t>
            </a:r>
          </a:p>
          <a:p>
            <a:pPr>
              <a:buNone/>
            </a:pPr>
            <a:r>
              <a:rPr lang="en-US" altLang="ja-JP" sz="5100" dirty="0" smtClean="0"/>
              <a:t>    </a:t>
            </a:r>
            <a:r>
              <a:rPr lang="en-US" altLang="ja-JP" sz="6700" dirty="0" err="1" smtClean="0">
                <a:solidFill>
                  <a:srgbClr val="FF0000"/>
                </a:solidFill>
              </a:rPr>
              <a:t>XFormWWUSC</a:t>
            </a:r>
            <a:r>
              <a:rPr lang="en-US" altLang="ja-JP" sz="6700" dirty="0" smtClean="0">
                <a:solidFill>
                  <a:srgbClr val="FF0000"/>
                </a:solidFill>
              </a:rPr>
              <a:t>(S,Y,Z,D,NT,NT,TK)</a:t>
            </a:r>
            <a:r>
              <a:rPr lang="ja-JP" altLang="en-US" sz="6700" dirty="0" smtClean="0">
                <a:solidFill>
                  <a:srgbClr val="FF0000"/>
                </a:solidFill>
              </a:rPr>
              <a:t>　</a:t>
            </a:r>
            <a:r>
              <a:rPr lang="ja-JP" altLang="en-US" sz="5100" dirty="0" smtClean="0">
                <a:solidFill>
                  <a:srgbClr val="FF0000"/>
                </a:solidFill>
              </a:rPr>
              <a:t>（定式化の強化）</a:t>
            </a:r>
            <a:endParaRPr lang="en-US" altLang="ja-JP" sz="5100" dirty="0" smtClean="0">
              <a:solidFill>
                <a:srgbClr val="FF0000"/>
              </a:solidFill>
            </a:endParaRPr>
          </a:p>
          <a:p>
            <a:pPr>
              <a:buNone/>
            </a:pPr>
            <a:r>
              <a:rPr lang="en-US" altLang="ja-JP" sz="5100" dirty="0" smtClean="0"/>
              <a:t>end-do</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142976" y="285728"/>
            <a:ext cx="6553200" cy="1143000"/>
          </a:xfrm>
        </p:spPr>
        <p:txBody>
          <a:bodyPr/>
          <a:lstStyle/>
          <a:p>
            <a:r>
              <a:rPr lang="ja-JP" altLang="en-US" dirty="0"/>
              <a:t>解くべき問題の種類</a:t>
            </a:r>
          </a:p>
        </p:txBody>
      </p:sp>
      <p:sp>
        <p:nvSpPr>
          <p:cNvPr id="16387" name="Rectangle 3"/>
          <p:cNvSpPr>
            <a:spLocks noGrp="1" noChangeArrowheads="1"/>
          </p:cNvSpPr>
          <p:nvPr>
            <p:ph idx="1"/>
          </p:nvPr>
        </p:nvSpPr>
        <p:spPr/>
        <p:txBody>
          <a:bodyPr/>
          <a:lstStyle/>
          <a:p>
            <a:pPr marL="609600" indent="-609600">
              <a:buFontTx/>
              <a:buAutoNum type="arabicPeriod"/>
            </a:pPr>
            <a:r>
              <a:rPr lang="ja-JP" altLang="en-US"/>
              <a:t>定型化された（スタンダードな）問題</a:t>
            </a:r>
            <a:br>
              <a:rPr lang="ja-JP" altLang="en-US"/>
            </a:br>
            <a:r>
              <a:rPr lang="ja-JP" altLang="en-US"/>
              <a:t>（汎用性高，新規性低）</a:t>
            </a:r>
          </a:p>
          <a:p>
            <a:pPr marL="609600" indent="-609600">
              <a:buFontTx/>
              <a:buAutoNum type="arabicPeriod"/>
            </a:pPr>
            <a:r>
              <a:rPr lang="ja-JP" altLang="en-US"/>
              <a:t>定型化された問題のバリエーション</a:t>
            </a:r>
          </a:p>
          <a:p>
            <a:pPr marL="609600" indent="-609600">
              <a:buFontTx/>
              <a:buAutoNum type="arabicPeriod"/>
            </a:pPr>
            <a:r>
              <a:rPr lang="ja-JP" altLang="en-US"/>
              <a:t>個別受注生産型の問題（実務主導型の問題）</a:t>
            </a:r>
            <a:br>
              <a:rPr lang="ja-JP" altLang="en-US"/>
            </a:br>
            <a:r>
              <a:rPr lang="ja-JP" altLang="en-US"/>
              <a:t>（汎用性低，新規性高）</a:t>
            </a:r>
          </a:p>
          <a:p>
            <a:pPr marL="609600" indent="-609600"/>
            <a:endParaRPr lang="en-US" altLang="ja-JP"/>
          </a:p>
        </p:txBody>
      </p:sp>
      <p:sp>
        <p:nvSpPr>
          <p:cNvPr id="16388" name="Rectangle 4"/>
          <p:cNvSpPr>
            <a:spLocks noChangeArrowheads="1"/>
          </p:cNvSpPr>
          <p:nvPr/>
        </p:nvSpPr>
        <p:spPr bwMode="auto">
          <a:xfrm>
            <a:off x="5257800" y="5410200"/>
            <a:ext cx="3429000" cy="914400"/>
          </a:xfrm>
          <a:prstGeom prst="rect">
            <a:avLst/>
          </a:prstGeom>
          <a:noFill/>
          <a:ln w="9525">
            <a:noFill/>
            <a:miter lim="800000"/>
            <a:headEnd/>
            <a:tailEnd/>
          </a:ln>
          <a:effectLst/>
        </p:spPr>
        <p:txBody>
          <a:bodyPr/>
          <a:lstStyle/>
          <a:p>
            <a:pPr marL="609600" indent="-609600">
              <a:lnSpc>
                <a:spcPct val="90000"/>
              </a:lnSpc>
              <a:spcBef>
                <a:spcPct val="20000"/>
              </a:spcBef>
              <a:buFontTx/>
              <a:buAutoNum type="arabicPeriod"/>
            </a:pPr>
            <a:r>
              <a:rPr lang="ja-JP" altLang="en-US" sz="1800" u="sng">
                <a:solidFill>
                  <a:srgbClr val="FF0000"/>
                </a:solidFill>
                <a:effectLst>
                  <a:outerShdw blurRad="38100" dist="38100" dir="2700000" algn="tl">
                    <a:srgbClr val="C0C0C0"/>
                  </a:outerShdw>
                </a:effectLst>
                <a:latin typeface="Arial Narrow" pitchFamily="34" charset="0"/>
              </a:rPr>
              <a:t>良い問題の選定</a:t>
            </a:r>
          </a:p>
          <a:p>
            <a:pPr marL="609600" indent="-609600">
              <a:lnSpc>
                <a:spcPct val="90000"/>
              </a:lnSpc>
              <a:spcBef>
                <a:spcPct val="20000"/>
              </a:spcBef>
              <a:buFontTx/>
              <a:buAutoNum type="arabicPeriod"/>
            </a:pPr>
            <a:r>
              <a:rPr lang="ja-JP" altLang="en-US" sz="1800">
                <a:latin typeface="Arial Narrow" pitchFamily="34" charset="0"/>
              </a:rPr>
              <a:t>良いアルゴリズムの設計</a:t>
            </a:r>
          </a:p>
          <a:p>
            <a:pPr marL="609600" indent="-609600">
              <a:lnSpc>
                <a:spcPct val="90000"/>
              </a:lnSpc>
              <a:spcBef>
                <a:spcPct val="20000"/>
              </a:spcBef>
              <a:buFontTx/>
              <a:buAutoNum type="arabicPeriod"/>
            </a:pPr>
            <a:r>
              <a:rPr lang="ja-JP" altLang="en-US" sz="1800">
                <a:latin typeface="Arial Narrow" pitchFamily="34" charset="0"/>
              </a:rPr>
              <a:t>アルゴリズムの正しい評価</a:t>
            </a:r>
          </a:p>
          <a:p>
            <a:pPr marL="609600" indent="-609600">
              <a:lnSpc>
                <a:spcPct val="90000"/>
              </a:lnSpc>
              <a:spcBef>
                <a:spcPct val="20000"/>
              </a:spcBef>
              <a:buFontTx/>
              <a:buAutoNum type="arabicPeriod"/>
            </a:pPr>
            <a:r>
              <a:rPr lang="ja-JP" altLang="en-US" sz="1800">
                <a:latin typeface="Arial Narrow" pitchFamily="34" charset="0"/>
              </a:rPr>
              <a:t>実務への橋渡し</a:t>
            </a:r>
            <a:br>
              <a:rPr lang="ja-JP" altLang="en-US" sz="1800">
                <a:latin typeface="Arial Narrow" pitchFamily="34" charset="0"/>
              </a:rPr>
            </a:br>
            <a:endParaRPr lang="ja-JP" altLang="en-US" sz="1800">
              <a:latin typeface="Arial Narrow"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切除平面</a:t>
            </a:r>
            <a:r>
              <a:rPr kumimoji="1" lang="en-US" altLang="ja-JP" dirty="0" smtClean="0"/>
              <a:t>(</a:t>
            </a:r>
            <a:r>
              <a:rPr kumimoji="1" lang="en-US" altLang="ja-JP" dirty="0" err="1" smtClean="0"/>
              <a:t>XCut</a:t>
            </a:r>
            <a:r>
              <a:rPr kumimoji="1" lang="en-US" altLang="ja-JP" dirty="0" smtClean="0"/>
              <a:t>)</a:t>
            </a:r>
            <a:endParaRPr kumimoji="1" lang="ja-JP" altLang="en-US" dirty="0"/>
          </a:p>
        </p:txBody>
      </p:sp>
      <p:sp>
        <p:nvSpPr>
          <p:cNvPr id="3" name="コンテンツ プレースホルダ 2"/>
          <p:cNvSpPr>
            <a:spLocks noGrp="1"/>
          </p:cNvSpPr>
          <p:nvPr>
            <p:ph idx="1"/>
          </p:nvPr>
        </p:nvSpPr>
        <p:spPr>
          <a:xfrm>
            <a:off x="142844" y="1500174"/>
            <a:ext cx="8858312" cy="5072098"/>
          </a:xfrm>
        </p:spPr>
        <p:txBody>
          <a:bodyPr>
            <a:normAutofit fontScale="25000" lnSpcReduction="20000"/>
          </a:bodyPr>
          <a:lstStyle/>
          <a:p>
            <a:pPr>
              <a:buNone/>
            </a:pPr>
            <a:r>
              <a:rPr lang="en-US" altLang="ja-JP" sz="4000" dirty="0" smtClean="0"/>
              <a:t>    </a:t>
            </a:r>
            <a:r>
              <a:rPr lang="ja-JP" altLang="en-US" sz="4000" dirty="0" smtClean="0"/>
              <a:t>　       </a:t>
            </a:r>
            <a:r>
              <a:rPr lang="en-US" altLang="ja-JP" sz="9600" dirty="0" smtClean="0"/>
              <a:t>Wagner-</a:t>
            </a:r>
            <a:r>
              <a:rPr lang="en-US" altLang="ja-JP" sz="9600" dirty="0" err="1" smtClean="0"/>
              <a:t>Whitin</a:t>
            </a:r>
            <a:r>
              <a:rPr lang="ja-JP" altLang="en-US" sz="9600" dirty="0" smtClean="0"/>
              <a:t>型費用関数（在庫は前倒し</a:t>
            </a:r>
            <a:r>
              <a:rPr lang="en-US" altLang="ja-JP" sz="9600" dirty="0" smtClean="0"/>
              <a:t>:WW</a:t>
            </a:r>
            <a:r>
              <a:rPr lang="ja-JP" altLang="en-US" sz="9600" dirty="0" smtClean="0"/>
              <a:t>），容量制約一定（</a:t>
            </a:r>
            <a:r>
              <a:rPr lang="en-US" altLang="ja-JP" sz="9600" dirty="0" smtClean="0"/>
              <a:t>CC</a:t>
            </a:r>
            <a:r>
              <a:rPr lang="ja-JP" altLang="en-US" sz="9600" dirty="0" smtClean="0"/>
              <a:t>） </a:t>
            </a:r>
            <a:r>
              <a:rPr lang="en-US" altLang="ja-JP" sz="9600" dirty="0" smtClean="0"/>
              <a:t>=&gt;</a:t>
            </a:r>
            <a:r>
              <a:rPr lang="ja-JP" altLang="en-US" sz="9600" dirty="0" smtClean="0"/>
              <a:t>容量一定だと強い切除平面！</a:t>
            </a:r>
            <a:r>
              <a:rPr lang="en-US" altLang="ja-JP" sz="9600" dirty="0" smtClean="0"/>
              <a:t/>
            </a:r>
            <a:br>
              <a:rPr lang="en-US" altLang="ja-JP" sz="9600" dirty="0" smtClean="0"/>
            </a:br>
            <a:r>
              <a:rPr lang="en-US" altLang="ja-JP" sz="9600" dirty="0" smtClean="0"/>
              <a:t/>
            </a:r>
            <a:br>
              <a:rPr lang="en-US" altLang="ja-JP" sz="9600" dirty="0" smtClean="0"/>
            </a:br>
            <a:r>
              <a:rPr lang="en-US" altLang="ja-JP" sz="9600" dirty="0" smtClean="0"/>
              <a:t>S</a:t>
            </a:r>
            <a:r>
              <a:rPr lang="ja-JP" altLang="en-US" sz="9600" dirty="0" smtClean="0"/>
              <a:t>（在庫ベクトル），</a:t>
            </a:r>
            <a:r>
              <a:rPr lang="en-US" altLang="ja-JP" sz="9600" dirty="0" smtClean="0"/>
              <a:t>Y</a:t>
            </a:r>
            <a:r>
              <a:rPr lang="ja-JP" altLang="en-US" sz="9600" dirty="0" smtClean="0"/>
              <a:t>（段取りベクトル），</a:t>
            </a:r>
            <a:r>
              <a:rPr lang="en-US" altLang="ja-JP" sz="9600" dirty="0" smtClean="0"/>
              <a:t>D</a:t>
            </a:r>
            <a:r>
              <a:rPr lang="ja-JP" altLang="en-US" sz="9600" dirty="0" smtClean="0"/>
              <a:t>（需要ベクトル），</a:t>
            </a:r>
            <a:r>
              <a:rPr lang="en-US" altLang="ja-JP" sz="9600" dirty="0" smtClean="0"/>
              <a:t>16</a:t>
            </a:r>
            <a:r>
              <a:rPr lang="ja-JP" altLang="en-US" sz="9600" dirty="0" smtClean="0"/>
              <a:t>（一定の容量），</a:t>
            </a:r>
            <a:r>
              <a:rPr lang="en-US" altLang="ja-JP" sz="9600" dirty="0" smtClean="0"/>
              <a:t>NT</a:t>
            </a:r>
            <a:r>
              <a:rPr lang="ja-JP" altLang="en-US" sz="9600" dirty="0" smtClean="0"/>
              <a:t>（期数）</a:t>
            </a:r>
            <a:r>
              <a:rPr lang="en-US" altLang="ja-JP" sz="9600" dirty="0" smtClean="0"/>
              <a:t/>
            </a:r>
            <a:br>
              <a:rPr lang="en-US" altLang="ja-JP" sz="9600" dirty="0" smtClean="0"/>
            </a:br>
            <a:r>
              <a:rPr lang="en-US" altLang="ja-JP" sz="9600" dirty="0" smtClean="0"/>
              <a:t>include 'LSLIB-XCut.mos‘</a:t>
            </a:r>
            <a:r>
              <a:rPr lang="ja-JP" altLang="en-US" sz="9600" dirty="0" smtClean="0"/>
              <a:t>　（ライブラリの読み込み）</a:t>
            </a:r>
            <a:endParaRPr lang="en-US" altLang="ja-JP" sz="9600" dirty="0" smtClean="0"/>
          </a:p>
          <a:p>
            <a:pPr>
              <a:buNone/>
            </a:pPr>
            <a:endParaRPr lang="en-US" altLang="ja-JP" sz="9600" dirty="0" smtClean="0"/>
          </a:p>
          <a:p>
            <a:pPr>
              <a:buNone/>
            </a:pPr>
            <a:r>
              <a:rPr lang="en-US" altLang="ja-JP" sz="9600" dirty="0" err="1" smtClean="0"/>
              <a:t>forall</a:t>
            </a:r>
            <a:r>
              <a:rPr lang="en-US" altLang="ja-JP" sz="9600" dirty="0" smtClean="0"/>
              <a:t>(</a:t>
            </a:r>
            <a:r>
              <a:rPr lang="en-US" altLang="ja-JP" sz="9600" dirty="0" err="1" smtClean="0"/>
              <a:t>i</a:t>
            </a:r>
            <a:r>
              <a:rPr lang="en-US" altLang="ja-JP" sz="9600" dirty="0" smtClean="0"/>
              <a:t>  in 1..NI) do </a:t>
            </a:r>
            <a:r>
              <a:rPr lang="ja-JP" altLang="en-US" sz="9600" dirty="0" smtClean="0"/>
              <a:t>（各品目に対して）</a:t>
            </a:r>
            <a:endParaRPr lang="en-US" altLang="ja-JP" sz="9600" dirty="0" smtClean="0"/>
          </a:p>
          <a:p>
            <a:pPr>
              <a:buNone/>
            </a:pPr>
            <a:r>
              <a:rPr lang="en-US" altLang="ja-JP" sz="9600" dirty="0" smtClean="0"/>
              <a:t>    </a:t>
            </a:r>
            <a:r>
              <a:rPr lang="en-US" altLang="ja-JP" sz="9600" dirty="0" err="1" smtClean="0"/>
              <a:t>forall</a:t>
            </a:r>
            <a:r>
              <a:rPr lang="en-US" altLang="ja-JP" sz="9600" dirty="0" smtClean="0"/>
              <a:t>(t in 1..NT) Y(t):=y(</a:t>
            </a:r>
            <a:r>
              <a:rPr lang="en-US" altLang="ja-JP" sz="9600" dirty="0" err="1" smtClean="0"/>
              <a:t>i,t</a:t>
            </a:r>
            <a:r>
              <a:rPr lang="en-US" altLang="ja-JP" sz="9600" dirty="0" smtClean="0"/>
              <a:t>)   </a:t>
            </a:r>
            <a:r>
              <a:rPr lang="ja-JP" altLang="en-US" sz="9600" dirty="0" smtClean="0"/>
              <a:t>（変数のコピー）</a:t>
            </a:r>
            <a:endParaRPr lang="en-US" altLang="ja-JP" sz="9600" dirty="0" smtClean="0"/>
          </a:p>
          <a:p>
            <a:pPr>
              <a:buNone/>
            </a:pPr>
            <a:r>
              <a:rPr lang="en-US" altLang="ja-JP" sz="9600" dirty="0" smtClean="0"/>
              <a:t>    </a:t>
            </a:r>
            <a:r>
              <a:rPr lang="en-US" altLang="ja-JP" sz="9600" dirty="0" err="1" smtClean="0"/>
              <a:t>forall</a:t>
            </a:r>
            <a:r>
              <a:rPr lang="en-US" altLang="ja-JP" sz="9600" dirty="0" smtClean="0"/>
              <a:t>(t in 1..NT) S(t):=s(</a:t>
            </a:r>
            <a:r>
              <a:rPr lang="en-US" altLang="ja-JP" sz="9600" dirty="0" err="1" smtClean="0"/>
              <a:t>i,t</a:t>
            </a:r>
            <a:r>
              <a:rPr lang="en-US" altLang="ja-JP" sz="9600" dirty="0" smtClean="0"/>
              <a:t>)</a:t>
            </a:r>
          </a:p>
          <a:p>
            <a:pPr>
              <a:buNone/>
            </a:pPr>
            <a:r>
              <a:rPr lang="de-DE" altLang="ja-JP" sz="9600" dirty="0" smtClean="0"/>
              <a:t>    forall(t in 1..NT) D(t):=DEM(i,t)</a:t>
            </a:r>
          </a:p>
          <a:p>
            <a:pPr>
              <a:buNone/>
            </a:pPr>
            <a:r>
              <a:rPr lang="en-US" altLang="ja-JP" sz="9600" dirty="0" smtClean="0"/>
              <a:t>    </a:t>
            </a:r>
            <a:r>
              <a:rPr lang="en-US" altLang="ja-JP" sz="11200" dirty="0" err="1" smtClean="0">
                <a:solidFill>
                  <a:srgbClr val="FF0000"/>
                </a:solidFill>
              </a:rPr>
              <a:t>XCutWWCC</a:t>
            </a:r>
            <a:r>
              <a:rPr lang="en-US" altLang="ja-JP" sz="11200" dirty="0" smtClean="0">
                <a:solidFill>
                  <a:srgbClr val="FF0000"/>
                </a:solidFill>
              </a:rPr>
              <a:t>(S,Y,D,16,NT) </a:t>
            </a:r>
            <a:r>
              <a:rPr lang="ja-JP" altLang="en-US" sz="11200" dirty="0" smtClean="0">
                <a:solidFill>
                  <a:srgbClr val="FF0000"/>
                </a:solidFill>
              </a:rPr>
              <a:t>（切除平面法の準備）</a:t>
            </a:r>
            <a:endParaRPr lang="en-US" altLang="ja-JP" sz="9600" dirty="0" smtClean="0">
              <a:solidFill>
                <a:srgbClr val="FF0000"/>
              </a:solidFill>
            </a:endParaRPr>
          </a:p>
          <a:p>
            <a:pPr>
              <a:buNone/>
            </a:pPr>
            <a:r>
              <a:rPr lang="en-US" altLang="ja-JP" sz="9600" dirty="0" smtClean="0"/>
              <a:t>end-do</a:t>
            </a:r>
          </a:p>
          <a:p>
            <a:pPr>
              <a:buNone/>
            </a:pPr>
            <a:r>
              <a:rPr lang="en-US" altLang="ja-JP" sz="9600" dirty="0" err="1" smtClean="0">
                <a:solidFill>
                  <a:srgbClr val="FF0000"/>
                </a:solidFill>
              </a:rPr>
              <a:t>XCut_init</a:t>
            </a:r>
            <a:r>
              <a:rPr lang="en-US" altLang="ja-JP" sz="9600" dirty="0" smtClean="0">
                <a:solidFill>
                  <a:srgbClr val="FF0000"/>
                </a:solidFill>
              </a:rPr>
              <a:t>  </a:t>
            </a:r>
            <a:r>
              <a:rPr lang="ja-JP" altLang="en-US" sz="9600" dirty="0" smtClean="0">
                <a:solidFill>
                  <a:srgbClr val="FF0000"/>
                </a:solidFill>
              </a:rPr>
              <a:t>（切除平面の探索；セパレーション）</a:t>
            </a:r>
            <a:endParaRPr lang="en-US" altLang="ja-JP" sz="9600" dirty="0" smtClean="0">
              <a:solidFill>
                <a:srgbClr val="FF0000"/>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ja-JP" altLang="en-US" dirty="0" smtClean="0"/>
              <a:t>緩和固定法</a:t>
            </a:r>
            <a:endParaRPr lang="en-US" altLang="ja-JP" dirty="0"/>
          </a:p>
        </p:txBody>
      </p:sp>
      <p:sp>
        <p:nvSpPr>
          <p:cNvPr id="7171" name="Rectangle 3"/>
          <p:cNvSpPr>
            <a:spLocks noChangeArrowheads="1"/>
          </p:cNvSpPr>
          <p:nvPr/>
        </p:nvSpPr>
        <p:spPr bwMode="auto">
          <a:xfrm>
            <a:off x="1143000" y="1981200"/>
            <a:ext cx="7239000" cy="1219200"/>
          </a:xfrm>
          <a:prstGeom prst="rect">
            <a:avLst/>
          </a:prstGeom>
          <a:solidFill>
            <a:schemeClr val="accent1"/>
          </a:solidFill>
          <a:ln w="9525">
            <a:solidFill>
              <a:schemeClr val="tx1"/>
            </a:solidFill>
            <a:miter lim="800000"/>
            <a:headEnd/>
            <a:tailEnd/>
          </a:ln>
          <a:effectLst/>
        </p:spPr>
        <p:txBody>
          <a:bodyPr wrap="none" anchor="ctr"/>
          <a:lstStyle/>
          <a:p>
            <a:pPr algn="ctr"/>
            <a:r>
              <a:rPr lang="ja-JP" altLang="en-US" dirty="0" smtClean="0"/>
              <a:t>緩和</a:t>
            </a:r>
            <a:endParaRPr lang="en-US" altLang="ja-JP" dirty="0"/>
          </a:p>
        </p:txBody>
      </p:sp>
      <p:sp>
        <p:nvSpPr>
          <p:cNvPr id="7172" name="Line 4"/>
          <p:cNvSpPr>
            <a:spLocks noChangeShapeType="1"/>
          </p:cNvSpPr>
          <p:nvPr/>
        </p:nvSpPr>
        <p:spPr bwMode="auto">
          <a:xfrm>
            <a:off x="762000" y="1828800"/>
            <a:ext cx="8001000" cy="0"/>
          </a:xfrm>
          <a:prstGeom prst="line">
            <a:avLst/>
          </a:prstGeom>
          <a:noFill/>
          <a:ln w="9525">
            <a:solidFill>
              <a:schemeClr val="tx1"/>
            </a:solidFill>
            <a:round/>
            <a:headEnd/>
            <a:tailEnd type="triangle" w="med" len="med"/>
          </a:ln>
          <a:effectLst/>
        </p:spPr>
        <p:txBody>
          <a:bodyPr/>
          <a:lstStyle/>
          <a:p>
            <a:endParaRPr lang="ja-JP" altLang="en-US"/>
          </a:p>
        </p:txBody>
      </p:sp>
      <p:sp>
        <p:nvSpPr>
          <p:cNvPr id="7173" name="Text Box 5"/>
          <p:cNvSpPr txBox="1">
            <a:spLocks noChangeArrowheads="1"/>
          </p:cNvSpPr>
          <p:nvPr/>
        </p:nvSpPr>
        <p:spPr bwMode="auto">
          <a:xfrm>
            <a:off x="8077200" y="1316038"/>
            <a:ext cx="979488" cy="457200"/>
          </a:xfrm>
          <a:prstGeom prst="rect">
            <a:avLst/>
          </a:prstGeom>
          <a:noFill/>
          <a:ln w="9525">
            <a:noFill/>
            <a:miter lim="800000"/>
            <a:headEnd/>
            <a:tailEnd/>
          </a:ln>
          <a:effectLst/>
        </p:spPr>
        <p:txBody>
          <a:bodyPr wrap="none">
            <a:spAutoFit/>
          </a:bodyPr>
          <a:lstStyle/>
          <a:p>
            <a:r>
              <a:rPr lang="en-US" altLang="ja-JP"/>
              <a:t>Period</a:t>
            </a:r>
          </a:p>
        </p:txBody>
      </p:sp>
      <p:sp>
        <p:nvSpPr>
          <p:cNvPr id="7174" name="Rectangle 6"/>
          <p:cNvSpPr>
            <a:spLocks noChangeArrowheads="1"/>
          </p:cNvSpPr>
          <p:nvPr/>
        </p:nvSpPr>
        <p:spPr bwMode="auto">
          <a:xfrm>
            <a:off x="1143000" y="1981200"/>
            <a:ext cx="1676400" cy="1219200"/>
          </a:xfrm>
          <a:prstGeom prst="rect">
            <a:avLst/>
          </a:prstGeom>
          <a:solidFill>
            <a:srgbClr val="FFCCFF"/>
          </a:solidFill>
          <a:ln w="9525">
            <a:solidFill>
              <a:schemeClr val="tx1"/>
            </a:solidFill>
            <a:miter lim="800000"/>
            <a:headEnd/>
            <a:tailEnd/>
          </a:ln>
          <a:effectLst/>
        </p:spPr>
        <p:txBody>
          <a:bodyPr wrap="none" anchor="ctr"/>
          <a:lstStyle/>
          <a:p>
            <a:pPr algn="ctr"/>
            <a:r>
              <a:rPr lang="ja-JP" altLang="en-US" dirty="0" smtClean="0"/>
              <a:t>整数</a:t>
            </a:r>
            <a:endParaRPr lang="en-US" altLang="ja-JP" dirty="0" smtClean="0"/>
          </a:p>
          <a:p>
            <a:pPr algn="ctr"/>
            <a:r>
              <a:rPr lang="ja-JP" altLang="en-US" dirty="0" smtClean="0"/>
              <a:t>（自由）変数</a:t>
            </a:r>
            <a:r>
              <a:rPr lang="en-US" altLang="ja-JP" dirty="0" smtClean="0"/>
              <a:t> </a:t>
            </a:r>
            <a:endParaRPr lang="en-US" altLang="ja-JP" dirty="0"/>
          </a:p>
        </p:txBody>
      </p:sp>
      <p:sp>
        <p:nvSpPr>
          <p:cNvPr id="7175" name="Rectangle 7"/>
          <p:cNvSpPr>
            <a:spLocks noChangeArrowheads="1"/>
          </p:cNvSpPr>
          <p:nvPr/>
        </p:nvSpPr>
        <p:spPr bwMode="auto">
          <a:xfrm>
            <a:off x="1143000" y="3810000"/>
            <a:ext cx="7239000" cy="1219200"/>
          </a:xfrm>
          <a:prstGeom prst="rect">
            <a:avLst/>
          </a:prstGeom>
          <a:solidFill>
            <a:schemeClr val="accent1"/>
          </a:solidFill>
          <a:ln w="9525">
            <a:solidFill>
              <a:schemeClr val="tx1"/>
            </a:solidFill>
            <a:miter lim="800000"/>
            <a:headEnd/>
            <a:tailEnd/>
          </a:ln>
          <a:effectLst/>
        </p:spPr>
        <p:txBody>
          <a:bodyPr wrap="none" anchor="ctr"/>
          <a:lstStyle/>
          <a:p>
            <a:pPr algn="ctr"/>
            <a:r>
              <a:rPr lang="ja-JP" altLang="en-US" dirty="0" smtClean="0"/>
              <a:t>緩和</a:t>
            </a:r>
            <a:endParaRPr lang="en-US" altLang="ja-JP" dirty="0"/>
          </a:p>
        </p:txBody>
      </p:sp>
      <p:sp>
        <p:nvSpPr>
          <p:cNvPr id="7176" name="Rectangle 8"/>
          <p:cNvSpPr>
            <a:spLocks noChangeArrowheads="1"/>
          </p:cNvSpPr>
          <p:nvPr/>
        </p:nvSpPr>
        <p:spPr bwMode="auto">
          <a:xfrm>
            <a:off x="1828800" y="3810000"/>
            <a:ext cx="1676400" cy="1219200"/>
          </a:xfrm>
          <a:prstGeom prst="rect">
            <a:avLst/>
          </a:prstGeom>
          <a:solidFill>
            <a:srgbClr val="FFCCFF"/>
          </a:solidFill>
          <a:ln w="9525">
            <a:solidFill>
              <a:schemeClr val="tx1"/>
            </a:solidFill>
            <a:miter lim="800000"/>
            <a:headEnd/>
            <a:tailEnd/>
          </a:ln>
          <a:effectLst/>
        </p:spPr>
        <p:txBody>
          <a:bodyPr wrap="none" anchor="ctr"/>
          <a:lstStyle/>
          <a:p>
            <a:pPr algn="ctr"/>
            <a:r>
              <a:rPr lang="ja-JP" altLang="en-US" dirty="0" smtClean="0"/>
              <a:t>整数</a:t>
            </a:r>
            <a:endParaRPr lang="en-US" altLang="ja-JP" dirty="0" smtClean="0"/>
          </a:p>
          <a:p>
            <a:pPr algn="ctr"/>
            <a:r>
              <a:rPr lang="ja-JP" altLang="en-US" dirty="0" smtClean="0"/>
              <a:t>（自由）変数</a:t>
            </a:r>
            <a:r>
              <a:rPr lang="en-US" altLang="ja-JP" dirty="0" smtClean="0"/>
              <a:t> </a:t>
            </a:r>
          </a:p>
        </p:txBody>
      </p:sp>
      <p:sp>
        <p:nvSpPr>
          <p:cNvPr id="7177" name="Rectangle 9"/>
          <p:cNvSpPr>
            <a:spLocks noChangeArrowheads="1"/>
          </p:cNvSpPr>
          <p:nvPr/>
        </p:nvSpPr>
        <p:spPr bwMode="auto">
          <a:xfrm>
            <a:off x="1066800" y="3810000"/>
            <a:ext cx="762000" cy="1219200"/>
          </a:xfrm>
          <a:prstGeom prst="rect">
            <a:avLst/>
          </a:prstGeom>
          <a:solidFill>
            <a:schemeClr val="hlink"/>
          </a:solidFill>
          <a:ln w="9525">
            <a:solidFill>
              <a:schemeClr val="tx1"/>
            </a:solidFill>
            <a:miter lim="800000"/>
            <a:headEnd/>
            <a:tailEnd/>
          </a:ln>
          <a:effectLst/>
        </p:spPr>
        <p:txBody>
          <a:bodyPr wrap="none" anchor="ctr"/>
          <a:lstStyle/>
          <a:p>
            <a:pPr algn="ctr"/>
            <a:r>
              <a:rPr lang="ja-JP" altLang="en-US" dirty="0" smtClean="0"/>
              <a:t>固定</a:t>
            </a:r>
            <a:endParaRPr lang="en-US" altLang="ja-JP" dirty="0"/>
          </a:p>
        </p:txBody>
      </p:sp>
      <p:sp>
        <p:nvSpPr>
          <p:cNvPr id="7178" name="Rectangle 10"/>
          <p:cNvSpPr>
            <a:spLocks noChangeArrowheads="1"/>
          </p:cNvSpPr>
          <p:nvPr/>
        </p:nvSpPr>
        <p:spPr bwMode="auto">
          <a:xfrm>
            <a:off x="1143000" y="5486400"/>
            <a:ext cx="7239000" cy="1219200"/>
          </a:xfrm>
          <a:prstGeom prst="rect">
            <a:avLst/>
          </a:prstGeom>
          <a:solidFill>
            <a:schemeClr val="accent1"/>
          </a:solidFill>
          <a:ln w="9525">
            <a:solidFill>
              <a:schemeClr val="tx1"/>
            </a:solidFill>
            <a:miter lim="800000"/>
            <a:headEnd/>
            <a:tailEnd/>
          </a:ln>
          <a:effectLst/>
        </p:spPr>
        <p:txBody>
          <a:bodyPr wrap="none" anchor="ctr"/>
          <a:lstStyle/>
          <a:p>
            <a:pPr algn="ctr"/>
            <a:r>
              <a:rPr lang="ja-JP" altLang="en-US" dirty="0" smtClean="0"/>
              <a:t>緩和</a:t>
            </a:r>
            <a:endParaRPr lang="en-US" altLang="ja-JP" dirty="0"/>
          </a:p>
        </p:txBody>
      </p:sp>
      <p:sp>
        <p:nvSpPr>
          <p:cNvPr id="7179" name="Rectangle 11"/>
          <p:cNvSpPr>
            <a:spLocks noChangeArrowheads="1"/>
          </p:cNvSpPr>
          <p:nvPr/>
        </p:nvSpPr>
        <p:spPr bwMode="auto">
          <a:xfrm>
            <a:off x="2514600" y="5486400"/>
            <a:ext cx="1676400" cy="1219200"/>
          </a:xfrm>
          <a:prstGeom prst="rect">
            <a:avLst/>
          </a:prstGeom>
          <a:solidFill>
            <a:srgbClr val="FFCCFF"/>
          </a:solidFill>
          <a:ln w="9525">
            <a:solidFill>
              <a:schemeClr val="tx1"/>
            </a:solidFill>
            <a:miter lim="800000"/>
            <a:headEnd/>
            <a:tailEnd/>
          </a:ln>
          <a:effectLst/>
        </p:spPr>
        <p:txBody>
          <a:bodyPr wrap="none" anchor="ctr"/>
          <a:lstStyle/>
          <a:p>
            <a:pPr algn="ctr"/>
            <a:r>
              <a:rPr lang="ja-JP" altLang="en-US" dirty="0" smtClean="0"/>
              <a:t>整数</a:t>
            </a:r>
            <a:endParaRPr lang="en-US" altLang="ja-JP" dirty="0" smtClean="0"/>
          </a:p>
          <a:p>
            <a:pPr algn="ctr"/>
            <a:r>
              <a:rPr lang="ja-JP" altLang="en-US" dirty="0" smtClean="0"/>
              <a:t>（自由）変数</a:t>
            </a:r>
            <a:endParaRPr lang="en-US" altLang="ja-JP" dirty="0"/>
          </a:p>
        </p:txBody>
      </p:sp>
      <p:sp>
        <p:nvSpPr>
          <p:cNvPr id="7180" name="Rectangle 12"/>
          <p:cNvSpPr>
            <a:spLocks noChangeArrowheads="1"/>
          </p:cNvSpPr>
          <p:nvPr/>
        </p:nvSpPr>
        <p:spPr bwMode="auto">
          <a:xfrm>
            <a:off x="1066800" y="5486400"/>
            <a:ext cx="1447800" cy="1219200"/>
          </a:xfrm>
          <a:prstGeom prst="rect">
            <a:avLst/>
          </a:prstGeom>
          <a:solidFill>
            <a:schemeClr val="hlink"/>
          </a:solidFill>
          <a:ln w="9525">
            <a:solidFill>
              <a:schemeClr val="tx1"/>
            </a:solidFill>
            <a:miter lim="800000"/>
            <a:headEnd/>
            <a:tailEnd/>
          </a:ln>
          <a:effectLst/>
        </p:spPr>
        <p:txBody>
          <a:bodyPr wrap="none" anchor="ctr"/>
          <a:lstStyle/>
          <a:p>
            <a:pPr algn="ctr"/>
            <a:r>
              <a:rPr lang="ja-JP" altLang="en-US" dirty="0" smtClean="0"/>
              <a:t>固定</a:t>
            </a:r>
            <a:endParaRPr lang="en-US" altLang="ja-JP"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緩和固定法（</a:t>
            </a:r>
            <a:r>
              <a:rPr kumimoji="1" lang="en-US" altLang="ja-JP" dirty="0" smtClean="0"/>
              <a:t>Mosel</a:t>
            </a:r>
            <a:r>
              <a:rPr kumimoji="1" lang="ja-JP" altLang="en-US" dirty="0" smtClean="0"/>
              <a:t>プログラム）</a:t>
            </a:r>
            <a:endParaRPr kumimoji="1" lang="ja-JP" altLang="en-US" dirty="0"/>
          </a:p>
        </p:txBody>
      </p:sp>
      <p:sp>
        <p:nvSpPr>
          <p:cNvPr id="3" name="コンテンツ プレースホルダ 2"/>
          <p:cNvSpPr>
            <a:spLocks noGrp="1"/>
          </p:cNvSpPr>
          <p:nvPr>
            <p:ph idx="1"/>
          </p:nvPr>
        </p:nvSpPr>
        <p:spPr/>
        <p:txBody>
          <a:bodyPr>
            <a:normAutofit fontScale="77500" lnSpcReduction="20000"/>
          </a:bodyPr>
          <a:lstStyle/>
          <a:p>
            <a:pPr>
              <a:buNone/>
            </a:pPr>
            <a:r>
              <a:rPr lang="de-DE" altLang="ja-JP" dirty="0" smtClean="0"/>
              <a:t>forall(iter in 1..NT-Bucket+1) do </a:t>
            </a:r>
            <a:endParaRPr lang="ja-JP" altLang="en-US" dirty="0" smtClean="0"/>
          </a:p>
          <a:p>
            <a:pPr>
              <a:buNone/>
            </a:pPr>
            <a:r>
              <a:rPr lang="ja-JP" altLang="en-US" dirty="0" smtClean="0"/>
              <a:t>   </a:t>
            </a:r>
            <a:r>
              <a:rPr lang="en-US" altLang="ja-JP" dirty="0" err="1" smtClean="0"/>
              <a:t>forall</a:t>
            </a:r>
            <a:r>
              <a:rPr lang="en-US" altLang="ja-JP" dirty="0" smtClean="0"/>
              <a:t>(</a:t>
            </a:r>
            <a:r>
              <a:rPr lang="en-US" altLang="ja-JP" dirty="0" err="1" smtClean="0"/>
              <a:t>i</a:t>
            </a:r>
            <a:r>
              <a:rPr lang="en-US" altLang="ja-JP" dirty="0" smtClean="0"/>
              <a:t> in 1..NI, t in </a:t>
            </a:r>
            <a:r>
              <a:rPr lang="en-US" altLang="ja-JP" dirty="0" err="1" smtClean="0"/>
              <a:t>iter</a:t>
            </a:r>
            <a:r>
              <a:rPr lang="en-US" altLang="ja-JP" dirty="0" smtClean="0"/>
              <a:t>..iter+Bucket-1)  y(</a:t>
            </a:r>
            <a:r>
              <a:rPr lang="en-US" altLang="ja-JP" dirty="0" err="1" smtClean="0"/>
              <a:t>i,t</a:t>
            </a:r>
            <a:r>
              <a:rPr lang="en-US" altLang="ja-JP" dirty="0" smtClean="0"/>
              <a:t>) </a:t>
            </a:r>
            <a:r>
              <a:rPr lang="en-US" altLang="ja-JP" dirty="0" err="1" smtClean="0"/>
              <a:t>is_binary</a:t>
            </a:r>
            <a:endParaRPr lang="ja-JP" altLang="en-US" dirty="0" smtClean="0"/>
          </a:p>
          <a:p>
            <a:pPr>
              <a:buNone/>
            </a:pPr>
            <a:r>
              <a:rPr lang="ja-JP" altLang="en-US" dirty="0" smtClean="0"/>
              <a:t>   </a:t>
            </a:r>
            <a:r>
              <a:rPr lang="en-US" altLang="ja-JP" dirty="0" smtClean="0"/>
              <a:t>minimize(COST)                             ! </a:t>
            </a:r>
            <a:r>
              <a:rPr lang="ja-JP" altLang="en-US" dirty="0" smtClean="0"/>
              <a:t> 求解                                   </a:t>
            </a:r>
          </a:p>
          <a:p>
            <a:pPr>
              <a:buNone/>
            </a:pPr>
            <a:r>
              <a:rPr lang="de-DE" altLang="ja-JP" dirty="0" smtClean="0"/>
              <a:t>   forall(i  in 1..NI, t in iter..iter) do ! </a:t>
            </a:r>
            <a:r>
              <a:rPr lang="ja-JP" altLang="en-US" dirty="0" smtClean="0"/>
              <a:t>最初の期だけ固定</a:t>
            </a:r>
          </a:p>
          <a:p>
            <a:pPr>
              <a:buNone/>
            </a:pPr>
            <a:r>
              <a:rPr lang="ja-JP" altLang="en-US" dirty="0" smtClean="0"/>
              <a:t>       </a:t>
            </a:r>
            <a:r>
              <a:rPr lang="en-US" altLang="ja-JP" dirty="0" smtClean="0"/>
              <a:t>if (</a:t>
            </a:r>
            <a:r>
              <a:rPr lang="en-US" altLang="ja-JP" dirty="0" err="1" smtClean="0"/>
              <a:t>getsol</a:t>
            </a:r>
            <a:r>
              <a:rPr lang="en-US" altLang="ja-JP" dirty="0" smtClean="0"/>
              <a:t>(y(</a:t>
            </a:r>
            <a:r>
              <a:rPr lang="en-US" altLang="ja-JP" dirty="0" err="1" smtClean="0"/>
              <a:t>i,t</a:t>
            </a:r>
            <a:r>
              <a:rPr lang="en-US" altLang="ja-JP" dirty="0" smtClean="0"/>
              <a:t>))=1) then</a:t>
            </a:r>
            <a:endParaRPr lang="ja-JP" altLang="en-US" dirty="0" smtClean="0"/>
          </a:p>
          <a:p>
            <a:pPr>
              <a:buNone/>
            </a:pPr>
            <a:r>
              <a:rPr lang="ja-JP" altLang="en-US" dirty="0" smtClean="0"/>
              <a:t>          </a:t>
            </a:r>
            <a:r>
              <a:rPr lang="en-US" altLang="ja-JP" dirty="0" smtClean="0"/>
              <a:t>y(</a:t>
            </a:r>
            <a:r>
              <a:rPr lang="en-US" altLang="ja-JP" dirty="0" err="1" smtClean="0"/>
              <a:t>i,t</a:t>
            </a:r>
            <a:r>
              <a:rPr lang="en-US" altLang="ja-JP" dirty="0" smtClean="0"/>
              <a:t>)&gt;=1</a:t>
            </a:r>
            <a:endParaRPr lang="ja-JP" altLang="en-US" dirty="0" smtClean="0"/>
          </a:p>
          <a:p>
            <a:pPr>
              <a:buNone/>
            </a:pPr>
            <a:r>
              <a:rPr lang="ja-JP" altLang="en-US" dirty="0" smtClean="0"/>
              <a:t>       </a:t>
            </a:r>
            <a:r>
              <a:rPr lang="en-US" altLang="ja-JP" dirty="0" smtClean="0"/>
              <a:t>else</a:t>
            </a:r>
            <a:endParaRPr lang="ja-JP" altLang="en-US" dirty="0" smtClean="0"/>
          </a:p>
          <a:p>
            <a:pPr>
              <a:buNone/>
            </a:pPr>
            <a:r>
              <a:rPr lang="ja-JP" altLang="en-US" dirty="0" smtClean="0"/>
              <a:t>          </a:t>
            </a:r>
            <a:r>
              <a:rPr lang="en-US" altLang="ja-JP" dirty="0" smtClean="0"/>
              <a:t>y(</a:t>
            </a:r>
            <a:r>
              <a:rPr lang="en-US" altLang="ja-JP" dirty="0" err="1" smtClean="0"/>
              <a:t>i,t</a:t>
            </a:r>
            <a:r>
              <a:rPr lang="en-US" altLang="ja-JP" dirty="0" smtClean="0"/>
              <a:t>)&lt;=0</a:t>
            </a:r>
            <a:endParaRPr lang="ja-JP" altLang="en-US" dirty="0" smtClean="0"/>
          </a:p>
          <a:p>
            <a:pPr>
              <a:buNone/>
            </a:pPr>
            <a:r>
              <a:rPr lang="ja-JP" altLang="en-US" dirty="0" smtClean="0"/>
              <a:t>       </a:t>
            </a:r>
            <a:r>
              <a:rPr lang="en-US" altLang="ja-JP" dirty="0" smtClean="0"/>
              <a:t>end-if</a:t>
            </a:r>
            <a:endParaRPr lang="ja-JP" altLang="en-US" dirty="0" smtClean="0"/>
          </a:p>
          <a:p>
            <a:pPr>
              <a:buNone/>
            </a:pPr>
            <a:r>
              <a:rPr lang="ja-JP" altLang="en-US" dirty="0" smtClean="0"/>
              <a:t>   </a:t>
            </a:r>
            <a:r>
              <a:rPr lang="en-US" altLang="ja-JP" dirty="0" smtClean="0"/>
              <a:t>end-do</a:t>
            </a:r>
            <a:endParaRPr lang="ja-JP" altLang="en-US" dirty="0" smtClean="0"/>
          </a:p>
          <a:p>
            <a:pPr>
              <a:buNone/>
            </a:pPr>
            <a:r>
              <a:rPr lang="en-US" altLang="ja-JP" dirty="0" smtClean="0"/>
              <a:t>end-do</a:t>
            </a:r>
          </a:p>
        </p:txBody>
      </p:sp>
      <p:sp>
        <p:nvSpPr>
          <p:cNvPr id="4" name="テキスト ボックス 3"/>
          <p:cNvSpPr txBox="1"/>
          <p:nvPr/>
        </p:nvSpPr>
        <p:spPr>
          <a:xfrm>
            <a:off x="357158" y="5929330"/>
            <a:ext cx="8586005" cy="830997"/>
          </a:xfrm>
          <a:prstGeom prst="rect">
            <a:avLst/>
          </a:prstGeom>
          <a:noFill/>
        </p:spPr>
        <p:txBody>
          <a:bodyPr wrap="none" rtlCol="0">
            <a:spAutoFit/>
          </a:bodyPr>
          <a:lstStyle/>
          <a:p>
            <a:r>
              <a:rPr lang="ja-JP" altLang="en-US" dirty="0" smtClean="0"/>
              <a:t>近刊「メタヒューリスティクスの数理」（共立出版）のサポートページ</a:t>
            </a:r>
            <a:r>
              <a:rPr lang="en-US" altLang="ja-JP" dirty="0" smtClean="0"/>
              <a:t/>
            </a:r>
            <a:br>
              <a:rPr lang="en-US" altLang="ja-JP" dirty="0" smtClean="0"/>
            </a:br>
            <a:r>
              <a:rPr lang="en-US" altLang="ja-JP" smtClean="0">
                <a:solidFill>
                  <a:srgbClr val="FF0000"/>
                </a:solidFill>
              </a:rPr>
              <a:t> http://modern-heuristics.com </a:t>
            </a:r>
            <a:r>
              <a:rPr lang="ja-JP" altLang="en-US" dirty="0" smtClean="0"/>
              <a:t>からダウンロード可能</a:t>
            </a:r>
            <a:endParaRPr kumimoji="1" lang="ja-JP" alt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ja-JP" dirty="0" smtClean="0"/>
              <a:t>MIP</a:t>
            </a:r>
            <a:r>
              <a:rPr lang="ja-JP" altLang="en-US" dirty="0" smtClean="0"/>
              <a:t>ベースの改善法</a:t>
            </a:r>
            <a:endParaRPr lang="en-US" altLang="ja-JP" dirty="0"/>
          </a:p>
        </p:txBody>
      </p:sp>
      <p:sp>
        <p:nvSpPr>
          <p:cNvPr id="8195" name="Rectangle 3"/>
          <p:cNvSpPr>
            <a:spLocks noChangeArrowheads="1"/>
          </p:cNvSpPr>
          <p:nvPr/>
        </p:nvSpPr>
        <p:spPr bwMode="auto">
          <a:xfrm>
            <a:off x="1143000" y="1981200"/>
            <a:ext cx="7239000" cy="1219200"/>
          </a:xfrm>
          <a:prstGeom prst="rect">
            <a:avLst/>
          </a:prstGeom>
          <a:solidFill>
            <a:schemeClr val="hlink"/>
          </a:solidFill>
          <a:ln w="9525">
            <a:solidFill>
              <a:schemeClr val="tx1"/>
            </a:solidFill>
            <a:miter lim="800000"/>
            <a:headEnd/>
            <a:tailEnd/>
          </a:ln>
          <a:effectLst/>
        </p:spPr>
        <p:txBody>
          <a:bodyPr wrap="none" anchor="ctr"/>
          <a:lstStyle/>
          <a:p>
            <a:pPr algn="ctr"/>
            <a:r>
              <a:rPr lang="ja-JP" altLang="en-US" dirty="0" smtClean="0"/>
              <a:t>現在の</a:t>
            </a:r>
            <a:endParaRPr lang="en-US" altLang="ja-JP" dirty="0" smtClean="0"/>
          </a:p>
          <a:p>
            <a:pPr algn="ctr"/>
            <a:r>
              <a:rPr lang="ja-JP" altLang="en-US" dirty="0" smtClean="0"/>
              <a:t>解に固定</a:t>
            </a:r>
            <a:endParaRPr lang="en-US" altLang="ja-JP" dirty="0"/>
          </a:p>
        </p:txBody>
      </p:sp>
      <p:sp>
        <p:nvSpPr>
          <p:cNvPr id="8196" name="Line 4"/>
          <p:cNvSpPr>
            <a:spLocks noChangeShapeType="1"/>
          </p:cNvSpPr>
          <p:nvPr/>
        </p:nvSpPr>
        <p:spPr bwMode="auto">
          <a:xfrm>
            <a:off x="762000" y="1828800"/>
            <a:ext cx="8001000" cy="0"/>
          </a:xfrm>
          <a:prstGeom prst="line">
            <a:avLst/>
          </a:prstGeom>
          <a:noFill/>
          <a:ln w="9525">
            <a:solidFill>
              <a:schemeClr val="tx1"/>
            </a:solidFill>
            <a:round/>
            <a:headEnd/>
            <a:tailEnd type="triangle" w="med" len="med"/>
          </a:ln>
          <a:effectLst/>
        </p:spPr>
        <p:txBody>
          <a:bodyPr/>
          <a:lstStyle/>
          <a:p>
            <a:endParaRPr lang="ja-JP" altLang="en-US"/>
          </a:p>
        </p:txBody>
      </p:sp>
      <p:sp>
        <p:nvSpPr>
          <p:cNvPr id="8197" name="Text Box 5"/>
          <p:cNvSpPr txBox="1">
            <a:spLocks noChangeArrowheads="1"/>
          </p:cNvSpPr>
          <p:nvPr/>
        </p:nvSpPr>
        <p:spPr bwMode="auto">
          <a:xfrm>
            <a:off x="8077200" y="1316038"/>
            <a:ext cx="979488" cy="457200"/>
          </a:xfrm>
          <a:prstGeom prst="rect">
            <a:avLst/>
          </a:prstGeom>
          <a:noFill/>
          <a:ln w="9525">
            <a:noFill/>
            <a:miter lim="800000"/>
            <a:headEnd/>
            <a:tailEnd/>
          </a:ln>
          <a:effectLst/>
        </p:spPr>
        <p:txBody>
          <a:bodyPr wrap="none">
            <a:spAutoFit/>
          </a:bodyPr>
          <a:lstStyle/>
          <a:p>
            <a:r>
              <a:rPr lang="en-US" altLang="ja-JP"/>
              <a:t>Period</a:t>
            </a:r>
          </a:p>
        </p:txBody>
      </p:sp>
      <p:sp>
        <p:nvSpPr>
          <p:cNvPr id="8198" name="Rectangle 6"/>
          <p:cNvSpPr>
            <a:spLocks noChangeArrowheads="1"/>
          </p:cNvSpPr>
          <p:nvPr/>
        </p:nvSpPr>
        <p:spPr bwMode="auto">
          <a:xfrm>
            <a:off x="5410200" y="1981200"/>
            <a:ext cx="1676400" cy="1219200"/>
          </a:xfrm>
          <a:prstGeom prst="rect">
            <a:avLst/>
          </a:prstGeom>
          <a:solidFill>
            <a:srgbClr val="FFCCFF"/>
          </a:solidFill>
          <a:ln w="9525">
            <a:solidFill>
              <a:schemeClr val="tx1"/>
            </a:solidFill>
            <a:miter lim="800000"/>
            <a:headEnd/>
            <a:tailEnd/>
          </a:ln>
          <a:effectLst/>
        </p:spPr>
        <p:txBody>
          <a:bodyPr wrap="none" anchor="ctr"/>
          <a:lstStyle/>
          <a:p>
            <a:pPr algn="ctr"/>
            <a:r>
              <a:rPr lang="ja-JP" altLang="en-US" dirty="0" smtClean="0"/>
              <a:t>整数</a:t>
            </a:r>
            <a:r>
              <a:rPr lang="en-US" altLang="ja-JP" dirty="0" smtClean="0"/>
              <a:t/>
            </a:r>
            <a:br>
              <a:rPr lang="en-US" altLang="ja-JP" dirty="0" smtClean="0"/>
            </a:br>
            <a:r>
              <a:rPr lang="ja-JP" altLang="en-US" dirty="0" smtClean="0"/>
              <a:t>（自由）変数</a:t>
            </a:r>
            <a:endParaRPr lang="en-US" altLang="ja-JP" dirty="0"/>
          </a:p>
        </p:txBody>
      </p:sp>
      <p:sp>
        <p:nvSpPr>
          <p:cNvPr id="8199" name="AutoShape 7"/>
          <p:cNvSpPr>
            <a:spLocks noChangeArrowheads="1"/>
          </p:cNvSpPr>
          <p:nvPr/>
        </p:nvSpPr>
        <p:spPr bwMode="auto">
          <a:xfrm>
            <a:off x="5943600" y="3429000"/>
            <a:ext cx="685800" cy="762000"/>
          </a:xfrm>
          <a:prstGeom prst="downArrow">
            <a:avLst>
              <a:gd name="adj1" fmla="val 50000"/>
              <a:gd name="adj2" fmla="val 27778"/>
            </a:avLst>
          </a:prstGeom>
          <a:solidFill>
            <a:schemeClr val="accent1"/>
          </a:solidFill>
          <a:ln w="9525">
            <a:solidFill>
              <a:schemeClr val="tx1"/>
            </a:solidFill>
            <a:miter lim="800000"/>
            <a:headEnd/>
            <a:tailEnd/>
          </a:ln>
          <a:effectLst/>
        </p:spPr>
        <p:txBody>
          <a:bodyPr vert="eaVert" wrap="none" anchor="ctr"/>
          <a:lstStyle/>
          <a:p>
            <a:endParaRPr lang="ja-JP" altLang="en-US"/>
          </a:p>
        </p:txBody>
      </p:sp>
      <p:sp>
        <p:nvSpPr>
          <p:cNvPr id="8200" name="Text Box 8"/>
          <p:cNvSpPr txBox="1">
            <a:spLocks noChangeArrowheads="1"/>
          </p:cNvSpPr>
          <p:nvPr/>
        </p:nvSpPr>
        <p:spPr bwMode="auto">
          <a:xfrm>
            <a:off x="6705600" y="3449638"/>
            <a:ext cx="1641475" cy="457200"/>
          </a:xfrm>
          <a:prstGeom prst="rect">
            <a:avLst/>
          </a:prstGeom>
          <a:noFill/>
          <a:ln w="9525">
            <a:noFill/>
            <a:miter lim="800000"/>
            <a:headEnd/>
            <a:tailEnd/>
          </a:ln>
          <a:effectLst/>
        </p:spPr>
        <p:txBody>
          <a:bodyPr wrap="none">
            <a:spAutoFit/>
          </a:bodyPr>
          <a:lstStyle/>
          <a:p>
            <a:r>
              <a:rPr lang="ja-JP" altLang="en-US"/>
              <a:t>ＭＩＰ </a:t>
            </a:r>
            <a:r>
              <a:rPr lang="en-US" altLang="ja-JP"/>
              <a:t>Solver</a:t>
            </a:r>
          </a:p>
        </p:txBody>
      </p:sp>
      <p:sp>
        <p:nvSpPr>
          <p:cNvPr id="8201" name="Rectangle 9"/>
          <p:cNvSpPr>
            <a:spLocks noChangeArrowheads="1"/>
          </p:cNvSpPr>
          <p:nvPr/>
        </p:nvSpPr>
        <p:spPr bwMode="auto">
          <a:xfrm>
            <a:off x="1295400" y="4343400"/>
            <a:ext cx="7239000" cy="1219200"/>
          </a:xfrm>
          <a:prstGeom prst="rect">
            <a:avLst/>
          </a:prstGeom>
          <a:solidFill>
            <a:schemeClr val="hlink"/>
          </a:solidFill>
          <a:ln w="9525">
            <a:solidFill>
              <a:schemeClr val="tx1"/>
            </a:solidFill>
            <a:miter lim="800000"/>
            <a:headEnd/>
            <a:tailEnd/>
          </a:ln>
          <a:effectLst/>
        </p:spPr>
        <p:txBody>
          <a:bodyPr wrap="none" anchor="ctr"/>
          <a:lstStyle/>
          <a:p>
            <a:pPr algn="ctr"/>
            <a:endParaRPr lang="ja-JP" altLang="ja-JP"/>
          </a:p>
        </p:txBody>
      </p:sp>
      <p:sp>
        <p:nvSpPr>
          <p:cNvPr id="8202" name="Rectangle 10"/>
          <p:cNvSpPr>
            <a:spLocks noChangeArrowheads="1"/>
          </p:cNvSpPr>
          <p:nvPr/>
        </p:nvSpPr>
        <p:spPr bwMode="auto">
          <a:xfrm>
            <a:off x="5486400" y="4343400"/>
            <a:ext cx="1676400" cy="1219200"/>
          </a:xfrm>
          <a:prstGeom prst="rect">
            <a:avLst/>
          </a:prstGeom>
          <a:solidFill>
            <a:schemeClr val="hlink"/>
          </a:solidFill>
          <a:ln w="9525">
            <a:solidFill>
              <a:schemeClr val="tx1"/>
            </a:solidFill>
            <a:miter lim="800000"/>
            <a:headEnd/>
            <a:tailEnd/>
          </a:ln>
          <a:effectLst/>
        </p:spPr>
        <p:txBody>
          <a:bodyPr wrap="none" anchor="ctr"/>
          <a:lstStyle/>
          <a:p>
            <a:pPr algn="ctr"/>
            <a:r>
              <a:rPr lang="ja-JP" altLang="en-US" sz="1800" dirty="0" smtClean="0"/>
              <a:t>最適解で</a:t>
            </a:r>
            <a:r>
              <a:rPr lang="en-US" altLang="ja-JP" sz="1800" dirty="0" smtClean="0"/>
              <a:t/>
            </a:r>
            <a:br>
              <a:rPr lang="en-US" altLang="ja-JP" sz="1800" dirty="0" smtClean="0"/>
            </a:br>
            <a:r>
              <a:rPr lang="ja-JP" altLang="en-US" sz="1800" dirty="0" smtClean="0"/>
              <a:t>置き換える</a:t>
            </a:r>
            <a:endParaRPr lang="en-US" altLang="ja-JP" sz="1800" dirty="0"/>
          </a:p>
        </p:txBody>
      </p:sp>
      <p:sp>
        <p:nvSpPr>
          <p:cNvPr id="8203" name="Rectangle 11"/>
          <p:cNvSpPr>
            <a:spLocks noChangeArrowheads="1"/>
          </p:cNvSpPr>
          <p:nvPr/>
        </p:nvSpPr>
        <p:spPr bwMode="auto">
          <a:xfrm>
            <a:off x="2286000" y="4343400"/>
            <a:ext cx="1676400" cy="1219200"/>
          </a:xfrm>
          <a:prstGeom prst="rect">
            <a:avLst/>
          </a:prstGeom>
          <a:solidFill>
            <a:srgbClr val="FFCCFF"/>
          </a:solidFill>
          <a:ln w="9525">
            <a:solidFill>
              <a:schemeClr val="tx1"/>
            </a:solidFill>
            <a:miter lim="800000"/>
            <a:headEnd/>
            <a:tailEnd/>
          </a:ln>
          <a:effectLst/>
        </p:spPr>
        <p:txBody>
          <a:bodyPr wrap="none" anchor="ctr"/>
          <a:lstStyle/>
          <a:p>
            <a:pPr algn="ctr"/>
            <a:r>
              <a:rPr lang="ja-JP" altLang="en-US" dirty="0" smtClean="0"/>
              <a:t>整数</a:t>
            </a:r>
            <a:r>
              <a:rPr lang="en-US" altLang="ja-JP" dirty="0" smtClean="0"/>
              <a:t/>
            </a:r>
            <a:br>
              <a:rPr lang="en-US" altLang="ja-JP" dirty="0" smtClean="0"/>
            </a:br>
            <a:r>
              <a:rPr lang="ja-JP" altLang="en-US" dirty="0" smtClean="0"/>
              <a:t>（自由）変数</a:t>
            </a:r>
            <a:endParaRPr lang="en-US" altLang="ja-JP" dirty="0" smtClean="0"/>
          </a:p>
        </p:txBody>
      </p:sp>
      <p:sp>
        <p:nvSpPr>
          <p:cNvPr id="8204" name="AutoShape 12"/>
          <p:cNvSpPr>
            <a:spLocks noChangeArrowheads="1"/>
          </p:cNvSpPr>
          <p:nvPr/>
        </p:nvSpPr>
        <p:spPr bwMode="auto">
          <a:xfrm>
            <a:off x="2895600" y="5715000"/>
            <a:ext cx="685800" cy="762000"/>
          </a:xfrm>
          <a:prstGeom prst="downArrow">
            <a:avLst>
              <a:gd name="adj1" fmla="val 50000"/>
              <a:gd name="adj2" fmla="val 27778"/>
            </a:avLst>
          </a:prstGeom>
          <a:solidFill>
            <a:schemeClr val="accent1"/>
          </a:solidFill>
          <a:ln w="9525">
            <a:solidFill>
              <a:schemeClr val="tx1"/>
            </a:solidFill>
            <a:miter lim="800000"/>
            <a:headEnd/>
            <a:tailEnd/>
          </a:ln>
          <a:effectLst/>
        </p:spPr>
        <p:txBody>
          <a:bodyPr vert="eaVert" wrap="none" anchor="ctr"/>
          <a:lstStyle/>
          <a:p>
            <a:endParaRPr lang="ja-JP" altLang="en-US"/>
          </a:p>
        </p:txBody>
      </p:sp>
      <p:sp>
        <p:nvSpPr>
          <p:cNvPr id="8205" name="Text Box 13"/>
          <p:cNvSpPr txBox="1">
            <a:spLocks noChangeArrowheads="1"/>
          </p:cNvSpPr>
          <p:nvPr/>
        </p:nvSpPr>
        <p:spPr bwMode="auto">
          <a:xfrm>
            <a:off x="3611563" y="5811838"/>
            <a:ext cx="1641475" cy="457200"/>
          </a:xfrm>
          <a:prstGeom prst="rect">
            <a:avLst/>
          </a:prstGeom>
          <a:noFill/>
          <a:ln w="9525">
            <a:noFill/>
            <a:miter lim="800000"/>
            <a:headEnd/>
            <a:tailEnd/>
          </a:ln>
          <a:effectLst/>
        </p:spPr>
        <p:txBody>
          <a:bodyPr wrap="none">
            <a:spAutoFit/>
          </a:bodyPr>
          <a:lstStyle/>
          <a:p>
            <a:r>
              <a:rPr lang="ja-JP" altLang="en-US"/>
              <a:t>ＭＩＰ </a:t>
            </a:r>
            <a:r>
              <a:rPr lang="en-US" altLang="ja-JP"/>
              <a:t>Solver</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超高級言語 </a:t>
            </a:r>
            <a:r>
              <a:rPr kumimoji="1" lang="en-US" altLang="ja-JP" dirty="0" smtClean="0"/>
              <a:t>Python</a:t>
            </a:r>
            <a:endParaRPr kumimoji="1" lang="ja-JP" altLang="en-US" dirty="0"/>
          </a:p>
        </p:txBody>
      </p:sp>
      <p:sp>
        <p:nvSpPr>
          <p:cNvPr id="3" name="コンテンツ プレースホルダ 2"/>
          <p:cNvSpPr>
            <a:spLocks noGrp="1"/>
          </p:cNvSpPr>
          <p:nvPr>
            <p:ph idx="1"/>
          </p:nvPr>
        </p:nvSpPr>
        <p:spPr/>
        <p:txBody>
          <a:bodyPr>
            <a:normAutofit fontScale="85000" lnSpcReduction="10000"/>
          </a:bodyPr>
          <a:lstStyle/>
          <a:p>
            <a:r>
              <a:rPr lang="ja-JP" altLang="en-US" dirty="0" smtClean="0"/>
              <a:t>キーワード（覚えるべき予約後）が</a:t>
            </a:r>
            <a:r>
              <a:rPr lang="en-US" altLang="ja-JP" dirty="0" smtClean="0"/>
              <a:t>30</a:t>
            </a:r>
            <a:r>
              <a:rPr lang="ja-JP" altLang="en-US" dirty="0" smtClean="0"/>
              <a:t>程度と圧倒的に少ない．</a:t>
            </a:r>
            <a:endParaRPr lang="en-US" altLang="ja-JP" dirty="0" smtClean="0"/>
          </a:p>
          <a:p>
            <a:r>
              <a:rPr lang="ja-JP" altLang="en-US" dirty="0" smtClean="0"/>
              <a:t>字下げの強要で，誰でも読みやすいプログラム</a:t>
            </a:r>
            <a:endParaRPr lang="en-US" altLang="ja-JP" dirty="0" smtClean="0"/>
          </a:p>
          <a:p>
            <a:r>
              <a:rPr lang="ja-JP" altLang="en-US" dirty="0" smtClean="0"/>
              <a:t>短時間で開発可能（行数が短く，モジュール豊富）</a:t>
            </a:r>
            <a:endParaRPr lang="en-US" altLang="ja-JP" dirty="0" smtClean="0"/>
          </a:p>
          <a:p>
            <a:r>
              <a:rPr lang="ja-JP" altLang="en-US" dirty="0" smtClean="0"/>
              <a:t>変数の宣言必要なし</a:t>
            </a:r>
            <a:endParaRPr lang="en-US" altLang="ja-JP" dirty="0" smtClean="0"/>
          </a:p>
          <a:p>
            <a:r>
              <a:rPr lang="ja-JP" altLang="en-US" dirty="0" smtClean="0"/>
              <a:t>インタープリタ（コンパイルする必要なし）</a:t>
            </a:r>
            <a:endParaRPr lang="en-US" altLang="ja-JP" dirty="0" smtClean="0"/>
          </a:p>
          <a:p>
            <a:r>
              <a:rPr lang="ja-JP" altLang="en-US" dirty="0" smtClean="0"/>
              <a:t>メモリ</a:t>
            </a:r>
            <a:r>
              <a:rPr lang="ja-JP" altLang="en-US" dirty="0"/>
              <a:t>管理も</a:t>
            </a:r>
            <a:r>
              <a:rPr lang="ja-JP" altLang="en-US" dirty="0" smtClean="0"/>
              <a:t>必要なし</a:t>
            </a:r>
            <a:endParaRPr lang="en-US" altLang="ja-JP" dirty="0" smtClean="0"/>
          </a:p>
          <a:p>
            <a:r>
              <a:rPr lang="ja-JP" altLang="en-US" dirty="0" smtClean="0"/>
              <a:t>多く</a:t>
            </a:r>
            <a:r>
              <a:rPr lang="ja-JP" altLang="en-US" dirty="0"/>
              <a:t>のプラットフォームで</a:t>
            </a:r>
            <a:r>
              <a:rPr lang="ja-JP" altLang="en-US" dirty="0" smtClean="0"/>
              <a:t>動作（</a:t>
            </a:r>
            <a:r>
              <a:rPr lang="en-US" altLang="ja-JP" dirty="0" smtClean="0"/>
              <a:t>Windows, Mac, Linux)</a:t>
            </a:r>
            <a:endParaRPr lang="en-US" altLang="ja-JP" dirty="0"/>
          </a:p>
          <a:p>
            <a:r>
              <a:rPr lang="ja-JP" altLang="en-US" dirty="0" smtClean="0"/>
              <a:t>オブジェクト指向（すべてがオブジェクト）</a:t>
            </a:r>
            <a:endParaRPr lang="en-US" altLang="ja-JP" dirty="0"/>
          </a:p>
          <a:p>
            <a:r>
              <a:rPr lang="ja-JP" altLang="en-US" dirty="0" smtClean="0"/>
              <a:t>しかも</a:t>
            </a:r>
            <a:r>
              <a:rPr lang="ja-JP" altLang="en-US" dirty="0"/>
              <a:t>フリーソフト</a:t>
            </a:r>
            <a:endParaRPr kumimoji="1" lang="ja-JP" alt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データ型 </a:t>
            </a:r>
            <a:r>
              <a:rPr lang="en-US" altLang="ja-JP" dirty="0" smtClean="0"/>
              <a:t>(1)</a:t>
            </a:r>
            <a:endParaRPr kumimoji="1" lang="ja-JP" altLang="en-US" dirty="0"/>
          </a:p>
        </p:txBody>
      </p:sp>
      <p:sp>
        <p:nvSpPr>
          <p:cNvPr id="3" name="コンテンツ プレースホルダ 2"/>
          <p:cNvSpPr>
            <a:spLocks noGrp="1"/>
          </p:cNvSpPr>
          <p:nvPr>
            <p:ph idx="1"/>
          </p:nvPr>
        </p:nvSpPr>
        <p:spPr>
          <a:xfrm>
            <a:off x="214282" y="1428736"/>
            <a:ext cx="8929718" cy="5143536"/>
          </a:xfrm>
        </p:spPr>
        <p:txBody>
          <a:bodyPr>
            <a:normAutofit/>
          </a:bodyPr>
          <a:lstStyle/>
          <a:p>
            <a:r>
              <a:rPr kumimoji="1" lang="ja-JP" altLang="en-US" dirty="0" smtClean="0"/>
              <a:t>標準型</a:t>
            </a:r>
            <a:endParaRPr kumimoji="1" lang="en-US" altLang="ja-JP" dirty="0" smtClean="0"/>
          </a:p>
          <a:p>
            <a:pPr lvl="1"/>
            <a:r>
              <a:rPr lang="ja-JP" altLang="en-US" dirty="0" smtClean="0"/>
              <a:t>整数型： </a:t>
            </a:r>
            <a:r>
              <a:rPr lang="en-US" altLang="ja-JP" dirty="0" smtClean="0"/>
              <a:t>32</a:t>
            </a:r>
            <a:r>
              <a:rPr lang="ja-JP" altLang="en-US" dirty="0" smtClean="0"/>
              <a:t>ビットで表現される範囲の整数</a:t>
            </a:r>
            <a:endParaRPr lang="en-US" altLang="ja-JP" dirty="0" smtClean="0"/>
          </a:p>
          <a:p>
            <a:pPr lvl="1"/>
            <a:r>
              <a:rPr lang="ja-JP" altLang="en-US" dirty="0" smtClean="0"/>
              <a:t>長整数型：無限長の整数； </a:t>
            </a:r>
            <a:r>
              <a:rPr lang="en-US" altLang="ja-JP" dirty="0" smtClean="0"/>
              <a:t>1324L </a:t>
            </a:r>
            <a:r>
              <a:rPr lang="ja-JP" altLang="en-US" dirty="0" smtClean="0"/>
              <a:t>と</a:t>
            </a:r>
            <a:r>
              <a:rPr lang="en-US" altLang="ja-JP" dirty="0" smtClean="0"/>
              <a:t>L</a:t>
            </a:r>
            <a:r>
              <a:rPr lang="ja-JP" altLang="en-US" dirty="0" smtClean="0"/>
              <a:t>を付けて書く．</a:t>
            </a:r>
            <a:endParaRPr lang="en-US" altLang="ja-JP" dirty="0" smtClean="0"/>
          </a:p>
          <a:p>
            <a:pPr lvl="1"/>
            <a:r>
              <a:rPr lang="ja-JP" altLang="en-US" dirty="0" smtClean="0"/>
              <a:t>ブール型：真（</a:t>
            </a:r>
            <a:r>
              <a:rPr lang="en-US" altLang="ja-JP" dirty="0" smtClean="0"/>
              <a:t>True</a:t>
            </a:r>
            <a:r>
              <a:rPr lang="ja-JP" altLang="en-US" dirty="0" smtClean="0"/>
              <a:t>）もしくは偽（</a:t>
            </a:r>
            <a:r>
              <a:rPr lang="en-US" altLang="ja-JP" dirty="0" smtClean="0"/>
              <a:t>False</a:t>
            </a:r>
            <a:r>
              <a:rPr lang="ja-JP" altLang="en-US" dirty="0" smtClean="0"/>
              <a:t>）</a:t>
            </a:r>
            <a:endParaRPr lang="en-US" altLang="ja-JP" dirty="0" smtClean="0"/>
          </a:p>
          <a:p>
            <a:pPr lvl="1"/>
            <a:r>
              <a:rPr lang="ja-JP" altLang="en-US" dirty="0" smtClean="0"/>
              <a:t>浮動</a:t>
            </a:r>
            <a:r>
              <a:rPr lang="ja-JP" altLang="en-US" dirty="0"/>
              <a:t>小数</a:t>
            </a:r>
            <a:r>
              <a:rPr lang="ja-JP" altLang="en-US" dirty="0" smtClean="0"/>
              <a:t>点数型：倍精度の小数；</a:t>
            </a:r>
            <a:r>
              <a:rPr lang="en-US" altLang="ja-JP" dirty="0" smtClean="0"/>
              <a:t> 5.4</a:t>
            </a:r>
            <a:r>
              <a:rPr lang="ja-JP" altLang="en-US" dirty="0"/>
              <a:t> </a:t>
            </a:r>
            <a:r>
              <a:rPr lang="ja-JP" altLang="en-US" dirty="0" smtClean="0"/>
              <a:t>や </a:t>
            </a:r>
            <a:r>
              <a:rPr lang="en-US" altLang="ja-JP" dirty="0" smtClean="0"/>
              <a:t>1.  </a:t>
            </a:r>
          </a:p>
          <a:p>
            <a:pPr lvl="1"/>
            <a:r>
              <a:rPr lang="ja-JP" altLang="en-US" dirty="0" smtClean="0"/>
              <a:t>文字列型：文字から成る（不変）順型</a:t>
            </a:r>
            <a:r>
              <a:rPr lang="en-US" altLang="ja-JP" dirty="0" smtClean="0"/>
              <a:t>;  </a:t>
            </a:r>
            <a:br>
              <a:rPr lang="en-US" altLang="ja-JP" dirty="0" smtClean="0"/>
            </a:br>
            <a:r>
              <a:rPr lang="en-US" altLang="ja-JP" dirty="0" smtClean="0"/>
              <a:t>”</a:t>
            </a:r>
            <a:r>
              <a:rPr lang="en-US" altLang="ja-JP" dirty="0" err="1" smtClean="0"/>
              <a:t>abcd</a:t>
            </a:r>
            <a:r>
              <a:rPr lang="en-US" altLang="ja-JP" dirty="0" smtClean="0"/>
              <a:t>”</a:t>
            </a:r>
            <a:r>
              <a:rPr lang="ja-JP" altLang="en-US" dirty="0" err="1" smtClean="0"/>
              <a:t>，</a:t>
            </a:r>
            <a:r>
              <a:rPr lang="en-US" altLang="ja-JP" dirty="0" smtClean="0"/>
              <a:t>’CDEF’ </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データ型 </a:t>
            </a:r>
            <a:r>
              <a:rPr lang="en-US" altLang="ja-JP" dirty="0" smtClean="0"/>
              <a:t>(2)</a:t>
            </a:r>
            <a:endParaRPr kumimoji="1" lang="ja-JP" altLang="en-US" dirty="0"/>
          </a:p>
        </p:txBody>
      </p:sp>
      <p:sp>
        <p:nvSpPr>
          <p:cNvPr id="3" name="コンテンツ プレースホルダ 2"/>
          <p:cNvSpPr>
            <a:spLocks noGrp="1"/>
          </p:cNvSpPr>
          <p:nvPr>
            <p:ph idx="1"/>
          </p:nvPr>
        </p:nvSpPr>
        <p:spPr>
          <a:xfrm>
            <a:off x="214282" y="1428736"/>
            <a:ext cx="8929718" cy="5143536"/>
          </a:xfrm>
        </p:spPr>
        <p:txBody>
          <a:bodyPr>
            <a:normAutofit lnSpcReduction="10000"/>
          </a:bodyPr>
          <a:lstStyle/>
          <a:p>
            <a:r>
              <a:rPr kumimoji="1" lang="ja-JP" altLang="en-US" dirty="0" smtClean="0"/>
              <a:t>複合型</a:t>
            </a:r>
            <a:endParaRPr kumimoji="1" lang="en-US" altLang="ja-JP" dirty="0" smtClean="0"/>
          </a:p>
          <a:p>
            <a:pPr lvl="1"/>
            <a:r>
              <a:rPr lang="ja-JP" altLang="en-US" dirty="0" smtClean="0"/>
              <a:t>リスト（</a:t>
            </a:r>
            <a:r>
              <a:rPr lang="en-US" altLang="ja-JP" dirty="0" smtClean="0"/>
              <a:t>list</a:t>
            </a:r>
            <a:r>
              <a:rPr lang="ja-JP" altLang="en-US" dirty="0" smtClean="0"/>
              <a:t>）：任意の要素から成る（可変）順序型；</a:t>
            </a:r>
            <a:r>
              <a:rPr lang="en-US" altLang="ja-JP" dirty="0" smtClean="0"/>
              <a:t>[1,2,3,”a”], [1,”b”, [2,3,”c”] ] </a:t>
            </a:r>
            <a:br>
              <a:rPr lang="en-US" altLang="ja-JP" dirty="0" smtClean="0"/>
            </a:br>
            <a:endParaRPr lang="en-US" altLang="ja-JP" dirty="0" smtClean="0"/>
          </a:p>
          <a:p>
            <a:pPr lvl="1"/>
            <a:r>
              <a:rPr lang="ja-JP" altLang="en-US" dirty="0" smtClean="0"/>
              <a:t>タプル（</a:t>
            </a:r>
            <a:r>
              <a:rPr lang="en-US" altLang="ja-JP" dirty="0" err="1" smtClean="0"/>
              <a:t>tuple</a:t>
            </a:r>
            <a:r>
              <a:rPr lang="ja-JP" altLang="en-US" dirty="0" smtClean="0"/>
              <a:t>）：任意の要素から成る（不変）順序型；</a:t>
            </a:r>
            <a:r>
              <a:rPr lang="en-US" altLang="ja-JP" dirty="0" smtClean="0"/>
              <a:t>(1,2,3,”a”), ( (1,2), (2,”f”,”g”)) </a:t>
            </a:r>
            <a:br>
              <a:rPr lang="en-US" altLang="ja-JP" dirty="0" smtClean="0"/>
            </a:br>
            <a:endParaRPr lang="en-US" altLang="ja-JP" dirty="0" smtClean="0"/>
          </a:p>
          <a:p>
            <a:pPr lvl="1"/>
            <a:r>
              <a:rPr lang="ja-JP" altLang="en-US" dirty="0" smtClean="0"/>
              <a:t>辞書（</a:t>
            </a:r>
            <a:r>
              <a:rPr lang="en-US" altLang="ja-JP" dirty="0" smtClean="0"/>
              <a:t>dictionary</a:t>
            </a:r>
            <a:r>
              <a:rPr lang="ja-JP" altLang="en-US" dirty="0" smtClean="0"/>
              <a:t>）： </a:t>
            </a:r>
            <a:r>
              <a:rPr lang="en-US" altLang="ja-JP" dirty="0" smtClean="0"/>
              <a:t> </a:t>
            </a:r>
            <a:r>
              <a:rPr lang="ja-JP" altLang="en-US" dirty="0" smtClean="0"/>
              <a:t>キー（</a:t>
            </a:r>
            <a:r>
              <a:rPr lang="en-US" altLang="ja-JP" dirty="0" smtClean="0"/>
              <a:t>key</a:t>
            </a:r>
            <a:r>
              <a:rPr lang="ja-JP" altLang="en-US" dirty="0" smtClean="0"/>
              <a:t>）と</a:t>
            </a:r>
            <a:r>
              <a:rPr lang="en-US" altLang="ja-JP" dirty="0" smtClean="0"/>
              <a:t> </a:t>
            </a:r>
            <a:r>
              <a:rPr lang="ja-JP" altLang="en-US" dirty="0" smtClean="0"/>
              <a:t>値（</a:t>
            </a:r>
            <a:r>
              <a:rPr lang="en-US" altLang="ja-JP" dirty="0" smtClean="0"/>
              <a:t>value</a:t>
            </a:r>
            <a:r>
              <a:rPr lang="ja-JP" altLang="en-US" dirty="0" smtClean="0"/>
              <a:t>）の組（</a:t>
            </a:r>
            <a:r>
              <a:rPr lang="en-US" altLang="ja-JP" dirty="0" err="1" smtClean="0"/>
              <a:t>key:value</a:t>
            </a:r>
            <a:r>
              <a:rPr lang="ja-JP" altLang="en-US" dirty="0" smtClean="0"/>
              <a:t>）から構成される（可変）マップ型；</a:t>
            </a:r>
            <a:r>
              <a:rPr lang="en-US" altLang="ja-JP" dirty="0" smtClean="0"/>
              <a:t/>
            </a:r>
            <a:br>
              <a:rPr lang="en-US" altLang="ja-JP" dirty="0" smtClean="0"/>
            </a:br>
            <a:r>
              <a:rPr lang="en-US" altLang="ja-JP" dirty="0" smtClean="0"/>
              <a:t> { "Mary": 126, "Jane": 156} </a:t>
            </a:r>
          </a:p>
          <a:p>
            <a:pPr lvl="1">
              <a:buNone/>
            </a:pPr>
            <a:r>
              <a:rPr kumimoji="1" lang="en-US" altLang="ja-JP" dirty="0" smtClean="0"/>
              <a:t/>
            </a:r>
            <a:br>
              <a:rPr kumimoji="1" lang="en-US" altLang="ja-JP" dirty="0" smtClean="0"/>
            </a:br>
            <a:r>
              <a:rPr kumimoji="1" lang="ja-JP" altLang="en-US" dirty="0" smtClean="0"/>
              <a:t>他に集合（</a:t>
            </a:r>
            <a:r>
              <a:rPr kumimoji="1" lang="en-US" altLang="ja-JP" dirty="0" smtClean="0"/>
              <a:t>set</a:t>
            </a:r>
            <a:r>
              <a:rPr kumimoji="1" lang="ja-JP" altLang="en-US" dirty="0" smtClean="0"/>
              <a:t>）もある．</a:t>
            </a:r>
            <a:endParaRPr kumimoji="1" lang="ja-JP" alt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1"/>
          <p:cNvSpPr>
            <a:spLocks noGrp="1"/>
          </p:cNvSpPr>
          <p:nvPr>
            <p:ph type="title"/>
          </p:nvPr>
        </p:nvSpPr>
        <p:spPr>
          <a:xfrm>
            <a:off x="642938" y="357188"/>
            <a:ext cx="7772400" cy="1143000"/>
          </a:xfrm>
        </p:spPr>
        <p:txBody>
          <a:bodyPr>
            <a:normAutofit fontScale="90000"/>
          </a:bodyPr>
          <a:lstStyle/>
          <a:p>
            <a:pPr eaLnBrk="1" hangingPunct="1"/>
            <a:r>
              <a:rPr lang="ja-JP" altLang="en-US" dirty="0" smtClean="0"/>
              <a:t>モジュール（</a:t>
            </a:r>
            <a:r>
              <a:rPr lang="en-US" altLang="ja-JP" dirty="0" err="1" smtClean="0">
                <a:solidFill>
                  <a:srgbClr val="0070C0"/>
                </a:solidFill>
              </a:rPr>
              <a:t>NetworkX</a:t>
            </a:r>
            <a:r>
              <a:rPr lang="ja-JP" altLang="en-US" dirty="0" smtClean="0"/>
              <a:t>）の使用例</a:t>
            </a:r>
          </a:p>
        </p:txBody>
      </p:sp>
      <p:sp>
        <p:nvSpPr>
          <p:cNvPr id="15363" name="正方形/長方形 2"/>
          <p:cNvSpPr>
            <a:spLocks noChangeArrowheads="1"/>
          </p:cNvSpPr>
          <p:nvPr/>
        </p:nvSpPr>
        <p:spPr bwMode="auto">
          <a:xfrm>
            <a:off x="285750" y="4179888"/>
            <a:ext cx="8715375" cy="2616200"/>
          </a:xfrm>
          <a:prstGeom prst="rect">
            <a:avLst/>
          </a:prstGeom>
          <a:noFill/>
          <a:ln w="9525">
            <a:noFill/>
            <a:miter lim="800000"/>
            <a:headEnd/>
            <a:tailEnd/>
          </a:ln>
        </p:spPr>
        <p:txBody>
          <a:bodyPr>
            <a:spAutoFit/>
          </a:bodyPr>
          <a:lstStyle/>
          <a:p>
            <a:r>
              <a:rPr lang="en-US" altLang="ja-JP" dirty="0"/>
              <a:t>    </a:t>
            </a:r>
            <a:r>
              <a:rPr lang="en-US" altLang="ja-JP" sz="2000" dirty="0"/>
              <a:t>n=</a:t>
            </a:r>
            <a:r>
              <a:rPr lang="en-US" altLang="ja-JP" sz="2000" dirty="0" err="1">
                <a:solidFill>
                  <a:srgbClr val="FF0000"/>
                </a:solidFill>
              </a:rPr>
              <a:t>len</a:t>
            </a:r>
            <a:r>
              <a:rPr lang="en-US" altLang="ja-JP" sz="2000" dirty="0"/>
              <a:t>(</a:t>
            </a:r>
            <a:r>
              <a:rPr lang="en-US" altLang="ja-JP" sz="2000" dirty="0" err="1"/>
              <a:t>x_cord</a:t>
            </a:r>
            <a:r>
              <a:rPr lang="en-US" altLang="ja-JP" sz="2000" dirty="0"/>
              <a:t>)</a:t>
            </a:r>
          </a:p>
          <a:p>
            <a:r>
              <a:rPr lang="en-US" altLang="ja-JP" sz="2000" dirty="0"/>
              <a:t>    </a:t>
            </a:r>
            <a:r>
              <a:rPr lang="en-US" altLang="ja-JP" sz="2000" dirty="0">
                <a:solidFill>
                  <a:srgbClr val="FF0000"/>
                </a:solidFill>
              </a:rPr>
              <a:t>for</a:t>
            </a:r>
            <a:r>
              <a:rPr lang="en-US" altLang="ja-JP" sz="2000" dirty="0"/>
              <a:t> </a:t>
            </a:r>
            <a:r>
              <a:rPr lang="en-US" altLang="ja-JP" sz="2000" dirty="0" err="1"/>
              <a:t>i</a:t>
            </a:r>
            <a:r>
              <a:rPr lang="en-US" altLang="ja-JP" sz="2000" dirty="0"/>
              <a:t> </a:t>
            </a:r>
            <a:r>
              <a:rPr lang="en-US" altLang="ja-JP" sz="2000" dirty="0">
                <a:solidFill>
                  <a:srgbClr val="FF0000"/>
                </a:solidFill>
              </a:rPr>
              <a:t>in range</a:t>
            </a:r>
            <a:r>
              <a:rPr lang="en-US" altLang="ja-JP" sz="2000" dirty="0"/>
              <a:t>(n): </a:t>
            </a:r>
            <a:r>
              <a:rPr lang="en-US" altLang="ja-JP" sz="2000" dirty="0" smtClean="0"/>
              <a:t>   #</a:t>
            </a:r>
            <a:r>
              <a:rPr lang="ja-JP" altLang="en-US" sz="2000" dirty="0"/>
              <a:t>点集合の追加</a:t>
            </a:r>
            <a:endParaRPr lang="en-US" altLang="ja-JP" sz="2000" dirty="0"/>
          </a:p>
          <a:p>
            <a:r>
              <a:rPr lang="en-US" altLang="ja-JP" sz="2000" dirty="0"/>
              <a:t>        </a:t>
            </a:r>
            <a:r>
              <a:rPr lang="en-US" altLang="ja-JP" sz="2000" dirty="0" err="1"/>
              <a:t>G.</a:t>
            </a:r>
            <a:r>
              <a:rPr lang="en-US" altLang="ja-JP" sz="2000" dirty="0" err="1">
                <a:solidFill>
                  <a:srgbClr val="0070C0"/>
                </a:solidFill>
              </a:rPr>
              <a:t>add_node</a:t>
            </a:r>
            <a:r>
              <a:rPr lang="en-US" altLang="ja-JP" sz="2000" dirty="0"/>
              <a:t>(</a:t>
            </a:r>
            <a:r>
              <a:rPr lang="en-US" altLang="ja-JP" sz="2000" dirty="0" err="1"/>
              <a:t>i</a:t>
            </a:r>
            <a:r>
              <a:rPr lang="en-US" altLang="ja-JP" sz="2000" dirty="0"/>
              <a:t>)  </a:t>
            </a:r>
          </a:p>
          <a:p>
            <a:r>
              <a:rPr lang="en-US" altLang="ja-JP" sz="2000" dirty="0"/>
              <a:t>        </a:t>
            </a:r>
            <a:r>
              <a:rPr lang="en-US" altLang="ja-JP" sz="2000" dirty="0" err="1"/>
              <a:t>G.position</a:t>
            </a:r>
            <a:r>
              <a:rPr lang="en-US" altLang="ja-JP" sz="2000" dirty="0"/>
              <a:t>[</a:t>
            </a:r>
            <a:r>
              <a:rPr lang="en-US" altLang="ja-JP" sz="2000" dirty="0" err="1"/>
              <a:t>i</a:t>
            </a:r>
            <a:r>
              <a:rPr lang="en-US" altLang="ja-JP" sz="2000" dirty="0"/>
              <a:t>]=(</a:t>
            </a:r>
            <a:r>
              <a:rPr lang="en-US" altLang="ja-JP" sz="2000" dirty="0" err="1"/>
              <a:t>x_cord</a:t>
            </a:r>
            <a:r>
              <a:rPr lang="en-US" altLang="ja-JP" sz="2000" dirty="0"/>
              <a:t>[</a:t>
            </a:r>
            <a:r>
              <a:rPr lang="en-US" altLang="ja-JP" sz="2000" dirty="0" err="1"/>
              <a:t>i</a:t>
            </a:r>
            <a:r>
              <a:rPr lang="en-US" altLang="ja-JP" sz="2000" dirty="0"/>
              <a:t>], </a:t>
            </a:r>
            <a:r>
              <a:rPr lang="en-US" altLang="ja-JP" sz="2000" dirty="0" err="1"/>
              <a:t>y_cord</a:t>
            </a:r>
            <a:r>
              <a:rPr lang="en-US" altLang="ja-JP" sz="2000" dirty="0"/>
              <a:t>[</a:t>
            </a:r>
            <a:r>
              <a:rPr lang="en-US" altLang="ja-JP" sz="2000" dirty="0" err="1"/>
              <a:t>i</a:t>
            </a:r>
            <a:r>
              <a:rPr lang="en-US" altLang="ja-JP" sz="2000" dirty="0"/>
              <a:t>])</a:t>
            </a:r>
          </a:p>
          <a:p>
            <a:r>
              <a:rPr lang="en-US" altLang="ja-JP" sz="2000" dirty="0"/>
              <a:t>   </a:t>
            </a:r>
          </a:p>
          <a:p>
            <a:r>
              <a:rPr lang="en-US" altLang="ja-JP" sz="2000" dirty="0"/>
              <a:t>    m=</a:t>
            </a:r>
            <a:r>
              <a:rPr lang="en-US" altLang="ja-JP" sz="2000" dirty="0" err="1">
                <a:solidFill>
                  <a:srgbClr val="FF0000"/>
                </a:solidFill>
              </a:rPr>
              <a:t>len</a:t>
            </a:r>
            <a:r>
              <a:rPr lang="en-US" altLang="ja-JP" sz="2000" dirty="0"/>
              <a:t>(</a:t>
            </a:r>
            <a:r>
              <a:rPr lang="en-US" altLang="ja-JP" sz="2000" dirty="0" err="1"/>
              <a:t>edge_info</a:t>
            </a:r>
            <a:r>
              <a:rPr lang="en-US" altLang="ja-JP" sz="2000" dirty="0"/>
              <a:t>)</a:t>
            </a:r>
          </a:p>
          <a:p>
            <a:r>
              <a:rPr lang="en-US" altLang="ja-JP" sz="2000" dirty="0"/>
              <a:t>    </a:t>
            </a:r>
            <a:r>
              <a:rPr lang="en-US" altLang="ja-JP" sz="2000" dirty="0">
                <a:solidFill>
                  <a:srgbClr val="FF0000"/>
                </a:solidFill>
              </a:rPr>
              <a:t>for</a:t>
            </a:r>
            <a:r>
              <a:rPr lang="en-US" altLang="ja-JP" sz="2000" dirty="0"/>
              <a:t> (</a:t>
            </a:r>
            <a:r>
              <a:rPr lang="en-US" altLang="ja-JP" sz="2000" dirty="0" err="1"/>
              <a:t>i,j,length</a:t>
            </a:r>
            <a:r>
              <a:rPr lang="en-US" altLang="ja-JP" sz="2000" dirty="0"/>
              <a:t>)  </a:t>
            </a:r>
            <a:r>
              <a:rPr lang="en-US" altLang="ja-JP" sz="2000" dirty="0">
                <a:solidFill>
                  <a:srgbClr val="FF0000"/>
                </a:solidFill>
              </a:rPr>
              <a:t>in</a:t>
            </a:r>
            <a:r>
              <a:rPr lang="en-US" altLang="ja-JP" sz="2000" dirty="0"/>
              <a:t> </a:t>
            </a:r>
            <a:r>
              <a:rPr lang="en-US" altLang="ja-JP" sz="2000" dirty="0" err="1"/>
              <a:t>edge_info</a:t>
            </a:r>
            <a:r>
              <a:rPr lang="en-US" altLang="ja-JP" sz="2000" dirty="0"/>
              <a:t>:  #</a:t>
            </a:r>
            <a:r>
              <a:rPr lang="ja-JP" altLang="en-US" sz="2000" dirty="0"/>
              <a:t>枝集合の追加</a:t>
            </a:r>
            <a:endParaRPr lang="en-US" altLang="ja-JP" sz="2000" dirty="0"/>
          </a:p>
          <a:p>
            <a:r>
              <a:rPr lang="en-US" altLang="ja-JP" sz="2000" dirty="0"/>
              <a:t>         </a:t>
            </a:r>
            <a:r>
              <a:rPr lang="en-US" altLang="ja-JP" sz="2000" dirty="0" err="1"/>
              <a:t>G.</a:t>
            </a:r>
            <a:r>
              <a:rPr lang="en-US" altLang="ja-JP" sz="2000" dirty="0" err="1">
                <a:solidFill>
                  <a:srgbClr val="0070C0"/>
                </a:solidFill>
              </a:rPr>
              <a:t>add_edge</a:t>
            </a:r>
            <a:r>
              <a:rPr lang="en-US" altLang="ja-JP" sz="2000" dirty="0"/>
              <a:t>(</a:t>
            </a:r>
            <a:r>
              <a:rPr lang="en-US" altLang="ja-JP" sz="2000" dirty="0" err="1"/>
              <a:t>i,j,length</a:t>
            </a:r>
            <a:r>
              <a:rPr lang="en-US" altLang="ja-JP" sz="2000" dirty="0"/>
              <a:t>)</a:t>
            </a:r>
          </a:p>
        </p:txBody>
      </p:sp>
      <p:sp>
        <p:nvSpPr>
          <p:cNvPr id="15364" name="正方形/長方形 3"/>
          <p:cNvSpPr>
            <a:spLocks noChangeArrowheads="1"/>
          </p:cNvSpPr>
          <p:nvPr/>
        </p:nvSpPr>
        <p:spPr bwMode="auto">
          <a:xfrm>
            <a:off x="500063" y="2571750"/>
            <a:ext cx="8286750" cy="1323975"/>
          </a:xfrm>
          <a:prstGeom prst="rect">
            <a:avLst/>
          </a:prstGeom>
          <a:noFill/>
          <a:ln w="9525">
            <a:noFill/>
            <a:miter lim="800000"/>
            <a:headEnd/>
            <a:tailEnd/>
          </a:ln>
        </p:spPr>
        <p:txBody>
          <a:bodyPr>
            <a:spAutoFit/>
          </a:bodyPr>
          <a:lstStyle/>
          <a:p>
            <a:r>
              <a:rPr lang="en-US" altLang="ja-JP" sz="2000" dirty="0">
                <a:solidFill>
                  <a:srgbClr val="FF0000"/>
                </a:solidFill>
              </a:rPr>
              <a:t>from</a:t>
            </a:r>
            <a:r>
              <a:rPr lang="en-US" altLang="ja-JP" sz="2000" dirty="0"/>
              <a:t> </a:t>
            </a:r>
            <a:r>
              <a:rPr lang="en-US" altLang="ja-JP" sz="2000" dirty="0" err="1"/>
              <a:t>pylab</a:t>
            </a:r>
            <a:r>
              <a:rPr lang="en-US" altLang="ja-JP" sz="2000" dirty="0"/>
              <a:t> </a:t>
            </a:r>
            <a:r>
              <a:rPr lang="en-US" altLang="ja-JP" sz="2000" dirty="0">
                <a:solidFill>
                  <a:srgbClr val="FF0000"/>
                </a:solidFill>
              </a:rPr>
              <a:t>import </a:t>
            </a:r>
            <a:r>
              <a:rPr lang="en-US" altLang="ja-JP" sz="2000" dirty="0"/>
              <a:t>*</a:t>
            </a:r>
          </a:p>
          <a:p>
            <a:r>
              <a:rPr lang="en-US" altLang="ja-JP" sz="2000" dirty="0">
                <a:solidFill>
                  <a:srgbClr val="FF0000"/>
                </a:solidFill>
              </a:rPr>
              <a:t>from</a:t>
            </a:r>
            <a:r>
              <a:rPr lang="en-US" altLang="ja-JP" sz="2000" dirty="0"/>
              <a:t> </a:t>
            </a:r>
            <a:r>
              <a:rPr lang="en-US" altLang="ja-JP" sz="2000" dirty="0" err="1"/>
              <a:t>networkx</a:t>
            </a:r>
            <a:r>
              <a:rPr lang="en-US" altLang="ja-JP" sz="2000" dirty="0"/>
              <a:t> </a:t>
            </a:r>
            <a:r>
              <a:rPr lang="en-US" altLang="ja-JP" sz="2000" dirty="0">
                <a:solidFill>
                  <a:srgbClr val="FF0000"/>
                </a:solidFill>
              </a:rPr>
              <a:t>import </a:t>
            </a:r>
            <a:r>
              <a:rPr lang="en-US" altLang="ja-JP" sz="2000" dirty="0"/>
              <a:t>*    #</a:t>
            </a:r>
            <a:r>
              <a:rPr lang="ja-JP" altLang="en-US" sz="2000" dirty="0"/>
              <a:t>モジュールの読み込み</a:t>
            </a:r>
            <a:endParaRPr lang="en-US" altLang="ja-JP" sz="2000" dirty="0"/>
          </a:p>
          <a:p>
            <a:r>
              <a:rPr lang="en-US" altLang="ja-JP" sz="2000" dirty="0"/>
              <a:t>G=</a:t>
            </a:r>
            <a:r>
              <a:rPr lang="en-US" altLang="ja-JP" sz="2000" dirty="0" err="1">
                <a:solidFill>
                  <a:srgbClr val="0070C0"/>
                </a:solidFill>
              </a:rPr>
              <a:t>XGraph</a:t>
            </a:r>
            <a:r>
              <a:rPr lang="en-US" altLang="ja-JP" sz="2000" dirty="0"/>
              <a:t>()</a:t>
            </a:r>
            <a:r>
              <a:rPr lang="ja-JP" altLang="en-US" sz="2000" dirty="0"/>
              <a:t>                      </a:t>
            </a:r>
            <a:r>
              <a:rPr lang="en-US" altLang="ja-JP" sz="2000" dirty="0"/>
              <a:t>#</a:t>
            </a:r>
            <a:r>
              <a:rPr lang="ja-JP" altLang="en-US" sz="2000" dirty="0"/>
              <a:t>グラフインスタンスの生成</a:t>
            </a:r>
            <a:endParaRPr lang="en-US" altLang="ja-JP" sz="2000" dirty="0"/>
          </a:p>
          <a:p>
            <a:r>
              <a:rPr lang="en-US" altLang="ja-JP" sz="2000" dirty="0" err="1"/>
              <a:t>G.position</a:t>
            </a:r>
            <a:r>
              <a:rPr lang="en-US" altLang="ja-JP" sz="2000" dirty="0"/>
              <a:t>={}                    #</a:t>
            </a:r>
            <a:r>
              <a:rPr lang="ja-JP" altLang="en-US" sz="2000" dirty="0"/>
              <a:t>座標保管用の辞書</a:t>
            </a:r>
          </a:p>
        </p:txBody>
      </p:sp>
      <p:sp>
        <p:nvSpPr>
          <p:cNvPr id="15365" name="テキスト ボックス 4"/>
          <p:cNvSpPr txBox="1">
            <a:spLocks noChangeArrowheads="1"/>
          </p:cNvSpPr>
          <p:nvPr/>
        </p:nvSpPr>
        <p:spPr bwMode="auto">
          <a:xfrm>
            <a:off x="500063" y="1571625"/>
            <a:ext cx="8190063" cy="830997"/>
          </a:xfrm>
          <a:prstGeom prst="rect">
            <a:avLst/>
          </a:prstGeom>
          <a:noFill/>
          <a:ln w="9525">
            <a:noFill/>
            <a:miter lim="800000"/>
            <a:headEnd/>
            <a:tailEnd/>
          </a:ln>
        </p:spPr>
        <p:txBody>
          <a:bodyPr wrap="none">
            <a:spAutoFit/>
          </a:bodyPr>
          <a:lstStyle/>
          <a:p>
            <a:r>
              <a:rPr lang="ja-JP" altLang="en-US" dirty="0"/>
              <a:t>点の座標のリスト </a:t>
            </a:r>
            <a:r>
              <a:rPr lang="en-US" altLang="ja-JP" dirty="0" err="1"/>
              <a:t>x_cord</a:t>
            </a:r>
            <a:r>
              <a:rPr lang="en-US" altLang="ja-JP" dirty="0"/>
              <a:t>[],</a:t>
            </a:r>
            <a:r>
              <a:rPr lang="en-US" altLang="ja-JP" dirty="0" err="1"/>
              <a:t>y_cord</a:t>
            </a:r>
            <a:r>
              <a:rPr lang="en-US" altLang="ja-JP" dirty="0"/>
              <a:t>[]</a:t>
            </a:r>
            <a:r>
              <a:rPr lang="ja-JP" altLang="en-US" dirty="0"/>
              <a:t>　</a:t>
            </a:r>
            <a:endParaRPr lang="en-US" altLang="ja-JP" dirty="0"/>
          </a:p>
          <a:p>
            <a:r>
              <a:rPr lang="ja-JP" altLang="en-US" dirty="0"/>
              <a:t>枝情報  </a:t>
            </a:r>
            <a:r>
              <a:rPr lang="en-US" altLang="ja-JP" dirty="0"/>
              <a:t>(</a:t>
            </a:r>
            <a:r>
              <a:rPr lang="en-US" altLang="ja-JP" dirty="0" err="1"/>
              <a:t>i,j,length</a:t>
            </a:r>
            <a:r>
              <a:rPr lang="en-US" altLang="ja-JP" dirty="0"/>
              <a:t>) </a:t>
            </a:r>
            <a:r>
              <a:rPr lang="ja-JP" altLang="en-US" dirty="0"/>
              <a:t>のリスト </a:t>
            </a:r>
            <a:r>
              <a:rPr lang="en-US" altLang="ja-JP" dirty="0" err="1"/>
              <a:t>edge_info</a:t>
            </a:r>
            <a:r>
              <a:rPr lang="en-US" altLang="ja-JP" dirty="0" smtClean="0"/>
              <a:t>[] </a:t>
            </a:r>
            <a:r>
              <a:rPr lang="ja-JP" altLang="en-US" dirty="0" smtClean="0"/>
              <a:t>が準備されているとき：</a:t>
            </a:r>
            <a:endParaRPr lang="ja-JP" alt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a:srcRect/>
          <a:stretch>
            <a:fillRect/>
          </a:stretch>
        </p:blipFill>
        <p:spPr bwMode="auto">
          <a:xfrm>
            <a:off x="214313" y="285750"/>
            <a:ext cx="8501062" cy="6415088"/>
          </a:xfrm>
          <a:prstGeom prst="rect">
            <a:avLst/>
          </a:prstGeom>
          <a:noFill/>
          <a:ln w="9525">
            <a:noFill/>
            <a:miter lim="800000"/>
            <a:headEnd/>
            <a:tailEnd/>
          </a:ln>
        </p:spPr>
      </p:pic>
      <p:sp>
        <p:nvSpPr>
          <p:cNvPr id="16387" name="正方形/長方形 3"/>
          <p:cNvSpPr>
            <a:spLocks noChangeArrowheads="1"/>
          </p:cNvSpPr>
          <p:nvPr/>
        </p:nvSpPr>
        <p:spPr bwMode="auto">
          <a:xfrm>
            <a:off x="500063" y="6027738"/>
            <a:ext cx="8429625" cy="830262"/>
          </a:xfrm>
          <a:prstGeom prst="rect">
            <a:avLst/>
          </a:prstGeom>
          <a:noFill/>
          <a:ln w="9525">
            <a:noFill/>
            <a:miter lim="800000"/>
            <a:headEnd/>
            <a:tailEnd/>
          </a:ln>
        </p:spPr>
        <p:txBody>
          <a:bodyPr>
            <a:spAutoFit/>
          </a:bodyPr>
          <a:lstStyle/>
          <a:p>
            <a:r>
              <a:rPr lang="en-US" altLang="ja-JP" dirty="0">
                <a:solidFill>
                  <a:srgbClr val="0070C0"/>
                </a:solidFill>
              </a:rPr>
              <a:t>draw</a:t>
            </a:r>
            <a:r>
              <a:rPr lang="en-US" altLang="ja-JP" dirty="0"/>
              <a:t>(</a:t>
            </a:r>
            <a:r>
              <a:rPr lang="en-US" altLang="ja-JP" dirty="0" err="1"/>
              <a:t>G,G.position,node_size</a:t>
            </a:r>
            <a:r>
              <a:rPr lang="en-US" altLang="ja-JP" dirty="0"/>
              <a:t>=1000/</a:t>
            </a:r>
            <a:r>
              <a:rPr lang="en-US" altLang="ja-JP" dirty="0" err="1"/>
              <a:t>n,with_labels</a:t>
            </a:r>
            <a:r>
              <a:rPr lang="en-US" altLang="ja-JP" dirty="0"/>
              <a:t>=</a:t>
            </a:r>
            <a:r>
              <a:rPr lang="en-US" altLang="ja-JP" dirty="0" err="1"/>
              <a:t>None,width</a:t>
            </a:r>
            <a:r>
              <a:rPr lang="en-US" altLang="ja-JP" dirty="0"/>
              <a:t>=1,</a:t>
            </a:r>
            <a:br>
              <a:rPr lang="en-US" altLang="ja-JP" dirty="0"/>
            </a:br>
            <a:r>
              <a:rPr lang="en-US" altLang="ja-JP" dirty="0" err="1"/>
              <a:t>node_color</a:t>
            </a:r>
            <a:r>
              <a:rPr lang="en-US" altLang="ja-JP" dirty="0"/>
              <a:t>='</a:t>
            </a:r>
            <a:r>
              <a:rPr lang="en-US" altLang="ja-JP" dirty="0" err="1"/>
              <a:t>b',edge_color</a:t>
            </a:r>
            <a:r>
              <a:rPr lang="en-US" altLang="ja-JP" dirty="0"/>
              <a:t>='g')</a:t>
            </a:r>
            <a:endParaRPr lang="ja-JP" altLang="en-US" dirty="0"/>
          </a:p>
        </p:txBody>
      </p:sp>
      <p:sp>
        <p:nvSpPr>
          <p:cNvPr id="16388" name="テキスト ボックス 4"/>
          <p:cNvSpPr txBox="1">
            <a:spLocks noChangeArrowheads="1"/>
          </p:cNvSpPr>
          <p:nvPr/>
        </p:nvSpPr>
        <p:spPr bwMode="auto">
          <a:xfrm>
            <a:off x="285750" y="285750"/>
            <a:ext cx="8494713" cy="400050"/>
          </a:xfrm>
          <a:prstGeom prst="rect">
            <a:avLst/>
          </a:prstGeom>
          <a:noFill/>
          <a:ln w="9525">
            <a:noFill/>
            <a:miter lim="800000"/>
            <a:headEnd/>
            <a:tailEnd/>
          </a:ln>
        </p:spPr>
        <p:txBody>
          <a:bodyPr wrap="none">
            <a:spAutoFit/>
          </a:bodyPr>
          <a:lstStyle/>
          <a:p>
            <a:r>
              <a:rPr lang="ja-JP" altLang="en-US" sz="2000"/>
              <a:t>グラフの表示（</a:t>
            </a:r>
            <a:r>
              <a:rPr lang="en-US" altLang="ja-JP" sz="2000"/>
              <a:t>position</a:t>
            </a:r>
            <a:r>
              <a:rPr lang="ja-JP" altLang="en-US" sz="2000"/>
              <a:t>指定，サイズ</a:t>
            </a:r>
            <a:r>
              <a:rPr lang="en-US" altLang="ja-JP" sz="2000"/>
              <a:t>1000/n, </a:t>
            </a:r>
            <a:r>
              <a:rPr lang="ja-JP" altLang="en-US" sz="2000"/>
              <a:t>ラベルなし，線幅</a:t>
            </a:r>
            <a:r>
              <a:rPr lang="en-US" altLang="ja-JP" sz="2000"/>
              <a:t>1</a:t>
            </a:r>
            <a:r>
              <a:rPr lang="ja-JP" altLang="en-US" sz="2000"/>
              <a:t>，点色</a:t>
            </a:r>
            <a:r>
              <a:rPr lang="en-US" altLang="ja-JP" sz="2000"/>
              <a:t>b</a:t>
            </a:r>
            <a:r>
              <a:rPr lang="ja-JP" altLang="en-US" sz="2000"/>
              <a:t>，枝色</a:t>
            </a:r>
            <a:r>
              <a:rPr lang="en-US" altLang="ja-JP" sz="2000"/>
              <a:t>g</a:t>
            </a:r>
            <a:r>
              <a:rPr lang="ja-JP" altLang="en-US" sz="2000"/>
              <a:t>）</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タイトル 1"/>
          <p:cNvSpPr>
            <a:spLocks noGrp="1"/>
          </p:cNvSpPr>
          <p:nvPr>
            <p:ph type="title"/>
          </p:nvPr>
        </p:nvSpPr>
        <p:spPr/>
        <p:txBody>
          <a:bodyPr/>
          <a:lstStyle/>
          <a:p>
            <a:pPr eaLnBrk="1" hangingPunct="1"/>
            <a:r>
              <a:rPr lang="ja-JP" altLang="en-US" dirty="0" smtClean="0"/>
              <a:t>使用例</a:t>
            </a:r>
          </a:p>
        </p:txBody>
      </p:sp>
      <p:sp>
        <p:nvSpPr>
          <p:cNvPr id="17411" name="正方形/長方形 2"/>
          <p:cNvSpPr>
            <a:spLocks noChangeArrowheads="1"/>
          </p:cNvSpPr>
          <p:nvPr/>
        </p:nvSpPr>
        <p:spPr bwMode="auto">
          <a:xfrm>
            <a:off x="285720" y="1571612"/>
            <a:ext cx="7572375" cy="830997"/>
          </a:xfrm>
          <a:prstGeom prst="rect">
            <a:avLst/>
          </a:prstGeom>
          <a:noFill/>
          <a:ln w="9525">
            <a:noFill/>
            <a:miter lim="800000"/>
            <a:headEnd/>
            <a:tailEnd/>
          </a:ln>
        </p:spPr>
        <p:txBody>
          <a:bodyPr>
            <a:spAutoFit/>
          </a:bodyPr>
          <a:lstStyle/>
          <a:p>
            <a:r>
              <a:rPr lang="en-US" altLang="ja-JP" dirty="0"/>
              <a:t>#</a:t>
            </a:r>
            <a:r>
              <a:rPr lang="ja-JP" altLang="en-US" dirty="0"/>
              <a:t>グラフ </a:t>
            </a:r>
            <a:r>
              <a:rPr lang="en-US" altLang="ja-JP" dirty="0"/>
              <a:t>G </a:t>
            </a:r>
            <a:r>
              <a:rPr lang="ja-JP" altLang="en-US" dirty="0"/>
              <a:t>の最大の連結成分（</a:t>
            </a:r>
            <a:r>
              <a:rPr lang="en-US" altLang="ja-JP" dirty="0"/>
              <a:t>0</a:t>
            </a:r>
            <a:r>
              <a:rPr lang="ja-JP" altLang="en-US" dirty="0"/>
              <a:t>番目）を</a:t>
            </a:r>
            <a:r>
              <a:rPr lang="en-US" altLang="ja-JP" dirty="0"/>
              <a:t>H</a:t>
            </a:r>
            <a:r>
              <a:rPr lang="ja-JP" altLang="en-US" dirty="0"/>
              <a:t>に入れる  </a:t>
            </a:r>
            <a:endParaRPr lang="en-US" altLang="ja-JP" dirty="0"/>
          </a:p>
          <a:p>
            <a:r>
              <a:rPr lang="ja-JP" altLang="en-US" dirty="0"/>
              <a:t>    </a:t>
            </a:r>
            <a:r>
              <a:rPr lang="en-US" altLang="ja-JP" dirty="0"/>
              <a:t>H=</a:t>
            </a:r>
            <a:r>
              <a:rPr lang="en-US" altLang="ja-JP" dirty="0" err="1">
                <a:solidFill>
                  <a:srgbClr val="0070C0"/>
                </a:solidFill>
              </a:rPr>
              <a:t>connected_component_subgraphs</a:t>
            </a:r>
            <a:r>
              <a:rPr lang="en-US" altLang="ja-JP" dirty="0"/>
              <a:t>(G) [0</a:t>
            </a:r>
            <a:r>
              <a:rPr lang="en-US" altLang="ja-JP" dirty="0" smtClean="0"/>
              <a:t>]</a:t>
            </a:r>
            <a:endParaRPr lang="en-US" altLang="ja-JP" dirty="0"/>
          </a:p>
        </p:txBody>
      </p:sp>
      <p:sp>
        <p:nvSpPr>
          <p:cNvPr id="5" name="正方形/長方形 4"/>
          <p:cNvSpPr/>
          <p:nvPr/>
        </p:nvSpPr>
        <p:spPr>
          <a:xfrm>
            <a:off x="285720" y="2703016"/>
            <a:ext cx="8858280" cy="3046988"/>
          </a:xfrm>
          <a:prstGeom prst="rect">
            <a:avLst/>
          </a:prstGeom>
        </p:spPr>
        <p:txBody>
          <a:bodyPr wrap="square">
            <a:spAutoFit/>
          </a:bodyPr>
          <a:lstStyle/>
          <a:p>
            <a:r>
              <a:rPr lang="en-US" altLang="ja-JP" dirty="0" smtClean="0"/>
              <a:t>#</a:t>
            </a:r>
            <a:r>
              <a:rPr lang="ja-JP" altLang="en-US" dirty="0" smtClean="0"/>
              <a:t>点の次数のヒストグラム</a:t>
            </a:r>
            <a:endParaRPr lang="en-US" altLang="ja-JP" dirty="0" smtClean="0"/>
          </a:p>
          <a:p>
            <a:r>
              <a:rPr lang="en-US" altLang="ja-JP" dirty="0" err="1" smtClean="0"/>
              <a:t>degseq</a:t>
            </a:r>
            <a:r>
              <a:rPr lang="en-US" altLang="ja-JP" dirty="0" smtClean="0"/>
              <a:t>=</a:t>
            </a:r>
            <a:r>
              <a:rPr lang="en-US" altLang="ja-JP" dirty="0" err="1" smtClean="0"/>
              <a:t>G.</a:t>
            </a:r>
            <a:r>
              <a:rPr lang="en-US" altLang="ja-JP" dirty="0" err="1" smtClean="0">
                <a:solidFill>
                  <a:srgbClr val="0070C0"/>
                </a:solidFill>
              </a:rPr>
              <a:t>degree</a:t>
            </a:r>
            <a:r>
              <a:rPr lang="en-US" altLang="ja-JP" dirty="0" smtClean="0"/>
              <a:t>()</a:t>
            </a:r>
            <a:r>
              <a:rPr lang="ja-JP" altLang="en-US" dirty="0" smtClean="0"/>
              <a:t>　     </a:t>
            </a:r>
            <a:r>
              <a:rPr lang="en-US" altLang="ja-JP" dirty="0" smtClean="0"/>
              <a:t>#</a:t>
            </a:r>
            <a:r>
              <a:rPr lang="ja-JP" altLang="en-US" dirty="0" smtClean="0"/>
              <a:t>次数を計算してリストを返す関数</a:t>
            </a:r>
            <a:endParaRPr lang="en-US" altLang="ja-JP" dirty="0" smtClean="0"/>
          </a:p>
          <a:p>
            <a:r>
              <a:rPr lang="en-US" altLang="ja-JP" dirty="0" err="1" smtClean="0"/>
              <a:t>dmax</a:t>
            </a:r>
            <a:r>
              <a:rPr lang="en-US" altLang="ja-JP" dirty="0" smtClean="0"/>
              <a:t>=</a:t>
            </a:r>
            <a:r>
              <a:rPr lang="en-US" altLang="ja-JP" dirty="0" smtClean="0">
                <a:solidFill>
                  <a:srgbClr val="FF0000"/>
                </a:solidFill>
              </a:rPr>
              <a:t>max</a:t>
            </a:r>
            <a:r>
              <a:rPr lang="en-US" altLang="ja-JP" dirty="0" smtClean="0"/>
              <a:t>(</a:t>
            </a:r>
            <a:r>
              <a:rPr lang="en-US" altLang="ja-JP" dirty="0" err="1" smtClean="0"/>
              <a:t>degseq</a:t>
            </a:r>
            <a:r>
              <a:rPr lang="en-US" altLang="ja-JP" dirty="0" smtClean="0"/>
              <a:t>)+1  #</a:t>
            </a:r>
            <a:r>
              <a:rPr lang="ja-JP" altLang="en-US" dirty="0" smtClean="0"/>
              <a:t>最大の次数を計算</a:t>
            </a:r>
            <a:endParaRPr lang="en-US" altLang="ja-JP" dirty="0" smtClean="0"/>
          </a:p>
          <a:p>
            <a:r>
              <a:rPr lang="en-US" altLang="ja-JP" dirty="0" smtClean="0"/>
              <a:t>freq= </a:t>
            </a:r>
            <a:r>
              <a:rPr lang="en-US" altLang="ja-JP" dirty="0" smtClean="0">
                <a:solidFill>
                  <a:srgbClr val="FF0000"/>
                </a:solidFill>
              </a:rPr>
              <a:t>[</a:t>
            </a:r>
            <a:r>
              <a:rPr lang="en-US" altLang="ja-JP" dirty="0" smtClean="0"/>
              <a:t> 0 </a:t>
            </a:r>
            <a:r>
              <a:rPr lang="en-US" altLang="ja-JP" dirty="0" smtClean="0">
                <a:solidFill>
                  <a:srgbClr val="FF0000"/>
                </a:solidFill>
              </a:rPr>
              <a:t>for</a:t>
            </a:r>
            <a:r>
              <a:rPr lang="en-US" altLang="ja-JP" dirty="0" smtClean="0"/>
              <a:t> d in </a:t>
            </a:r>
            <a:r>
              <a:rPr lang="en-US" altLang="ja-JP" dirty="0" smtClean="0">
                <a:solidFill>
                  <a:srgbClr val="FF0000"/>
                </a:solidFill>
              </a:rPr>
              <a:t>range</a:t>
            </a:r>
            <a:r>
              <a:rPr lang="en-US" altLang="ja-JP" dirty="0" smtClean="0"/>
              <a:t>(</a:t>
            </a:r>
            <a:r>
              <a:rPr lang="en-US" altLang="ja-JP" dirty="0" err="1" smtClean="0"/>
              <a:t>dmax</a:t>
            </a:r>
            <a:r>
              <a:rPr lang="en-US" altLang="ja-JP" dirty="0" smtClean="0"/>
              <a:t>) </a:t>
            </a:r>
            <a:r>
              <a:rPr lang="en-US" altLang="ja-JP" dirty="0" smtClean="0">
                <a:solidFill>
                  <a:srgbClr val="FF0000"/>
                </a:solidFill>
              </a:rPr>
              <a:t>] </a:t>
            </a:r>
            <a:r>
              <a:rPr lang="en-US" altLang="ja-JP" dirty="0" smtClean="0"/>
              <a:t>#</a:t>
            </a:r>
            <a:r>
              <a:rPr lang="ja-JP" altLang="en-US" dirty="0" smtClean="0"/>
              <a:t>頻度を保管するリストの準備</a:t>
            </a:r>
            <a:endParaRPr lang="en-US" altLang="ja-JP" dirty="0" smtClean="0"/>
          </a:p>
          <a:p>
            <a:r>
              <a:rPr lang="en-US" altLang="ja-JP" dirty="0" smtClean="0">
                <a:solidFill>
                  <a:srgbClr val="FF0000"/>
                </a:solidFill>
              </a:rPr>
              <a:t>for</a:t>
            </a:r>
            <a:r>
              <a:rPr lang="en-US" altLang="ja-JP" dirty="0" smtClean="0"/>
              <a:t> d </a:t>
            </a:r>
            <a:r>
              <a:rPr lang="en-US" altLang="ja-JP" dirty="0" smtClean="0">
                <a:solidFill>
                  <a:srgbClr val="FF0000"/>
                </a:solidFill>
              </a:rPr>
              <a:t>in</a:t>
            </a:r>
            <a:r>
              <a:rPr lang="en-US" altLang="ja-JP" dirty="0" smtClean="0"/>
              <a:t> </a:t>
            </a:r>
            <a:r>
              <a:rPr lang="en-US" altLang="ja-JP" dirty="0" err="1" smtClean="0"/>
              <a:t>degseq</a:t>
            </a:r>
            <a:r>
              <a:rPr lang="en-US" altLang="ja-JP" dirty="0" smtClean="0"/>
              <a:t>:</a:t>
            </a:r>
          </a:p>
          <a:p>
            <a:r>
              <a:rPr lang="en-US" altLang="ja-JP" dirty="0" smtClean="0"/>
              <a:t>    freq[d] += 1 </a:t>
            </a:r>
          </a:p>
          <a:p>
            <a:endParaRPr lang="en-US" altLang="ja-JP" dirty="0" smtClean="0"/>
          </a:p>
          <a:p>
            <a:r>
              <a:rPr lang="en-US" altLang="ja-JP" dirty="0" smtClean="0">
                <a:solidFill>
                  <a:srgbClr val="FF0000"/>
                </a:solidFill>
              </a:rPr>
              <a:t>print </a:t>
            </a:r>
            <a:r>
              <a:rPr lang="en-US" altLang="ja-JP" dirty="0" smtClean="0"/>
              <a:t>"degree frequency </a:t>
            </a:r>
            <a:r>
              <a:rPr lang="en-US" altLang="ja-JP" dirty="0" err="1" smtClean="0"/>
              <a:t>histgram",freq</a:t>
            </a:r>
            <a:endParaRPr lang="ja-JP" alt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ja-JP" altLang="en-US"/>
              <a:t>定型化された問題 </a:t>
            </a:r>
            <a:r>
              <a:rPr lang="en-US" altLang="ja-JP"/>
              <a:t>I</a:t>
            </a:r>
          </a:p>
        </p:txBody>
      </p:sp>
      <p:sp>
        <p:nvSpPr>
          <p:cNvPr id="11267" name="Rectangle 3"/>
          <p:cNvSpPr>
            <a:spLocks noGrp="1" noChangeArrowheads="1"/>
          </p:cNvSpPr>
          <p:nvPr>
            <p:ph idx="1"/>
          </p:nvPr>
        </p:nvSpPr>
        <p:spPr>
          <a:xfrm>
            <a:off x="685800" y="1981200"/>
            <a:ext cx="7772400" cy="3810000"/>
          </a:xfrm>
        </p:spPr>
        <p:txBody>
          <a:bodyPr/>
          <a:lstStyle/>
          <a:p>
            <a:pPr marL="533400" indent="-533400"/>
            <a:r>
              <a:rPr lang="ja-JP" altLang="en-US" dirty="0"/>
              <a:t>汎用的な問題</a:t>
            </a:r>
          </a:p>
          <a:p>
            <a:pPr marL="914400" lvl="1" indent="-457200"/>
            <a:r>
              <a:rPr lang="en-US" altLang="ja-JP" dirty="0" smtClean="0"/>
              <a:t>LP</a:t>
            </a:r>
            <a:r>
              <a:rPr lang="ja-JP" altLang="en-US" dirty="0" err="1" smtClean="0"/>
              <a:t>，</a:t>
            </a:r>
            <a:r>
              <a:rPr lang="en-US" altLang="ja-JP" dirty="0" smtClean="0"/>
              <a:t>MIP</a:t>
            </a:r>
            <a:r>
              <a:rPr lang="ja-JP" altLang="en-US" dirty="0" err="1" smtClean="0"/>
              <a:t>，</a:t>
            </a:r>
            <a:r>
              <a:rPr lang="en-US" altLang="ja-JP" dirty="0" smtClean="0"/>
              <a:t>NLP-</a:t>
            </a:r>
            <a:r>
              <a:rPr lang="en-US" altLang="ja-JP" dirty="0"/>
              <a:t>&gt;</a:t>
            </a:r>
            <a:r>
              <a:rPr lang="ja-JP" altLang="en-US" dirty="0"/>
              <a:t>そのままで有用</a:t>
            </a:r>
          </a:p>
          <a:p>
            <a:pPr marL="914400" lvl="1" indent="-457200"/>
            <a:r>
              <a:rPr lang="ja-JP" altLang="en-US" dirty="0"/>
              <a:t> 一般的な運搬経路問題</a:t>
            </a:r>
            <a:r>
              <a:rPr lang="en-US" altLang="ja-JP" dirty="0"/>
              <a:t>,</a:t>
            </a:r>
          </a:p>
          <a:p>
            <a:pPr marL="914400" lvl="1" indent="-457200"/>
            <a:r>
              <a:rPr lang="ja-JP" altLang="en-US" dirty="0"/>
              <a:t>一般的なスケジューリング問題</a:t>
            </a:r>
            <a:br>
              <a:rPr lang="ja-JP" altLang="en-US" dirty="0"/>
            </a:br>
            <a:r>
              <a:rPr lang="ja-JP" altLang="en-US" dirty="0"/>
              <a:t> </a:t>
            </a:r>
            <a:r>
              <a:rPr lang="en-US" altLang="ja-JP" dirty="0"/>
              <a:t>-&gt;</a:t>
            </a:r>
            <a:r>
              <a:rPr lang="ja-JP" altLang="en-US" dirty="0"/>
              <a:t>多少カスタマイズすれば</a:t>
            </a:r>
            <a:r>
              <a:rPr lang="en-US" altLang="ja-JP" dirty="0"/>
              <a:t>OK</a:t>
            </a:r>
            <a:r>
              <a:rPr lang="ja-JP" altLang="en-US" dirty="0" err="1"/>
              <a:t>，</a:t>
            </a:r>
            <a:r>
              <a:rPr lang="ja-JP" altLang="en-US" dirty="0"/>
              <a:t>ある程度有用（なケースが多い，がそうでないケースもある</a:t>
            </a:r>
            <a:r>
              <a:rPr lang="en-US" altLang="ja-JP" dirty="0"/>
              <a:t>-&gt;</a:t>
            </a:r>
            <a:r>
              <a:rPr lang="ja-JP" altLang="en-US" dirty="0"/>
              <a:t>個別受注生産型の問題）</a:t>
            </a:r>
          </a:p>
          <a:p>
            <a:pPr marL="533400" indent="-533400"/>
            <a:endParaRPr lang="en-US" altLang="ja-JP"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Autofit/>
          </a:bodyPr>
          <a:lstStyle/>
          <a:p>
            <a:r>
              <a:rPr lang="ja-JP" altLang="en-US" sz="4000" dirty="0" smtClean="0"/>
              <a:t>人に優しいナビ（最短路）プロジェクト</a:t>
            </a:r>
            <a:endParaRPr lang="ja-JP" altLang="en-US" sz="4000" dirty="0"/>
          </a:p>
        </p:txBody>
      </p:sp>
      <p:sp>
        <p:nvSpPr>
          <p:cNvPr id="4099" name="Rectangle 3"/>
          <p:cNvSpPr>
            <a:spLocks noGrp="1" noChangeArrowheads="1"/>
          </p:cNvSpPr>
          <p:nvPr>
            <p:ph idx="1"/>
          </p:nvPr>
        </p:nvSpPr>
        <p:spPr/>
        <p:txBody>
          <a:bodyPr/>
          <a:lstStyle/>
          <a:p>
            <a:pPr marL="609600" indent="-609600"/>
            <a:r>
              <a:rPr lang="ja-JP" altLang="en-US" sz="2000" dirty="0" smtClean="0"/>
              <a:t>点対点（</a:t>
            </a:r>
            <a:r>
              <a:rPr lang="en-US" altLang="ja-JP" sz="2000" dirty="0" smtClean="0"/>
              <a:t>P2P</a:t>
            </a:r>
            <a:r>
              <a:rPr lang="ja-JP" altLang="en-US" sz="2000" dirty="0" smtClean="0"/>
              <a:t>）型の大規模最短</a:t>
            </a:r>
            <a:r>
              <a:rPr lang="ja-JP" altLang="en-US" sz="2000" dirty="0"/>
              <a:t>路問題に対する高速アルゴリズム</a:t>
            </a:r>
            <a:br>
              <a:rPr lang="ja-JP" altLang="en-US" sz="2000" dirty="0"/>
            </a:br>
            <a:r>
              <a:rPr lang="ja-JP" altLang="en-US" sz="2000" dirty="0"/>
              <a:t>目標：</a:t>
            </a:r>
            <a:r>
              <a:rPr lang="en-US" altLang="ja-JP" sz="2000" dirty="0"/>
              <a:t>2000</a:t>
            </a:r>
            <a:r>
              <a:rPr lang="ja-JP" altLang="en-US" sz="2000" dirty="0"/>
              <a:t>万点を対象とした実問題例を一瞬で，かつ厳密に解く！</a:t>
            </a:r>
            <a:br>
              <a:rPr lang="ja-JP" altLang="en-US" sz="2000" dirty="0"/>
            </a:br>
            <a:r>
              <a:rPr lang="ja-JP" altLang="en-US" sz="2000" dirty="0"/>
              <a:t>ターゲットは米国と欧州（クライアントの意向，データは無償で提供</a:t>
            </a:r>
            <a:r>
              <a:rPr lang="ja-JP" altLang="en-US" sz="2000" dirty="0" smtClean="0"/>
              <a:t>される）</a:t>
            </a:r>
            <a:r>
              <a:rPr lang="ja-JP" altLang="en-US" sz="2000" dirty="0"/>
              <a:t/>
            </a:r>
            <a:br>
              <a:rPr lang="ja-JP" altLang="en-US" sz="2000" dirty="0"/>
            </a:br>
            <a:endParaRPr lang="ja-JP" altLang="en-US" sz="2000" dirty="0"/>
          </a:p>
          <a:p>
            <a:pPr marL="609600" indent="-609600"/>
            <a:r>
              <a:rPr lang="ja-JP" altLang="en-US" sz="2000" dirty="0"/>
              <a:t>最短路問題の実務的な拡張に関する研究</a:t>
            </a:r>
          </a:p>
          <a:p>
            <a:pPr marL="1076325" lvl="1" indent="-533400">
              <a:buFontTx/>
              <a:buAutoNum type="arabicPeriod"/>
            </a:pPr>
            <a:r>
              <a:rPr lang="ja-JP" altLang="en-US" sz="1800" dirty="0"/>
              <a:t>時刻依存の移動時間をもつ最短路</a:t>
            </a:r>
          </a:p>
          <a:p>
            <a:pPr marL="1076325" lvl="1" indent="-533400">
              <a:buFontTx/>
              <a:buAutoNum type="arabicPeriod"/>
            </a:pPr>
            <a:r>
              <a:rPr lang="ja-JP" altLang="en-US" sz="1800" dirty="0"/>
              <a:t>不確実性をもつ移動時間をもつ最短路</a:t>
            </a:r>
          </a:p>
          <a:p>
            <a:pPr marL="1076325" lvl="1" indent="-533400">
              <a:buFontTx/>
              <a:buAutoNum type="arabicPeriod"/>
            </a:pPr>
            <a:r>
              <a:rPr lang="ja-JP" altLang="en-US" sz="1800" dirty="0"/>
              <a:t>多目的を有する最短路</a:t>
            </a:r>
          </a:p>
          <a:p>
            <a:pPr marL="1076325" lvl="1" indent="-533400">
              <a:buFontTx/>
              <a:buAutoNum type="arabicPeriod"/>
            </a:pPr>
            <a:r>
              <a:rPr lang="ja-JP" altLang="en-US" sz="1800" dirty="0"/>
              <a:t>制約付き最短路</a:t>
            </a:r>
            <a:br>
              <a:rPr lang="ja-JP" altLang="en-US" sz="1800" dirty="0"/>
            </a:br>
            <a:r>
              <a:rPr lang="ja-JP" altLang="en-US" sz="1800" dirty="0"/>
              <a:t/>
            </a:r>
            <a:br>
              <a:rPr lang="ja-JP" altLang="en-US" sz="1800" dirty="0"/>
            </a:br>
            <a:r>
              <a:rPr lang="ja-JP" altLang="en-US" sz="1800" dirty="0"/>
              <a:t/>
            </a:r>
            <a:br>
              <a:rPr lang="ja-JP" altLang="en-US" sz="1800" dirty="0"/>
            </a:br>
            <a:r>
              <a:rPr lang="ja-JP" altLang="en-US" sz="1800" dirty="0"/>
              <a:t>⇒これらの拡張に対しても，高速アルゴリズムが必要</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ja-JP" altLang="en-US" sz="4000"/>
              <a:t>前処理とクエリの分離（１）</a:t>
            </a:r>
          </a:p>
        </p:txBody>
      </p:sp>
      <p:sp>
        <p:nvSpPr>
          <p:cNvPr id="20483" name="AutoShape 3"/>
          <p:cNvSpPr>
            <a:spLocks noChangeArrowheads="1"/>
          </p:cNvSpPr>
          <p:nvPr/>
        </p:nvSpPr>
        <p:spPr bwMode="auto">
          <a:xfrm>
            <a:off x="3124200" y="3048000"/>
            <a:ext cx="609600" cy="609600"/>
          </a:xfrm>
          <a:prstGeom prst="rightArrow">
            <a:avLst>
              <a:gd name="adj1" fmla="val 50000"/>
              <a:gd name="adj2" fmla="val 25000"/>
            </a:avLst>
          </a:prstGeom>
          <a:noFill/>
          <a:ln w="9525">
            <a:noFill/>
            <a:miter lim="800000"/>
            <a:headEnd/>
            <a:tailEnd/>
          </a:ln>
          <a:effectLst/>
        </p:spPr>
        <p:txBody>
          <a:bodyPr wrap="none" anchor="ctr">
            <a:spAutoFit/>
          </a:bodyPr>
          <a:lstStyle/>
          <a:p>
            <a:endParaRPr lang="ja-JP" altLang="en-US"/>
          </a:p>
        </p:txBody>
      </p:sp>
      <p:sp>
        <p:nvSpPr>
          <p:cNvPr id="20484" name="AutoShape 4"/>
          <p:cNvSpPr>
            <a:spLocks noChangeArrowheads="1"/>
          </p:cNvSpPr>
          <p:nvPr/>
        </p:nvSpPr>
        <p:spPr bwMode="auto">
          <a:xfrm>
            <a:off x="2971800" y="3124200"/>
            <a:ext cx="914400" cy="457200"/>
          </a:xfrm>
          <a:prstGeom prst="rightArrow">
            <a:avLst>
              <a:gd name="adj1" fmla="val 50000"/>
              <a:gd name="adj2" fmla="val 50000"/>
            </a:avLst>
          </a:prstGeom>
          <a:solidFill>
            <a:schemeClr val="accent1"/>
          </a:solidFill>
          <a:ln w="9525">
            <a:solidFill>
              <a:schemeClr val="tx1"/>
            </a:solidFill>
            <a:miter lim="800000"/>
            <a:headEnd/>
            <a:tailEnd/>
          </a:ln>
          <a:effectLst/>
        </p:spPr>
        <p:txBody>
          <a:bodyPr wrap="none" anchor="ctr"/>
          <a:lstStyle/>
          <a:p>
            <a:endParaRPr lang="ja-JP" altLang="en-US"/>
          </a:p>
        </p:txBody>
      </p:sp>
      <p:sp>
        <p:nvSpPr>
          <p:cNvPr id="20485" name="Text Box 5"/>
          <p:cNvSpPr txBox="1">
            <a:spLocks noChangeArrowheads="1"/>
          </p:cNvSpPr>
          <p:nvPr/>
        </p:nvSpPr>
        <p:spPr bwMode="auto">
          <a:xfrm>
            <a:off x="3657600" y="3810000"/>
            <a:ext cx="2498725" cy="822325"/>
          </a:xfrm>
          <a:prstGeom prst="rect">
            <a:avLst/>
          </a:prstGeom>
          <a:noFill/>
          <a:ln w="9525">
            <a:noFill/>
            <a:miter lim="800000"/>
            <a:headEnd/>
            <a:tailEnd/>
          </a:ln>
          <a:effectLst/>
        </p:spPr>
        <p:txBody>
          <a:bodyPr wrap="none">
            <a:spAutoFit/>
          </a:bodyPr>
          <a:lstStyle/>
          <a:p>
            <a:r>
              <a:rPr lang="ja-JP" altLang="en-US"/>
              <a:t>ダイクストラ法１回</a:t>
            </a:r>
          </a:p>
          <a:p>
            <a:r>
              <a:rPr lang="ja-JP" altLang="en-US"/>
              <a:t>（数十秒）</a:t>
            </a:r>
          </a:p>
        </p:txBody>
      </p:sp>
      <p:pic>
        <p:nvPicPr>
          <p:cNvPr id="20486" name="Picture 6"/>
          <p:cNvPicPr>
            <a:picLocks noChangeAspect="1" noChangeArrowheads="1"/>
          </p:cNvPicPr>
          <p:nvPr/>
        </p:nvPicPr>
        <p:blipFill>
          <a:blip r:embed="rId3"/>
          <a:srcRect/>
          <a:stretch>
            <a:fillRect/>
          </a:stretch>
        </p:blipFill>
        <p:spPr bwMode="auto">
          <a:xfrm>
            <a:off x="4267200" y="2743200"/>
            <a:ext cx="1143000" cy="1020763"/>
          </a:xfrm>
          <a:prstGeom prst="rect">
            <a:avLst/>
          </a:prstGeom>
          <a:noFill/>
          <a:ln w="9525">
            <a:noFill/>
            <a:miter lim="800000"/>
            <a:headEnd/>
            <a:tailEnd/>
          </a:ln>
          <a:effectLst/>
        </p:spPr>
      </p:pic>
      <p:sp>
        <p:nvSpPr>
          <p:cNvPr id="20487" name="AutoShape 7"/>
          <p:cNvSpPr>
            <a:spLocks noChangeArrowheads="1"/>
          </p:cNvSpPr>
          <p:nvPr/>
        </p:nvSpPr>
        <p:spPr bwMode="auto">
          <a:xfrm>
            <a:off x="5562600" y="3124200"/>
            <a:ext cx="914400" cy="457200"/>
          </a:xfrm>
          <a:prstGeom prst="rightArrow">
            <a:avLst>
              <a:gd name="adj1" fmla="val 50000"/>
              <a:gd name="adj2" fmla="val 50000"/>
            </a:avLst>
          </a:prstGeom>
          <a:solidFill>
            <a:schemeClr val="accent1"/>
          </a:solidFill>
          <a:ln w="9525">
            <a:solidFill>
              <a:schemeClr val="tx1"/>
            </a:solidFill>
            <a:miter lim="800000"/>
            <a:headEnd/>
            <a:tailEnd/>
          </a:ln>
          <a:effectLst/>
        </p:spPr>
        <p:txBody>
          <a:bodyPr wrap="none" anchor="ctr"/>
          <a:lstStyle/>
          <a:p>
            <a:endParaRPr lang="ja-JP" altLang="en-US"/>
          </a:p>
        </p:txBody>
      </p:sp>
      <p:sp>
        <p:nvSpPr>
          <p:cNvPr id="20488" name="Rectangle 8"/>
          <p:cNvSpPr>
            <a:spLocks noChangeArrowheads="1"/>
          </p:cNvSpPr>
          <p:nvPr/>
        </p:nvSpPr>
        <p:spPr bwMode="auto">
          <a:xfrm>
            <a:off x="6629400" y="2971800"/>
            <a:ext cx="1371600" cy="762000"/>
          </a:xfrm>
          <a:prstGeom prst="rect">
            <a:avLst/>
          </a:prstGeom>
          <a:solidFill>
            <a:schemeClr val="accent1"/>
          </a:solidFill>
          <a:ln w="9525">
            <a:solidFill>
              <a:schemeClr val="tx1"/>
            </a:solidFill>
            <a:miter lim="800000"/>
            <a:headEnd/>
            <a:tailEnd/>
          </a:ln>
          <a:effectLst>
            <a:outerShdw dist="107763" dir="18900000" algn="ctr" rotWithShape="0">
              <a:schemeClr val="bg2"/>
            </a:outerShdw>
          </a:effectLst>
        </p:spPr>
        <p:txBody>
          <a:bodyPr wrap="none" anchor="ctr"/>
          <a:lstStyle/>
          <a:p>
            <a:pPr algn="ctr"/>
            <a:r>
              <a:rPr lang="ja-JP" altLang="en-US"/>
              <a:t>最短路</a:t>
            </a:r>
          </a:p>
        </p:txBody>
      </p:sp>
      <p:sp>
        <p:nvSpPr>
          <p:cNvPr id="20489" name="Rectangle 9"/>
          <p:cNvSpPr>
            <a:spLocks noChangeArrowheads="1"/>
          </p:cNvSpPr>
          <p:nvPr/>
        </p:nvSpPr>
        <p:spPr bwMode="auto">
          <a:xfrm>
            <a:off x="533400" y="2971800"/>
            <a:ext cx="2286000" cy="831850"/>
          </a:xfrm>
          <a:prstGeom prst="rect">
            <a:avLst/>
          </a:prstGeom>
          <a:solidFill>
            <a:schemeClr val="accent1"/>
          </a:solidFill>
          <a:ln w="9525">
            <a:solidFill>
              <a:schemeClr val="tx1"/>
            </a:solidFill>
            <a:miter lim="800000"/>
            <a:headEnd/>
            <a:tailEnd/>
          </a:ln>
          <a:effectLst>
            <a:outerShdw dist="107763" dir="18900000" algn="ctr" rotWithShape="0">
              <a:schemeClr val="bg2"/>
            </a:outerShdw>
          </a:effectLst>
        </p:spPr>
        <p:txBody>
          <a:bodyPr anchor="ctr">
            <a:spAutoFit/>
          </a:bodyPr>
          <a:lstStyle/>
          <a:p>
            <a:pPr algn="ctr"/>
            <a:r>
              <a:rPr lang="ja-JP" altLang="en-US"/>
              <a:t>２０００万点の</a:t>
            </a:r>
          </a:p>
          <a:p>
            <a:pPr algn="ctr"/>
            <a:r>
              <a:rPr lang="ja-JP" altLang="en-US"/>
              <a:t>ネットワーク</a:t>
            </a:r>
          </a:p>
        </p:txBody>
      </p:sp>
      <p:sp>
        <p:nvSpPr>
          <p:cNvPr id="20490" name="Text Box 10"/>
          <p:cNvSpPr txBox="1">
            <a:spLocks noChangeArrowheads="1"/>
          </p:cNvSpPr>
          <p:nvPr/>
        </p:nvSpPr>
        <p:spPr bwMode="auto">
          <a:xfrm>
            <a:off x="3810000" y="5029200"/>
            <a:ext cx="1708150" cy="457200"/>
          </a:xfrm>
          <a:prstGeom prst="rect">
            <a:avLst/>
          </a:prstGeom>
          <a:noFill/>
          <a:ln w="9525">
            <a:noFill/>
            <a:miter lim="800000"/>
            <a:headEnd/>
            <a:tailEnd/>
          </a:ln>
          <a:effectLst/>
        </p:spPr>
        <p:txBody>
          <a:bodyPr wrap="none">
            <a:spAutoFit/>
          </a:bodyPr>
          <a:lstStyle/>
          <a:p>
            <a:r>
              <a:rPr lang="ja-JP" altLang="en-US"/>
              <a:t>旧来の方式</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ja-JP" altLang="en-US" sz="4000"/>
              <a:t>前処理とクエリの分離（２）</a:t>
            </a:r>
          </a:p>
        </p:txBody>
      </p:sp>
      <p:sp>
        <p:nvSpPr>
          <p:cNvPr id="22531" name="AutoShape 3"/>
          <p:cNvSpPr>
            <a:spLocks noChangeArrowheads="1"/>
          </p:cNvSpPr>
          <p:nvPr/>
        </p:nvSpPr>
        <p:spPr bwMode="auto">
          <a:xfrm>
            <a:off x="2819400" y="2971800"/>
            <a:ext cx="914400" cy="457200"/>
          </a:xfrm>
          <a:prstGeom prst="rightArrow">
            <a:avLst>
              <a:gd name="adj1" fmla="val 50000"/>
              <a:gd name="adj2" fmla="val 50000"/>
            </a:avLst>
          </a:prstGeom>
          <a:solidFill>
            <a:schemeClr val="accent1"/>
          </a:solidFill>
          <a:ln w="9525">
            <a:solidFill>
              <a:schemeClr val="tx1"/>
            </a:solidFill>
            <a:miter lim="800000"/>
            <a:headEnd/>
            <a:tailEnd/>
          </a:ln>
          <a:effectLst/>
        </p:spPr>
        <p:txBody>
          <a:bodyPr wrap="none" anchor="ctr"/>
          <a:lstStyle/>
          <a:p>
            <a:endParaRPr lang="ja-JP" altLang="en-US"/>
          </a:p>
        </p:txBody>
      </p:sp>
      <p:sp>
        <p:nvSpPr>
          <p:cNvPr id="22532" name="Text Box 4"/>
          <p:cNvSpPr txBox="1">
            <a:spLocks noChangeArrowheads="1"/>
          </p:cNvSpPr>
          <p:nvPr/>
        </p:nvSpPr>
        <p:spPr bwMode="auto">
          <a:xfrm>
            <a:off x="2895600" y="3581400"/>
            <a:ext cx="3049588" cy="822325"/>
          </a:xfrm>
          <a:prstGeom prst="rect">
            <a:avLst/>
          </a:prstGeom>
          <a:noFill/>
          <a:ln w="9525">
            <a:noFill/>
            <a:miter lim="800000"/>
            <a:headEnd/>
            <a:tailEnd/>
          </a:ln>
          <a:effectLst/>
        </p:spPr>
        <p:txBody>
          <a:bodyPr wrap="none">
            <a:spAutoFit/>
          </a:bodyPr>
          <a:lstStyle/>
          <a:p>
            <a:r>
              <a:rPr lang="ja-JP" altLang="en-US"/>
              <a:t>ダイクストラ法たくさん</a:t>
            </a:r>
          </a:p>
          <a:p>
            <a:r>
              <a:rPr lang="ja-JP" altLang="en-US"/>
              <a:t>（数時間；並列で数分）</a:t>
            </a:r>
          </a:p>
        </p:txBody>
      </p:sp>
      <p:sp>
        <p:nvSpPr>
          <p:cNvPr id="22533" name="Rectangle 5"/>
          <p:cNvSpPr>
            <a:spLocks noChangeArrowheads="1"/>
          </p:cNvSpPr>
          <p:nvPr/>
        </p:nvSpPr>
        <p:spPr bwMode="auto">
          <a:xfrm>
            <a:off x="228600" y="2743200"/>
            <a:ext cx="2286000" cy="831850"/>
          </a:xfrm>
          <a:prstGeom prst="rect">
            <a:avLst/>
          </a:prstGeom>
          <a:solidFill>
            <a:schemeClr val="accent1"/>
          </a:solidFill>
          <a:ln w="9525">
            <a:solidFill>
              <a:schemeClr val="tx1"/>
            </a:solidFill>
            <a:miter lim="800000"/>
            <a:headEnd/>
            <a:tailEnd/>
          </a:ln>
          <a:effectLst>
            <a:outerShdw dist="107763" dir="18900000" algn="ctr" rotWithShape="0">
              <a:schemeClr val="bg2"/>
            </a:outerShdw>
          </a:effectLst>
        </p:spPr>
        <p:txBody>
          <a:bodyPr anchor="ctr">
            <a:spAutoFit/>
          </a:bodyPr>
          <a:lstStyle/>
          <a:p>
            <a:pPr algn="ctr"/>
            <a:r>
              <a:rPr lang="ja-JP" altLang="en-US"/>
              <a:t>２０００万点の</a:t>
            </a:r>
          </a:p>
          <a:p>
            <a:pPr algn="ctr"/>
            <a:r>
              <a:rPr lang="ja-JP" altLang="en-US"/>
              <a:t>ネットワーク</a:t>
            </a:r>
          </a:p>
        </p:txBody>
      </p:sp>
      <p:sp>
        <p:nvSpPr>
          <p:cNvPr id="22534" name="AutoShape 6"/>
          <p:cNvSpPr>
            <a:spLocks noChangeArrowheads="1"/>
          </p:cNvSpPr>
          <p:nvPr/>
        </p:nvSpPr>
        <p:spPr bwMode="auto">
          <a:xfrm>
            <a:off x="5257800" y="2895600"/>
            <a:ext cx="914400" cy="457200"/>
          </a:xfrm>
          <a:prstGeom prst="rightArrow">
            <a:avLst>
              <a:gd name="adj1" fmla="val 50000"/>
              <a:gd name="adj2" fmla="val 50000"/>
            </a:avLst>
          </a:prstGeom>
          <a:solidFill>
            <a:schemeClr val="accent1"/>
          </a:solidFill>
          <a:ln w="9525">
            <a:solidFill>
              <a:schemeClr val="tx1"/>
            </a:solidFill>
            <a:miter lim="800000"/>
            <a:headEnd/>
            <a:tailEnd/>
          </a:ln>
          <a:effectLst/>
        </p:spPr>
        <p:txBody>
          <a:bodyPr wrap="none" anchor="ctr"/>
          <a:lstStyle/>
          <a:p>
            <a:endParaRPr lang="ja-JP" altLang="en-US"/>
          </a:p>
        </p:txBody>
      </p:sp>
      <p:sp>
        <p:nvSpPr>
          <p:cNvPr id="22535" name="Rectangle 7"/>
          <p:cNvSpPr>
            <a:spLocks noChangeArrowheads="1"/>
          </p:cNvSpPr>
          <p:nvPr/>
        </p:nvSpPr>
        <p:spPr bwMode="auto">
          <a:xfrm>
            <a:off x="304800" y="1773238"/>
            <a:ext cx="3095625" cy="457200"/>
          </a:xfrm>
          <a:prstGeom prst="rect">
            <a:avLst/>
          </a:prstGeom>
          <a:noFill/>
          <a:ln w="9525">
            <a:noFill/>
            <a:miter lim="800000"/>
            <a:headEnd/>
            <a:tailEnd/>
          </a:ln>
          <a:effectLst/>
        </p:spPr>
        <p:txBody>
          <a:bodyPr wrap="none">
            <a:spAutoFit/>
          </a:bodyPr>
          <a:lstStyle/>
          <a:p>
            <a:r>
              <a:rPr lang="ja-JP" altLang="en-US"/>
              <a:t>前処理（</a:t>
            </a:r>
            <a:r>
              <a:rPr lang="en-US" altLang="ja-JP"/>
              <a:t>preprocessing</a:t>
            </a:r>
            <a:r>
              <a:rPr lang="ja-JP" altLang="en-US"/>
              <a:t>）</a:t>
            </a:r>
          </a:p>
        </p:txBody>
      </p:sp>
      <p:sp>
        <p:nvSpPr>
          <p:cNvPr id="22536" name="Rectangle 8"/>
          <p:cNvSpPr>
            <a:spLocks noChangeArrowheads="1"/>
          </p:cNvSpPr>
          <p:nvPr/>
        </p:nvSpPr>
        <p:spPr bwMode="auto">
          <a:xfrm>
            <a:off x="6324600" y="2925763"/>
            <a:ext cx="2286000" cy="466725"/>
          </a:xfrm>
          <a:prstGeom prst="rect">
            <a:avLst/>
          </a:prstGeom>
          <a:solidFill>
            <a:schemeClr val="accent1"/>
          </a:solidFill>
          <a:ln w="9525">
            <a:solidFill>
              <a:schemeClr val="tx1"/>
            </a:solidFill>
            <a:miter lim="800000"/>
            <a:headEnd/>
            <a:tailEnd/>
          </a:ln>
          <a:effectLst>
            <a:outerShdw dist="107763" dir="18900000" algn="ctr" rotWithShape="0">
              <a:schemeClr val="bg2"/>
            </a:outerShdw>
          </a:effectLst>
        </p:spPr>
        <p:txBody>
          <a:bodyPr anchor="ctr">
            <a:spAutoFit/>
          </a:bodyPr>
          <a:lstStyle/>
          <a:p>
            <a:pPr algn="ctr"/>
            <a:r>
              <a:rPr lang="ja-JP" altLang="en-US"/>
              <a:t>補助データ</a:t>
            </a:r>
          </a:p>
        </p:txBody>
      </p:sp>
      <p:sp>
        <p:nvSpPr>
          <p:cNvPr id="22537" name="Rectangle 9"/>
          <p:cNvSpPr>
            <a:spLocks noChangeArrowheads="1"/>
          </p:cNvSpPr>
          <p:nvPr/>
        </p:nvSpPr>
        <p:spPr bwMode="auto">
          <a:xfrm>
            <a:off x="762000" y="5029200"/>
            <a:ext cx="2286000" cy="466725"/>
          </a:xfrm>
          <a:prstGeom prst="rect">
            <a:avLst/>
          </a:prstGeom>
          <a:solidFill>
            <a:schemeClr val="accent1"/>
          </a:solidFill>
          <a:ln w="9525">
            <a:solidFill>
              <a:schemeClr val="tx1"/>
            </a:solidFill>
            <a:miter lim="800000"/>
            <a:headEnd/>
            <a:tailEnd/>
          </a:ln>
          <a:effectLst>
            <a:outerShdw dist="107763" dir="18900000" algn="ctr" rotWithShape="0">
              <a:schemeClr val="bg2"/>
            </a:outerShdw>
          </a:effectLst>
        </p:spPr>
        <p:txBody>
          <a:bodyPr anchor="ctr">
            <a:spAutoFit/>
          </a:bodyPr>
          <a:lstStyle/>
          <a:p>
            <a:pPr algn="ctr"/>
            <a:r>
              <a:rPr lang="ja-JP" altLang="en-US"/>
              <a:t>補助データ</a:t>
            </a:r>
          </a:p>
        </p:txBody>
      </p:sp>
      <p:sp>
        <p:nvSpPr>
          <p:cNvPr id="22538" name="Rectangle 10"/>
          <p:cNvSpPr>
            <a:spLocks noChangeArrowheads="1"/>
          </p:cNvSpPr>
          <p:nvPr/>
        </p:nvSpPr>
        <p:spPr bwMode="auto">
          <a:xfrm>
            <a:off x="762000" y="5715000"/>
            <a:ext cx="2286000" cy="831850"/>
          </a:xfrm>
          <a:prstGeom prst="rect">
            <a:avLst/>
          </a:prstGeom>
          <a:solidFill>
            <a:schemeClr val="accent1"/>
          </a:solidFill>
          <a:ln w="9525">
            <a:solidFill>
              <a:schemeClr val="tx1"/>
            </a:solidFill>
            <a:miter lim="800000"/>
            <a:headEnd/>
            <a:tailEnd/>
          </a:ln>
          <a:effectLst>
            <a:outerShdw dist="107763" dir="18900000" algn="ctr" rotWithShape="0">
              <a:schemeClr val="bg2"/>
            </a:outerShdw>
          </a:effectLst>
        </p:spPr>
        <p:txBody>
          <a:bodyPr anchor="ctr">
            <a:spAutoFit/>
          </a:bodyPr>
          <a:lstStyle/>
          <a:p>
            <a:pPr algn="ctr"/>
            <a:r>
              <a:rPr lang="ja-JP" altLang="en-US"/>
              <a:t>２０００万点の</a:t>
            </a:r>
          </a:p>
          <a:p>
            <a:pPr algn="ctr"/>
            <a:r>
              <a:rPr lang="ja-JP" altLang="en-US"/>
              <a:t>ネットワーク</a:t>
            </a:r>
          </a:p>
        </p:txBody>
      </p:sp>
      <p:sp>
        <p:nvSpPr>
          <p:cNvPr id="22539" name="Text Box 11"/>
          <p:cNvSpPr txBox="1">
            <a:spLocks noChangeArrowheads="1"/>
          </p:cNvSpPr>
          <p:nvPr/>
        </p:nvSpPr>
        <p:spPr bwMode="auto">
          <a:xfrm>
            <a:off x="441325" y="4384675"/>
            <a:ext cx="1928813" cy="457200"/>
          </a:xfrm>
          <a:prstGeom prst="rect">
            <a:avLst/>
          </a:prstGeom>
          <a:noFill/>
          <a:ln w="9525">
            <a:noFill/>
            <a:miter lim="800000"/>
            <a:headEnd/>
            <a:tailEnd/>
          </a:ln>
          <a:effectLst/>
        </p:spPr>
        <p:txBody>
          <a:bodyPr wrap="none">
            <a:spAutoFit/>
          </a:bodyPr>
          <a:lstStyle/>
          <a:p>
            <a:r>
              <a:rPr lang="ja-JP" altLang="en-US"/>
              <a:t>クエリ（</a:t>
            </a:r>
            <a:r>
              <a:rPr lang="en-US" altLang="ja-JP"/>
              <a:t>query</a:t>
            </a:r>
            <a:r>
              <a:rPr lang="ja-JP" altLang="en-US"/>
              <a:t>）</a:t>
            </a:r>
          </a:p>
        </p:txBody>
      </p:sp>
      <p:sp>
        <p:nvSpPr>
          <p:cNvPr id="22540" name="AutoShape 12"/>
          <p:cNvSpPr>
            <a:spLocks noChangeArrowheads="1"/>
          </p:cNvSpPr>
          <p:nvPr/>
        </p:nvSpPr>
        <p:spPr bwMode="auto">
          <a:xfrm>
            <a:off x="3352800" y="5426075"/>
            <a:ext cx="914400" cy="457200"/>
          </a:xfrm>
          <a:prstGeom prst="rightArrow">
            <a:avLst>
              <a:gd name="adj1" fmla="val 50000"/>
              <a:gd name="adj2" fmla="val 50000"/>
            </a:avLst>
          </a:prstGeom>
          <a:solidFill>
            <a:schemeClr val="accent1"/>
          </a:solidFill>
          <a:ln w="9525">
            <a:solidFill>
              <a:schemeClr val="tx1"/>
            </a:solidFill>
            <a:miter lim="800000"/>
            <a:headEnd/>
            <a:tailEnd/>
          </a:ln>
          <a:effectLst/>
        </p:spPr>
        <p:txBody>
          <a:bodyPr wrap="none" anchor="ctr"/>
          <a:lstStyle/>
          <a:p>
            <a:endParaRPr lang="ja-JP" altLang="en-US"/>
          </a:p>
        </p:txBody>
      </p:sp>
      <p:sp>
        <p:nvSpPr>
          <p:cNvPr id="22541" name="Text Box 13"/>
          <p:cNvSpPr txBox="1">
            <a:spLocks noChangeArrowheads="1"/>
          </p:cNvSpPr>
          <p:nvPr/>
        </p:nvSpPr>
        <p:spPr bwMode="auto">
          <a:xfrm>
            <a:off x="4191000" y="6035675"/>
            <a:ext cx="1528763" cy="822325"/>
          </a:xfrm>
          <a:prstGeom prst="rect">
            <a:avLst/>
          </a:prstGeom>
          <a:noFill/>
          <a:ln w="9525">
            <a:noFill/>
            <a:miter lim="800000"/>
            <a:headEnd/>
            <a:tailEnd/>
          </a:ln>
          <a:effectLst/>
        </p:spPr>
        <p:txBody>
          <a:bodyPr wrap="none">
            <a:spAutoFit/>
          </a:bodyPr>
          <a:lstStyle/>
          <a:p>
            <a:r>
              <a:rPr lang="ja-JP" altLang="en-US"/>
              <a:t>高速探索</a:t>
            </a:r>
          </a:p>
          <a:p>
            <a:r>
              <a:rPr lang="ja-JP" altLang="en-US"/>
              <a:t>（数ミリ秒）</a:t>
            </a:r>
          </a:p>
        </p:txBody>
      </p:sp>
      <p:sp>
        <p:nvSpPr>
          <p:cNvPr id="22542" name="AutoShape 14"/>
          <p:cNvSpPr>
            <a:spLocks noChangeArrowheads="1"/>
          </p:cNvSpPr>
          <p:nvPr/>
        </p:nvSpPr>
        <p:spPr bwMode="auto">
          <a:xfrm>
            <a:off x="5791200" y="5349875"/>
            <a:ext cx="914400" cy="457200"/>
          </a:xfrm>
          <a:prstGeom prst="rightArrow">
            <a:avLst>
              <a:gd name="adj1" fmla="val 50000"/>
              <a:gd name="adj2" fmla="val 50000"/>
            </a:avLst>
          </a:prstGeom>
          <a:solidFill>
            <a:schemeClr val="accent1"/>
          </a:solidFill>
          <a:ln w="9525">
            <a:solidFill>
              <a:schemeClr val="tx1"/>
            </a:solidFill>
            <a:miter lim="800000"/>
            <a:headEnd/>
            <a:tailEnd/>
          </a:ln>
          <a:effectLst/>
        </p:spPr>
        <p:txBody>
          <a:bodyPr wrap="none" anchor="ctr"/>
          <a:lstStyle/>
          <a:p>
            <a:endParaRPr lang="ja-JP" altLang="en-US"/>
          </a:p>
        </p:txBody>
      </p:sp>
      <p:sp>
        <p:nvSpPr>
          <p:cNvPr id="22543" name="Rectangle 15"/>
          <p:cNvSpPr>
            <a:spLocks noChangeArrowheads="1"/>
          </p:cNvSpPr>
          <p:nvPr/>
        </p:nvSpPr>
        <p:spPr bwMode="auto">
          <a:xfrm>
            <a:off x="6858000" y="5380038"/>
            <a:ext cx="1752600" cy="466725"/>
          </a:xfrm>
          <a:prstGeom prst="rect">
            <a:avLst/>
          </a:prstGeom>
          <a:solidFill>
            <a:schemeClr val="accent1"/>
          </a:solidFill>
          <a:ln w="9525">
            <a:solidFill>
              <a:schemeClr val="tx1"/>
            </a:solidFill>
            <a:miter lim="800000"/>
            <a:headEnd/>
            <a:tailEnd/>
          </a:ln>
          <a:effectLst>
            <a:outerShdw dist="107763" dir="18900000" algn="ctr" rotWithShape="0">
              <a:schemeClr val="bg2"/>
            </a:outerShdw>
          </a:effectLst>
        </p:spPr>
        <p:txBody>
          <a:bodyPr anchor="ctr">
            <a:spAutoFit/>
          </a:bodyPr>
          <a:lstStyle/>
          <a:p>
            <a:pPr algn="ctr"/>
            <a:r>
              <a:rPr lang="ja-JP" altLang="en-US"/>
              <a:t>最短路</a:t>
            </a:r>
          </a:p>
        </p:txBody>
      </p:sp>
      <p:pic>
        <p:nvPicPr>
          <p:cNvPr id="22544" name="Picture 16"/>
          <p:cNvPicPr>
            <a:picLocks noChangeAspect="1" noChangeArrowheads="1"/>
          </p:cNvPicPr>
          <p:nvPr/>
        </p:nvPicPr>
        <p:blipFill>
          <a:blip r:embed="rId3"/>
          <a:srcRect/>
          <a:stretch>
            <a:fillRect/>
          </a:stretch>
        </p:blipFill>
        <p:spPr bwMode="auto">
          <a:xfrm>
            <a:off x="3962400" y="2286000"/>
            <a:ext cx="914400" cy="1382713"/>
          </a:xfrm>
          <a:prstGeom prst="rect">
            <a:avLst/>
          </a:prstGeom>
          <a:noFill/>
          <a:ln w="9525">
            <a:noFill/>
            <a:miter lim="800000"/>
            <a:headEnd/>
            <a:tailEnd/>
          </a:ln>
          <a:effectLst/>
        </p:spPr>
      </p:pic>
      <p:pic>
        <p:nvPicPr>
          <p:cNvPr id="22545" name="Picture 17"/>
          <p:cNvPicPr>
            <a:picLocks noChangeAspect="1" noChangeArrowheads="1"/>
          </p:cNvPicPr>
          <p:nvPr/>
        </p:nvPicPr>
        <p:blipFill>
          <a:blip r:embed="rId4"/>
          <a:srcRect/>
          <a:stretch>
            <a:fillRect/>
          </a:stretch>
        </p:blipFill>
        <p:spPr bwMode="auto">
          <a:xfrm>
            <a:off x="4419600" y="4953000"/>
            <a:ext cx="993775" cy="9937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5"/>
          <p:cNvPicPr>
            <a:picLocks noChangeAspect="1" noChangeArrowheads="1"/>
          </p:cNvPicPr>
          <p:nvPr/>
        </p:nvPicPr>
        <p:blipFill>
          <a:blip r:embed="rId3"/>
          <a:srcRect/>
          <a:stretch>
            <a:fillRect/>
          </a:stretch>
        </p:blipFill>
        <p:spPr bwMode="auto">
          <a:xfrm>
            <a:off x="357158" y="659413"/>
            <a:ext cx="8215338" cy="6198587"/>
          </a:xfrm>
          <a:prstGeom prst="rect">
            <a:avLst/>
          </a:prstGeom>
          <a:noFill/>
          <a:ln w="9525">
            <a:noFill/>
            <a:miter lim="800000"/>
            <a:headEnd/>
            <a:tailEnd/>
          </a:ln>
        </p:spPr>
      </p:pic>
      <p:sp>
        <p:nvSpPr>
          <p:cNvPr id="3075" name="Rectangle 7"/>
          <p:cNvSpPr>
            <a:spLocks noChangeArrowheads="1"/>
          </p:cNvSpPr>
          <p:nvPr/>
        </p:nvSpPr>
        <p:spPr bwMode="auto">
          <a:xfrm>
            <a:off x="857224" y="6400800"/>
            <a:ext cx="8001000" cy="457200"/>
          </a:xfrm>
          <a:prstGeom prst="rect">
            <a:avLst/>
          </a:prstGeom>
          <a:noFill/>
          <a:ln w="9525">
            <a:noFill/>
            <a:miter lim="800000"/>
            <a:headEnd/>
            <a:tailEnd/>
          </a:ln>
        </p:spPr>
        <p:txBody>
          <a:bodyPr>
            <a:spAutoFit/>
          </a:bodyPr>
          <a:lstStyle/>
          <a:p>
            <a:pPr>
              <a:spcBef>
                <a:spcPct val="50000"/>
              </a:spcBef>
            </a:pPr>
            <a:r>
              <a:rPr lang="en-US" altLang="ja-JP" dirty="0"/>
              <a:t>TIGER/Line graph DC.tmp</a:t>
            </a:r>
            <a:r>
              <a:rPr lang="ja-JP" altLang="en-US" dirty="0"/>
              <a:t>　　 </a:t>
            </a:r>
            <a:r>
              <a:rPr lang="en-US" altLang="ja-JP" dirty="0"/>
              <a:t>9559 nodes and 29818 arcs</a:t>
            </a:r>
          </a:p>
        </p:txBody>
      </p:sp>
      <p:sp>
        <p:nvSpPr>
          <p:cNvPr id="5" name="テキスト ボックス 4"/>
          <p:cNvSpPr txBox="1"/>
          <p:nvPr/>
        </p:nvSpPr>
        <p:spPr>
          <a:xfrm>
            <a:off x="142844" y="214290"/>
            <a:ext cx="6769802" cy="830997"/>
          </a:xfrm>
          <a:prstGeom prst="rect">
            <a:avLst/>
          </a:prstGeom>
          <a:noFill/>
        </p:spPr>
        <p:txBody>
          <a:bodyPr wrap="none" rtlCol="0">
            <a:spAutoFit/>
          </a:bodyPr>
          <a:lstStyle/>
          <a:p>
            <a:r>
              <a:rPr kumimoji="1" lang="ja-JP" altLang="en-US" dirty="0" smtClean="0"/>
              <a:t>２次元ビットベクトルアプローチ</a:t>
            </a:r>
            <a:endParaRPr kumimoji="1" lang="en-US" altLang="ja-JP" dirty="0" smtClean="0"/>
          </a:p>
          <a:p>
            <a:r>
              <a:rPr kumimoji="1" lang="ja-JP" altLang="en-US" dirty="0" smtClean="0"/>
              <a:t>（始点と終点を含む領域間の最短路を事前に算出）</a:t>
            </a:r>
            <a:endParaRPr kumimoji="1" lang="ja-JP" alt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p:cNvPicPr>
            <a:picLocks noChangeAspect="1" noChangeArrowheads="1"/>
          </p:cNvPicPr>
          <p:nvPr/>
        </p:nvPicPr>
        <p:blipFill>
          <a:blip r:embed="rId3"/>
          <a:srcRect/>
          <a:stretch>
            <a:fillRect/>
          </a:stretch>
        </p:blipFill>
        <p:spPr bwMode="auto">
          <a:xfrm>
            <a:off x="0" y="0"/>
            <a:ext cx="9144000" cy="6899275"/>
          </a:xfrm>
          <a:prstGeom prst="rect">
            <a:avLst/>
          </a:prstGeom>
          <a:noFill/>
          <a:ln w="9525">
            <a:noFill/>
            <a:miter lim="800000"/>
            <a:headEnd/>
            <a:tailEnd/>
          </a:ln>
        </p:spPr>
      </p:pic>
      <p:sp>
        <p:nvSpPr>
          <p:cNvPr id="4099" name="Rectangle 4"/>
          <p:cNvSpPr>
            <a:spLocks noChangeArrowheads="1"/>
          </p:cNvSpPr>
          <p:nvPr/>
        </p:nvSpPr>
        <p:spPr bwMode="auto">
          <a:xfrm>
            <a:off x="2514600" y="2743200"/>
            <a:ext cx="4038600" cy="1905000"/>
          </a:xfrm>
          <a:prstGeom prst="rect">
            <a:avLst/>
          </a:prstGeom>
          <a:noFill/>
          <a:ln w="9525">
            <a:solidFill>
              <a:schemeClr val="tx1"/>
            </a:solidFill>
            <a:miter lim="800000"/>
            <a:headEnd/>
            <a:tailEnd/>
          </a:ln>
        </p:spPr>
        <p:txBody>
          <a:bodyPr wrap="none" anchor="ctr"/>
          <a:lstStyle/>
          <a:p>
            <a:endParaRPr lang="ja-JP" altLang="en-US"/>
          </a:p>
        </p:txBody>
      </p:sp>
      <p:sp>
        <p:nvSpPr>
          <p:cNvPr id="4100" name="Text Box 5"/>
          <p:cNvSpPr txBox="1">
            <a:spLocks noChangeArrowheads="1"/>
          </p:cNvSpPr>
          <p:nvPr/>
        </p:nvSpPr>
        <p:spPr bwMode="auto">
          <a:xfrm>
            <a:off x="1660525" y="5299075"/>
            <a:ext cx="5548313" cy="822325"/>
          </a:xfrm>
          <a:prstGeom prst="rect">
            <a:avLst/>
          </a:prstGeom>
          <a:noFill/>
          <a:ln w="9525">
            <a:noFill/>
            <a:miter lim="800000"/>
            <a:headEnd/>
            <a:tailEnd/>
          </a:ln>
        </p:spPr>
        <p:txBody>
          <a:bodyPr wrap="none">
            <a:spAutoFit/>
          </a:bodyPr>
          <a:lstStyle/>
          <a:p>
            <a:r>
              <a:rPr lang="en-US" altLang="ja-JP"/>
              <a:t>Source region</a:t>
            </a:r>
          </a:p>
          <a:p>
            <a:r>
              <a:rPr lang="en-US" altLang="ja-JP"/>
              <a:t>border nodes (red) and other nodes (yellow)</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7"/>
          <p:cNvPicPr>
            <a:picLocks noChangeAspect="1" noChangeArrowheads="1"/>
          </p:cNvPicPr>
          <p:nvPr/>
        </p:nvPicPr>
        <p:blipFill>
          <a:blip r:embed="rId3"/>
          <a:srcRect/>
          <a:stretch>
            <a:fillRect/>
          </a:stretch>
        </p:blipFill>
        <p:spPr bwMode="auto">
          <a:xfrm>
            <a:off x="0" y="0"/>
            <a:ext cx="9144000" cy="6911975"/>
          </a:xfrm>
          <a:prstGeom prst="rect">
            <a:avLst/>
          </a:prstGeom>
          <a:noFill/>
          <a:ln w="9525">
            <a:noFill/>
            <a:miter lim="800000"/>
            <a:headEnd/>
            <a:tailEnd/>
          </a:ln>
        </p:spPr>
      </p:pic>
      <p:sp>
        <p:nvSpPr>
          <p:cNvPr id="5123" name="Rectangle 8"/>
          <p:cNvSpPr>
            <a:spLocks noChangeArrowheads="1"/>
          </p:cNvSpPr>
          <p:nvPr/>
        </p:nvSpPr>
        <p:spPr bwMode="auto">
          <a:xfrm>
            <a:off x="3124200" y="685800"/>
            <a:ext cx="5867400" cy="1004888"/>
          </a:xfrm>
          <a:prstGeom prst="rect">
            <a:avLst/>
          </a:prstGeom>
          <a:noFill/>
          <a:ln w="9525">
            <a:noFill/>
            <a:miter lim="800000"/>
            <a:headEnd/>
            <a:tailEnd/>
          </a:ln>
        </p:spPr>
        <p:txBody>
          <a:bodyPr>
            <a:spAutoFit/>
          </a:bodyPr>
          <a:lstStyle/>
          <a:p>
            <a:pPr>
              <a:spcBef>
                <a:spcPct val="50000"/>
              </a:spcBef>
            </a:pPr>
            <a:r>
              <a:rPr lang="en-US" altLang="ja-JP"/>
              <a:t>Target region</a:t>
            </a:r>
          </a:p>
          <a:p>
            <a:pPr>
              <a:spcBef>
                <a:spcPct val="50000"/>
              </a:spcBef>
            </a:pPr>
            <a:r>
              <a:rPr lang="en-US" altLang="ja-JP"/>
              <a:t>border nodes (red) and other nodes (yellow)</a:t>
            </a:r>
          </a:p>
        </p:txBody>
      </p:sp>
      <p:sp>
        <p:nvSpPr>
          <p:cNvPr id="5124" name="Rectangle 9"/>
          <p:cNvSpPr>
            <a:spLocks noChangeArrowheads="1"/>
          </p:cNvSpPr>
          <p:nvPr/>
        </p:nvSpPr>
        <p:spPr bwMode="auto">
          <a:xfrm>
            <a:off x="5029200" y="3048000"/>
            <a:ext cx="2590800" cy="1524000"/>
          </a:xfrm>
          <a:prstGeom prst="rect">
            <a:avLst/>
          </a:prstGeom>
          <a:noFill/>
          <a:ln w="9525">
            <a:solidFill>
              <a:schemeClr val="tx1"/>
            </a:solidFill>
            <a:miter lim="800000"/>
            <a:headEnd/>
            <a:tailEnd/>
          </a:ln>
        </p:spPr>
        <p:txBody>
          <a:bodyPr wrap="none" anchor="ctr"/>
          <a:lstStyle/>
          <a:p>
            <a:endParaRPr lang="ja-JP" alt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srcRect/>
          <a:stretch>
            <a:fillRect/>
          </a:stretch>
        </p:blipFill>
        <p:spPr bwMode="auto">
          <a:xfrm>
            <a:off x="0" y="0"/>
            <a:ext cx="9144000" cy="6902450"/>
          </a:xfrm>
          <a:prstGeom prst="rect">
            <a:avLst/>
          </a:prstGeom>
          <a:noFill/>
          <a:ln w="9525">
            <a:noFill/>
            <a:miter lim="800000"/>
            <a:headEnd/>
            <a:tailEnd/>
          </a:ln>
        </p:spPr>
      </p:pic>
      <p:sp>
        <p:nvSpPr>
          <p:cNvPr id="6147" name="Text Box 3"/>
          <p:cNvSpPr txBox="1">
            <a:spLocks noChangeArrowheads="1"/>
          </p:cNvSpPr>
          <p:nvPr/>
        </p:nvSpPr>
        <p:spPr bwMode="auto">
          <a:xfrm>
            <a:off x="3641725" y="1108075"/>
            <a:ext cx="2738438" cy="457200"/>
          </a:xfrm>
          <a:prstGeom prst="rect">
            <a:avLst/>
          </a:prstGeom>
          <a:noFill/>
          <a:ln w="9525">
            <a:noFill/>
            <a:miter lim="800000"/>
            <a:headEnd/>
            <a:tailEnd/>
          </a:ln>
        </p:spPr>
        <p:txBody>
          <a:bodyPr wrap="none">
            <a:spAutoFit/>
          </a:bodyPr>
          <a:lstStyle/>
          <a:p>
            <a:r>
              <a:rPr lang="en-US" altLang="ja-JP"/>
              <a:t>Connecting network </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p:cNvPicPr>
            <a:picLocks noChangeAspect="1" noChangeArrowheads="1"/>
          </p:cNvPicPr>
          <p:nvPr/>
        </p:nvPicPr>
        <p:blipFill>
          <a:blip r:embed="rId3"/>
          <a:srcRect/>
          <a:stretch>
            <a:fillRect/>
          </a:stretch>
        </p:blipFill>
        <p:spPr bwMode="auto">
          <a:xfrm>
            <a:off x="0" y="0"/>
            <a:ext cx="9144000" cy="6902450"/>
          </a:xfrm>
          <a:prstGeom prst="rect">
            <a:avLst/>
          </a:prstGeom>
          <a:noFill/>
          <a:ln w="9525">
            <a:noFill/>
            <a:miter lim="800000"/>
            <a:headEnd/>
            <a:tailEnd/>
          </a:ln>
        </p:spPr>
      </p:pic>
      <p:sp>
        <p:nvSpPr>
          <p:cNvPr id="7171" name="Text Box 4"/>
          <p:cNvSpPr txBox="1">
            <a:spLocks noChangeArrowheads="1"/>
          </p:cNvSpPr>
          <p:nvPr/>
        </p:nvSpPr>
        <p:spPr bwMode="auto">
          <a:xfrm>
            <a:off x="1431925" y="4689475"/>
            <a:ext cx="4826000" cy="457200"/>
          </a:xfrm>
          <a:prstGeom prst="rect">
            <a:avLst/>
          </a:prstGeom>
          <a:noFill/>
          <a:ln w="9525">
            <a:noFill/>
            <a:miter lim="800000"/>
            <a:headEnd/>
            <a:tailEnd/>
          </a:ln>
        </p:spPr>
        <p:txBody>
          <a:bodyPr wrap="none">
            <a:spAutoFit/>
          </a:bodyPr>
          <a:lstStyle/>
          <a:p>
            <a:r>
              <a:rPr lang="en-US" altLang="ja-JP"/>
              <a:t>After concatenation of degree 2 nodes</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srcRect/>
          <a:stretch>
            <a:fillRect/>
          </a:stretch>
        </p:blipFill>
        <p:spPr bwMode="auto">
          <a:xfrm>
            <a:off x="0" y="0"/>
            <a:ext cx="9144000" cy="6902450"/>
          </a:xfrm>
          <a:prstGeom prst="rect">
            <a:avLst/>
          </a:prstGeom>
          <a:noFill/>
          <a:ln w="9525">
            <a:noFill/>
            <a:miter lim="800000"/>
            <a:headEnd/>
            <a:tailEnd/>
          </a:ln>
        </p:spPr>
      </p:pic>
      <p:sp>
        <p:nvSpPr>
          <p:cNvPr id="8195" name="Text Box 3"/>
          <p:cNvSpPr txBox="1">
            <a:spLocks noChangeArrowheads="1"/>
          </p:cNvSpPr>
          <p:nvPr/>
        </p:nvSpPr>
        <p:spPr bwMode="auto">
          <a:xfrm>
            <a:off x="4022725" y="1031875"/>
            <a:ext cx="4211638" cy="822325"/>
          </a:xfrm>
          <a:prstGeom prst="rect">
            <a:avLst/>
          </a:prstGeom>
          <a:noFill/>
          <a:ln w="9525">
            <a:noFill/>
            <a:miter lim="800000"/>
            <a:headEnd/>
            <a:tailEnd/>
          </a:ln>
        </p:spPr>
        <p:txBody>
          <a:bodyPr wrap="none">
            <a:spAutoFit/>
          </a:bodyPr>
          <a:lstStyle/>
          <a:p>
            <a:r>
              <a:rPr lang="en-US" altLang="ja-JP"/>
              <a:t>After shrinking the nodes around</a:t>
            </a:r>
            <a:br>
              <a:rPr lang="en-US" altLang="ja-JP"/>
            </a:br>
            <a:r>
              <a:rPr lang="en-US" altLang="ja-JP"/>
              <a:t>the source and target regions</a:t>
            </a:r>
          </a:p>
        </p:txBody>
      </p:sp>
      <p:sp>
        <p:nvSpPr>
          <p:cNvPr id="8196" name="Rectangle 5"/>
          <p:cNvSpPr>
            <a:spLocks noChangeArrowheads="1"/>
          </p:cNvSpPr>
          <p:nvPr/>
        </p:nvSpPr>
        <p:spPr bwMode="auto">
          <a:xfrm>
            <a:off x="990600" y="1752600"/>
            <a:ext cx="914400" cy="762000"/>
          </a:xfrm>
          <a:prstGeom prst="rect">
            <a:avLst/>
          </a:prstGeom>
          <a:noFill/>
          <a:ln w="9525">
            <a:solidFill>
              <a:schemeClr val="tx1"/>
            </a:solidFill>
            <a:miter lim="800000"/>
            <a:headEnd/>
            <a:tailEnd/>
          </a:ln>
        </p:spPr>
        <p:txBody>
          <a:bodyPr wrap="none" anchor="ctr"/>
          <a:lstStyle/>
          <a:p>
            <a:endParaRPr lang="ja-JP" altLang="en-US"/>
          </a:p>
        </p:txBody>
      </p:sp>
      <p:sp>
        <p:nvSpPr>
          <p:cNvPr id="8197" name="Rectangle 6"/>
          <p:cNvSpPr>
            <a:spLocks noChangeArrowheads="1"/>
          </p:cNvSpPr>
          <p:nvPr/>
        </p:nvSpPr>
        <p:spPr bwMode="auto">
          <a:xfrm>
            <a:off x="7239000" y="3962400"/>
            <a:ext cx="1295400" cy="1143000"/>
          </a:xfrm>
          <a:prstGeom prst="rect">
            <a:avLst/>
          </a:prstGeom>
          <a:noFill/>
          <a:ln w="9525">
            <a:solidFill>
              <a:schemeClr val="tx1"/>
            </a:solidFill>
            <a:miter lim="800000"/>
            <a:headEnd/>
            <a:tailEnd/>
          </a:ln>
        </p:spPr>
        <p:txBody>
          <a:bodyPr wrap="none" anchor="ctr"/>
          <a:lstStyle/>
          <a:p>
            <a:endParaRPr lang="ja-JP" altLang="en-US"/>
          </a:p>
        </p:txBody>
      </p:sp>
      <p:sp>
        <p:nvSpPr>
          <p:cNvPr id="8198" name="Text Box 7"/>
          <p:cNvSpPr txBox="1">
            <a:spLocks noChangeArrowheads="1"/>
          </p:cNvSpPr>
          <p:nvPr/>
        </p:nvSpPr>
        <p:spPr bwMode="auto">
          <a:xfrm>
            <a:off x="381000" y="4648200"/>
            <a:ext cx="4632325" cy="1917700"/>
          </a:xfrm>
          <a:prstGeom prst="rect">
            <a:avLst/>
          </a:prstGeom>
          <a:noFill/>
          <a:ln w="9525">
            <a:noFill/>
            <a:miter lim="800000"/>
            <a:headEnd/>
            <a:tailEnd/>
          </a:ln>
        </p:spPr>
        <p:txBody>
          <a:bodyPr wrap="none">
            <a:spAutoFit/>
          </a:bodyPr>
          <a:lstStyle/>
          <a:p>
            <a:r>
              <a:rPr lang="en-US" altLang="ja-JP"/>
              <a:t>By storing all shortest path length</a:t>
            </a:r>
          </a:p>
          <a:p>
            <a:r>
              <a:rPr lang="en-US" altLang="ja-JP"/>
              <a:t> between transit (cut) nodes, </a:t>
            </a:r>
            <a:br>
              <a:rPr lang="en-US" altLang="ja-JP"/>
            </a:br>
            <a:r>
              <a:rPr lang="en-US" altLang="ja-JP"/>
              <a:t> the shortest path problem between </a:t>
            </a:r>
            <a:br>
              <a:rPr lang="en-US" altLang="ja-JP"/>
            </a:br>
            <a:r>
              <a:rPr lang="en-US" altLang="ja-JP"/>
              <a:t> 2 regions is reduced to the problem </a:t>
            </a:r>
            <a:br>
              <a:rPr lang="en-US" altLang="ja-JP"/>
            </a:br>
            <a:r>
              <a:rPr lang="en-US" altLang="ja-JP"/>
              <a:t> on the graph above.  </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まとめ</a:t>
            </a:r>
            <a:endParaRPr kumimoji="1" lang="ja-JP" altLang="en-US" dirty="0"/>
          </a:p>
        </p:txBody>
      </p:sp>
      <p:sp>
        <p:nvSpPr>
          <p:cNvPr id="3" name="コンテンツ プレースホルダ 2"/>
          <p:cNvSpPr>
            <a:spLocks noGrp="1"/>
          </p:cNvSpPr>
          <p:nvPr>
            <p:ph idx="1"/>
          </p:nvPr>
        </p:nvSpPr>
        <p:spPr/>
        <p:txBody>
          <a:bodyPr>
            <a:normAutofit fontScale="92500" lnSpcReduction="10000"/>
          </a:bodyPr>
          <a:lstStyle/>
          <a:p>
            <a:r>
              <a:rPr kumimoji="1" lang="ja-JP" altLang="en-US" dirty="0" smtClean="0"/>
              <a:t>開発のスピードが重要（卒論・修論・</a:t>
            </a:r>
            <a:r>
              <a:rPr kumimoji="1" lang="en-US" altLang="ja-JP" dirty="0" smtClean="0"/>
              <a:t>D</a:t>
            </a:r>
            <a:r>
              <a:rPr kumimoji="1" lang="ja-JP" altLang="en-US" dirty="0" smtClean="0"/>
              <a:t>論待ちではダメ）</a:t>
            </a:r>
            <a:endParaRPr kumimoji="1" lang="en-US" altLang="ja-JP" dirty="0" smtClean="0"/>
          </a:p>
          <a:p>
            <a:r>
              <a:rPr lang="ja-JP" altLang="en-US" dirty="0" smtClean="0"/>
              <a:t>そのために普段から爪を磨いておく</a:t>
            </a:r>
            <a:endParaRPr lang="en-US" altLang="ja-JP" dirty="0" smtClean="0"/>
          </a:p>
          <a:p>
            <a:r>
              <a:rPr lang="ja-JP" altLang="en-US" dirty="0" smtClean="0"/>
              <a:t>（個人の趣味だけど）</a:t>
            </a:r>
            <a:r>
              <a:rPr lang="en-US" altLang="ja-JP" dirty="0" smtClean="0"/>
              <a:t>Mosel, Python</a:t>
            </a:r>
            <a:r>
              <a:rPr lang="ja-JP" altLang="en-US" dirty="0" smtClean="0"/>
              <a:t>は便利</a:t>
            </a:r>
            <a:r>
              <a:rPr lang="en-US" altLang="ja-JP" dirty="0" smtClean="0"/>
              <a:t/>
            </a:r>
            <a:br>
              <a:rPr lang="en-US" altLang="ja-JP" dirty="0" smtClean="0"/>
            </a:br>
            <a:endParaRPr lang="en-US" altLang="ja-JP" dirty="0" smtClean="0"/>
          </a:p>
          <a:p>
            <a:pPr>
              <a:buNone/>
            </a:pPr>
            <a:r>
              <a:rPr lang="ja-JP" altLang="en-US" smtClean="0"/>
              <a:t>モデル抽出には実務側も多少</a:t>
            </a:r>
            <a:r>
              <a:rPr lang="ja-JP" altLang="en-US" dirty="0" smtClean="0"/>
              <a:t>の事前勉強</a:t>
            </a:r>
            <a:r>
              <a:rPr lang="ja-JP" altLang="en-US" smtClean="0"/>
              <a:t>が必要</a:t>
            </a:r>
            <a:endParaRPr lang="en-US" altLang="ja-JP" dirty="0" smtClean="0"/>
          </a:p>
          <a:p>
            <a:r>
              <a:rPr lang="en-US" altLang="ja-JP" dirty="0" smtClean="0"/>
              <a:t>E-Learning</a:t>
            </a:r>
            <a:r>
              <a:rPr lang="ja-JP" altLang="en-US" dirty="0" smtClean="0"/>
              <a:t>キット（ビジネスブレイクスルー）</a:t>
            </a:r>
            <a:endParaRPr lang="en-US" altLang="ja-JP" dirty="0" smtClean="0"/>
          </a:p>
          <a:p>
            <a:r>
              <a:rPr lang="ja-JP" altLang="en-US" dirty="0" smtClean="0"/>
              <a:t>サプライ・チェイン最適化ハンドブック（朝倉）</a:t>
            </a:r>
            <a:endParaRPr lang="en-US" altLang="ja-JP" dirty="0" smtClean="0"/>
          </a:p>
          <a:p>
            <a:r>
              <a:rPr lang="ja-JP" altLang="en-US" dirty="0" smtClean="0"/>
              <a:t>ロジスティクスの数理（共立）</a:t>
            </a:r>
            <a:endParaRPr lang="en-US" altLang="ja-JP" dirty="0" smtClean="0"/>
          </a:p>
          <a:p>
            <a:pPr>
              <a:buNone/>
            </a:pPr>
            <a:endParaRPr lang="en-US" altLang="ja-JP" dirty="0" smtClean="0"/>
          </a:p>
          <a:p>
            <a:endParaRPr lang="en-US" altLang="ja-JP" dirty="0" smtClean="0"/>
          </a:p>
          <a:p>
            <a:endParaRPr kumimoji="1" lang="en-US" altLang="ja-JP" dirty="0" smtClean="0"/>
          </a:p>
          <a:p>
            <a:endParaRPr kumimoji="1" lang="en-US" altLang="ja-JP" dirty="0" smtClean="0"/>
          </a:p>
          <a:p>
            <a:endParaRPr kumimoji="1" lang="ja-JP" alt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Oval 2"/>
          <p:cNvSpPr>
            <a:spLocks noChangeArrowheads="1"/>
          </p:cNvSpPr>
          <p:nvPr/>
        </p:nvSpPr>
        <p:spPr bwMode="auto">
          <a:xfrm>
            <a:off x="381000" y="4724400"/>
            <a:ext cx="2133600" cy="1600200"/>
          </a:xfrm>
          <a:prstGeom prst="ellipse">
            <a:avLst/>
          </a:prstGeom>
          <a:solidFill>
            <a:schemeClr val="accent1"/>
          </a:solidFill>
          <a:ln w="9525">
            <a:solidFill>
              <a:schemeClr val="tx1"/>
            </a:solidFill>
            <a:round/>
            <a:headEnd/>
            <a:tailEnd/>
          </a:ln>
          <a:effectLst/>
        </p:spPr>
        <p:txBody>
          <a:bodyPr wrap="none" anchor="ctr"/>
          <a:lstStyle/>
          <a:p>
            <a:pPr algn="ctr"/>
            <a:r>
              <a:rPr lang="ja-JP" altLang="en-US" sz="4400"/>
              <a:t>理論</a:t>
            </a:r>
          </a:p>
        </p:txBody>
      </p:sp>
      <p:sp>
        <p:nvSpPr>
          <p:cNvPr id="10243" name="Oval 3"/>
          <p:cNvSpPr>
            <a:spLocks noChangeArrowheads="1"/>
          </p:cNvSpPr>
          <p:nvPr/>
        </p:nvSpPr>
        <p:spPr bwMode="auto">
          <a:xfrm>
            <a:off x="3429000" y="4191000"/>
            <a:ext cx="3657600" cy="1524000"/>
          </a:xfrm>
          <a:prstGeom prst="ellipse">
            <a:avLst/>
          </a:prstGeom>
          <a:solidFill>
            <a:schemeClr val="accent1"/>
          </a:solidFill>
          <a:ln w="9525">
            <a:solidFill>
              <a:schemeClr val="tx1"/>
            </a:solidFill>
            <a:round/>
            <a:headEnd/>
            <a:tailEnd/>
          </a:ln>
          <a:effectLst/>
        </p:spPr>
        <p:txBody>
          <a:bodyPr wrap="none" anchor="ctr"/>
          <a:lstStyle/>
          <a:p>
            <a:pPr algn="ctr"/>
            <a:r>
              <a:rPr lang="ja-JP" altLang="en-US" sz="4400"/>
              <a:t>応用</a:t>
            </a:r>
          </a:p>
        </p:txBody>
      </p:sp>
      <p:sp>
        <p:nvSpPr>
          <p:cNvPr id="10244" name="Oval 4"/>
          <p:cNvSpPr>
            <a:spLocks noChangeArrowheads="1"/>
          </p:cNvSpPr>
          <p:nvPr/>
        </p:nvSpPr>
        <p:spPr bwMode="auto">
          <a:xfrm>
            <a:off x="3505200" y="5257800"/>
            <a:ext cx="3886200" cy="1600200"/>
          </a:xfrm>
          <a:prstGeom prst="ellipse">
            <a:avLst/>
          </a:prstGeom>
          <a:solidFill>
            <a:schemeClr val="accent1"/>
          </a:solidFill>
          <a:ln w="9525">
            <a:solidFill>
              <a:schemeClr val="tx1"/>
            </a:solidFill>
            <a:round/>
            <a:headEnd/>
            <a:tailEnd/>
          </a:ln>
          <a:effectLst/>
        </p:spPr>
        <p:txBody>
          <a:bodyPr wrap="none" anchor="ctr"/>
          <a:lstStyle/>
          <a:p>
            <a:pPr algn="ctr"/>
            <a:r>
              <a:rPr lang="ja-JP" altLang="en-US" sz="4400"/>
              <a:t>実務</a:t>
            </a:r>
          </a:p>
        </p:txBody>
      </p:sp>
      <p:sp>
        <p:nvSpPr>
          <p:cNvPr id="10245" name="AutoShape 5"/>
          <p:cNvSpPr>
            <a:spLocks noChangeArrowheads="1"/>
          </p:cNvSpPr>
          <p:nvPr/>
        </p:nvSpPr>
        <p:spPr bwMode="auto">
          <a:xfrm>
            <a:off x="2590800" y="5099050"/>
            <a:ext cx="1219200" cy="615950"/>
          </a:xfrm>
          <a:prstGeom prst="leftRightArrow">
            <a:avLst>
              <a:gd name="adj1" fmla="val 50000"/>
              <a:gd name="adj2" fmla="val 39588"/>
            </a:avLst>
          </a:prstGeom>
          <a:solidFill>
            <a:schemeClr val="accent1"/>
          </a:solidFill>
          <a:ln w="9525">
            <a:solidFill>
              <a:schemeClr val="tx1"/>
            </a:solidFill>
            <a:miter lim="800000"/>
            <a:headEnd/>
            <a:tailEnd/>
          </a:ln>
          <a:effectLst/>
        </p:spPr>
        <p:txBody>
          <a:bodyPr wrap="none" anchor="ctr"/>
          <a:lstStyle/>
          <a:p>
            <a:endParaRPr lang="ja-JP" altLang="en-US"/>
          </a:p>
        </p:txBody>
      </p:sp>
      <p:sp>
        <p:nvSpPr>
          <p:cNvPr id="10247" name="Rectangle 7"/>
          <p:cNvSpPr>
            <a:spLocks noGrp="1" noChangeArrowheads="1"/>
          </p:cNvSpPr>
          <p:nvPr>
            <p:ph type="title"/>
          </p:nvPr>
        </p:nvSpPr>
        <p:spPr/>
        <p:txBody>
          <a:bodyPr/>
          <a:lstStyle/>
          <a:p>
            <a:r>
              <a:rPr lang="ja-JP" altLang="en-US" sz="3200"/>
              <a:t>汎用的な問題に対する</a:t>
            </a:r>
            <a:br>
              <a:rPr lang="ja-JP" altLang="en-US" sz="3200"/>
            </a:br>
            <a:r>
              <a:rPr lang="ja-JP" altLang="en-US" sz="3200"/>
              <a:t>理論・応用・実務の関係</a:t>
            </a:r>
          </a:p>
        </p:txBody>
      </p:sp>
      <p:sp>
        <p:nvSpPr>
          <p:cNvPr id="10252" name="Text Box 12"/>
          <p:cNvSpPr txBox="1">
            <a:spLocks noChangeArrowheads="1"/>
          </p:cNvSpPr>
          <p:nvPr/>
        </p:nvSpPr>
        <p:spPr bwMode="auto">
          <a:xfrm>
            <a:off x="285720" y="1785926"/>
            <a:ext cx="2119313" cy="2282825"/>
          </a:xfrm>
          <a:prstGeom prst="rect">
            <a:avLst/>
          </a:prstGeom>
          <a:noFill/>
          <a:ln w="9525">
            <a:noFill/>
            <a:miter lim="800000"/>
            <a:headEnd/>
            <a:tailEnd/>
          </a:ln>
          <a:effectLst/>
        </p:spPr>
        <p:txBody>
          <a:bodyPr wrap="none">
            <a:spAutoFit/>
          </a:bodyPr>
          <a:lstStyle/>
          <a:p>
            <a:r>
              <a:rPr lang="ja-JP" altLang="en-US" dirty="0"/>
              <a:t>ソルバー</a:t>
            </a:r>
          </a:p>
          <a:p>
            <a:pPr>
              <a:buFontTx/>
              <a:buChar char="•"/>
            </a:pPr>
            <a:r>
              <a:rPr lang="ja-JP" altLang="en-US" dirty="0"/>
              <a:t>線形計画</a:t>
            </a:r>
          </a:p>
          <a:p>
            <a:pPr>
              <a:buFontTx/>
              <a:buChar char="•"/>
            </a:pPr>
            <a:r>
              <a:rPr lang="ja-JP" altLang="en-US" dirty="0"/>
              <a:t>混合整数計画</a:t>
            </a:r>
          </a:p>
          <a:p>
            <a:pPr>
              <a:buFontTx/>
              <a:buChar char="•"/>
            </a:pPr>
            <a:r>
              <a:rPr lang="ja-JP" altLang="en-US" dirty="0"/>
              <a:t>非線形計画</a:t>
            </a:r>
          </a:p>
          <a:p>
            <a:pPr>
              <a:buFontTx/>
              <a:buChar char="•"/>
            </a:pPr>
            <a:r>
              <a:rPr lang="ja-JP" altLang="en-US" dirty="0"/>
              <a:t>制約論理言語</a:t>
            </a:r>
          </a:p>
          <a:p>
            <a:pPr>
              <a:buFontTx/>
              <a:buChar char="•"/>
            </a:pPr>
            <a:r>
              <a:rPr lang="ja-JP" altLang="en-US" dirty="0"/>
              <a:t>メタ解法</a:t>
            </a:r>
          </a:p>
        </p:txBody>
      </p:sp>
      <p:sp>
        <p:nvSpPr>
          <p:cNvPr id="10253" name="Text Box 13"/>
          <p:cNvSpPr txBox="1">
            <a:spLocks noChangeArrowheads="1"/>
          </p:cNvSpPr>
          <p:nvPr/>
        </p:nvSpPr>
        <p:spPr bwMode="auto">
          <a:xfrm>
            <a:off x="914400" y="1905000"/>
            <a:ext cx="184150" cy="457200"/>
          </a:xfrm>
          <a:prstGeom prst="rect">
            <a:avLst/>
          </a:prstGeom>
          <a:noFill/>
          <a:ln w="9525">
            <a:noFill/>
            <a:miter lim="800000"/>
            <a:headEnd/>
            <a:tailEnd/>
          </a:ln>
          <a:effectLst/>
        </p:spPr>
        <p:txBody>
          <a:bodyPr wrap="none">
            <a:spAutoFit/>
          </a:bodyPr>
          <a:lstStyle/>
          <a:p>
            <a:endParaRPr lang="ja-JP" altLang="ja-JP"/>
          </a:p>
        </p:txBody>
      </p:sp>
      <p:sp>
        <p:nvSpPr>
          <p:cNvPr id="10254" name="Text Box 14"/>
          <p:cNvSpPr txBox="1">
            <a:spLocks noChangeArrowheads="1"/>
          </p:cNvSpPr>
          <p:nvPr/>
        </p:nvSpPr>
        <p:spPr bwMode="auto">
          <a:xfrm>
            <a:off x="2857488" y="1714488"/>
            <a:ext cx="5848350" cy="2282825"/>
          </a:xfrm>
          <a:prstGeom prst="rect">
            <a:avLst/>
          </a:prstGeom>
          <a:noFill/>
          <a:ln w="9525">
            <a:noFill/>
            <a:miter lim="800000"/>
            <a:headEnd/>
            <a:tailEnd/>
          </a:ln>
          <a:effectLst/>
        </p:spPr>
        <p:txBody>
          <a:bodyPr wrap="none">
            <a:spAutoFit/>
          </a:bodyPr>
          <a:lstStyle/>
          <a:p>
            <a:r>
              <a:rPr lang="ja-JP" altLang="en-US" dirty="0"/>
              <a:t>モデリング言語 </a:t>
            </a:r>
            <a:r>
              <a:rPr lang="en-US" altLang="ja-JP" dirty="0"/>
              <a:t>AMPL, OPL,GAMS</a:t>
            </a:r>
          </a:p>
          <a:p>
            <a:r>
              <a:rPr lang="en-US" altLang="ja-JP" dirty="0"/>
              <a:t>+</a:t>
            </a:r>
            <a:r>
              <a:rPr lang="ja-JP" altLang="en-US" dirty="0"/>
              <a:t>ユーザー・インターフェィス </a:t>
            </a:r>
          </a:p>
          <a:p>
            <a:r>
              <a:rPr lang="ja-JP" altLang="en-US" dirty="0"/>
              <a:t>最適化コンポーネント（ライブラリ）</a:t>
            </a:r>
          </a:p>
          <a:p>
            <a:r>
              <a:rPr lang="ja-JP" altLang="en-US" dirty="0"/>
              <a:t> ・・・アルゴリズムを</a:t>
            </a:r>
            <a:r>
              <a:rPr lang="en-US" altLang="ja-JP" dirty="0"/>
              <a:t>black box</a:t>
            </a:r>
            <a:r>
              <a:rPr lang="ja-JP" altLang="en-US" dirty="0"/>
              <a:t>化</a:t>
            </a:r>
            <a:br>
              <a:rPr lang="ja-JP" altLang="en-US" dirty="0"/>
            </a:br>
            <a:r>
              <a:rPr lang="en-US" altLang="ja-JP" dirty="0"/>
              <a:t>ILOG Dispatcher, VRP Solver (MRI &amp; Kubo)</a:t>
            </a:r>
          </a:p>
          <a:p>
            <a:r>
              <a:rPr lang="en-US" altLang="ja-JP" dirty="0"/>
              <a:t>ILOG Scheduler, </a:t>
            </a:r>
            <a:r>
              <a:rPr lang="en-US" altLang="ja-JP" dirty="0" err="1"/>
              <a:t>Nonobe</a:t>
            </a:r>
            <a:r>
              <a:rPr lang="en-US" altLang="ja-JP" dirty="0"/>
              <a:t>-Ibaraki’s Solver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1026"/>
          <p:cNvSpPr>
            <a:spLocks noGrp="1" noChangeArrowheads="1"/>
          </p:cNvSpPr>
          <p:nvPr>
            <p:ph type="title"/>
          </p:nvPr>
        </p:nvSpPr>
        <p:spPr/>
        <p:txBody>
          <a:bodyPr/>
          <a:lstStyle/>
          <a:p>
            <a:r>
              <a:rPr lang="ja-JP" altLang="en-US"/>
              <a:t>定型化された問題 </a:t>
            </a:r>
            <a:r>
              <a:rPr lang="en-US" altLang="ja-JP"/>
              <a:t>II</a:t>
            </a:r>
          </a:p>
        </p:txBody>
      </p:sp>
      <p:sp>
        <p:nvSpPr>
          <p:cNvPr id="25603" name="Rectangle 1027"/>
          <p:cNvSpPr>
            <a:spLocks noGrp="1" noChangeArrowheads="1"/>
          </p:cNvSpPr>
          <p:nvPr>
            <p:ph idx="1"/>
          </p:nvPr>
        </p:nvSpPr>
        <p:spPr/>
        <p:txBody>
          <a:bodyPr/>
          <a:lstStyle/>
          <a:p>
            <a:r>
              <a:rPr lang="ja-JP" altLang="en-US" sz="2800" dirty="0"/>
              <a:t>メタファーとしての問題：</a:t>
            </a:r>
            <a:r>
              <a:rPr lang="en-US" altLang="ja-JP" sz="2800" dirty="0"/>
              <a:t>TSP,</a:t>
            </a:r>
            <a:r>
              <a:rPr lang="ja-JP" altLang="en-US" sz="2800" dirty="0"/>
              <a:t>ビンパッキング問題，</a:t>
            </a:r>
            <a:r>
              <a:rPr lang="en-US" altLang="ja-JP" sz="2800" dirty="0"/>
              <a:t>SAT</a:t>
            </a:r>
            <a:r>
              <a:rPr lang="ja-JP" altLang="en-US" sz="2800" dirty="0"/>
              <a:t>など</a:t>
            </a:r>
            <a:r>
              <a:rPr lang="en-US" altLang="ja-JP" sz="2800" dirty="0"/>
              <a:t>(</a:t>
            </a:r>
            <a:r>
              <a:rPr lang="ja-JP" altLang="en-US" sz="2800" dirty="0"/>
              <a:t>ベンチマーク問題が豊富な問題</a:t>
            </a:r>
            <a:r>
              <a:rPr lang="en-US" altLang="ja-JP" sz="2800" dirty="0"/>
              <a:t>)</a:t>
            </a:r>
          </a:p>
          <a:p>
            <a:r>
              <a:rPr lang="ja-JP" altLang="en-US" sz="2800" dirty="0"/>
              <a:t>ＴＳＰは</a:t>
            </a:r>
            <a:r>
              <a:rPr lang="en-US" altLang="ja-JP" sz="2800" dirty="0"/>
              <a:t>NP-hard</a:t>
            </a:r>
            <a:r>
              <a:rPr lang="ja-JP" altLang="en-US" sz="2800" dirty="0"/>
              <a:t>問題の代表例 </a:t>
            </a:r>
            <a:r>
              <a:rPr lang="en-US" altLang="ja-JP" sz="2800" dirty="0"/>
              <a:t>-&gt;</a:t>
            </a:r>
            <a:r>
              <a:rPr lang="ja-JP" altLang="en-US" sz="2800" dirty="0"/>
              <a:t>そこで開発されたアルゴリズムを他の問題に拡張</a:t>
            </a:r>
          </a:p>
          <a:p>
            <a:r>
              <a:rPr lang="ja-JP" altLang="en-US" sz="2800" dirty="0"/>
              <a:t>豊富な比較対象</a:t>
            </a:r>
            <a:r>
              <a:rPr lang="en-US" altLang="ja-JP" sz="2800" dirty="0"/>
              <a:t>-&gt;</a:t>
            </a:r>
            <a:r>
              <a:rPr lang="ja-JP" altLang="en-US" sz="2800" dirty="0"/>
              <a:t>アルゴリズムの</a:t>
            </a:r>
            <a:r>
              <a:rPr lang="en-US" altLang="ja-JP" sz="2800" dirty="0"/>
              <a:t>test bed</a:t>
            </a:r>
            <a:br>
              <a:rPr lang="en-US" altLang="ja-JP" sz="2800" dirty="0"/>
            </a:br>
            <a:r>
              <a:rPr lang="ja-JP" altLang="en-US" sz="2800" dirty="0" smtClean="0"/>
              <a:t>（</a:t>
            </a:r>
            <a:r>
              <a:rPr lang="en-US" altLang="ja-JP" sz="2800" dirty="0" smtClean="0"/>
              <a:t>DIMACS </a:t>
            </a:r>
            <a:r>
              <a:rPr lang="en-US" altLang="ja-JP" sz="2800" dirty="0"/>
              <a:t>Challenge)</a:t>
            </a:r>
          </a:p>
          <a:p>
            <a:r>
              <a:rPr lang="ja-JP" altLang="en-US" sz="2800" dirty="0"/>
              <a:t>フローショップスケジューリング問題は有用</a:t>
            </a:r>
            <a:r>
              <a:rPr lang="ja-JP" altLang="en-US" sz="2800" dirty="0" smtClean="0"/>
              <a:t>か？</a:t>
            </a:r>
            <a:endParaRPr lang="ja-JP" altLang="en-US" sz="2800" dirty="0"/>
          </a:p>
          <a:p>
            <a:r>
              <a:rPr lang="ja-JP" altLang="en-US" sz="2800" dirty="0"/>
              <a:t>ジョブショップスケジューリング問題は有用か？</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1026"/>
          <p:cNvSpPr>
            <a:spLocks noGrp="1" noChangeArrowheads="1"/>
          </p:cNvSpPr>
          <p:nvPr>
            <p:ph type="title"/>
          </p:nvPr>
        </p:nvSpPr>
        <p:spPr/>
        <p:txBody>
          <a:bodyPr/>
          <a:lstStyle/>
          <a:p>
            <a:r>
              <a:rPr lang="ja-JP" altLang="en-US"/>
              <a:t>フローショップ問題</a:t>
            </a:r>
          </a:p>
        </p:txBody>
      </p:sp>
      <p:sp>
        <p:nvSpPr>
          <p:cNvPr id="19459" name="Rectangle 1027"/>
          <p:cNvSpPr>
            <a:spLocks noGrp="1" noChangeArrowheads="1"/>
          </p:cNvSpPr>
          <p:nvPr>
            <p:ph idx="1"/>
          </p:nvPr>
        </p:nvSpPr>
        <p:spPr>
          <a:xfrm>
            <a:off x="609600" y="1676400"/>
            <a:ext cx="8153400" cy="4572000"/>
          </a:xfrm>
        </p:spPr>
        <p:txBody>
          <a:bodyPr>
            <a:normAutofit lnSpcReduction="10000"/>
          </a:bodyPr>
          <a:lstStyle/>
          <a:p>
            <a:pPr>
              <a:lnSpc>
                <a:spcPct val="90000"/>
              </a:lnSpc>
            </a:pPr>
            <a:r>
              <a:rPr lang="ja-JP" altLang="en-US" sz="2800"/>
              <a:t>最初の論文</a:t>
            </a:r>
            <a:r>
              <a:rPr lang="en-US" altLang="ja-JP" sz="2800"/>
              <a:t>: Johnson (1954) </a:t>
            </a:r>
            <a:r>
              <a:rPr lang="en-US" altLang="ja-JP" sz="2800">
                <a:latin typeface="Times New Roman"/>
              </a:rPr>
              <a:t>’</a:t>
            </a:r>
            <a:r>
              <a:rPr lang="en-US" altLang="ja-JP" sz="2800"/>
              <a:t>s seminal paper in Naval Research Logistics Quarterly</a:t>
            </a:r>
          </a:p>
          <a:p>
            <a:pPr lvl="1">
              <a:lnSpc>
                <a:spcPct val="90000"/>
              </a:lnSpc>
            </a:pPr>
            <a:r>
              <a:rPr lang="ja-JP" altLang="en-US" sz="2400"/>
              <a:t>動機は友人から聞いた未解決問題</a:t>
            </a:r>
          </a:p>
          <a:p>
            <a:pPr lvl="1">
              <a:lnSpc>
                <a:spcPct val="90000"/>
              </a:lnSpc>
            </a:pPr>
            <a:r>
              <a:rPr lang="ja-JP" altLang="en-US" sz="2400"/>
              <a:t>その後膨大な量の研究が出版 </a:t>
            </a:r>
          </a:p>
          <a:p>
            <a:pPr>
              <a:lnSpc>
                <a:spcPct val="90000"/>
              </a:lnSpc>
            </a:pPr>
            <a:r>
              <a:rPr lang="en-US" altLang="ja-JP" sz="2800"/>
              <a:t>The lessons of flowshop scheduling research, Dudek, Panwalkar, and Smith,Operations Research (1992) </a:t>
            </a:r>
          </a:p>
          <a:p>
            <a:pPr lvl="1">
              <a:lnSpc>
                <a:spcPct val="90000"/>
              </a:lnSpc>
            </a:pPr>
            <a:r>
              <a:rPr lang="ja-JP" altLang="en-US" sz="2400"/>
              <a:t>応用なし</a:t>
            </a:r>
          </a:p>
          <a:p>
            <a:pPr lvl="1">
              <a:lnSpc>
                <a:spcPct val="90000"/>
              </a:lnSpc>
            </a:pPr>
            <a:r>
              <a:rPr lang="en-US" altLang="ja-JP" sz="2400"/>
              <a:t>30</a:t>
            </a:r>
            <a:r>
              <a:rPr lang="ja-JP" altLang="en-US" sz="2400"/>
              <a:t>年間に開発されたアルゴリズムは制限が多すぎて実務には使えない</a:t>
            </a:r>
          </a:p>
          <a:p>
            <a:pPr lvl="1">
              <a:lnSpc>
                <a:spcPct val="90000"/>
              </a:lnSpc>
            </a:pPr>
            <a:r>
              <a:rPr lang="ja-JP" altLang="en-US" sz="2400"/>
              <a:t>実務は動的</a:t>
            </a:r>
          </a:p>
          <a:p>
            <a:pPr lvl="1">
              <a:lnSpc>
                <a:spcPct val="90000"/>
              </a:lnSpc>
            </a:pPr>
            <a:r>
              <a:rPr lang="ja-JP" altLang="en-US" sz="2400"/>
              <a:t>実際のフローショップは全然違う</a:t>
            </a:r>
            <a:br>
              <a:rPr lang="ja-JP" altLang="en-US" sz="2400"/>
            </a:br>
            <a:r>
              <a:rPr lang="ja-JP" altLang="en-US" sz="2400"/>
              <a:t>などの理由により．．．</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 calcmode="lin" valueType="num">
                                      <p:cBhvr additive="base">
                                        <p:cTn id="7" dur="500" fill="hold"/>
                                        <p:tgtEl>
                                          <p:spTgt spid="1945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945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9459">
                                            <p:txEl>
                                              <p:pRg st="1" end="1"/>
                                            </p:txEl>
                                          </p:spTgt>
                                        </p:tgtEl>
                                        <p:attrNameLst>
                                          <p:attrName>style.visibility</p:attrName>
                                        </p:attrNameLst>
                                      </p:cBhvr>
                                      <p:to>
                                        <p:strVal val="visible"/>
                                      </p:to>
                                    </p:set>
                                    <p:anim calcmode="lin" valueType="num">
                                      <p:cBhvr additive="base">
                                        <p:cTn id="11" dur="500" fill="hold"/>
                                        <p:tgtEl>
                                          <p:spTgt spid="19459">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9459">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9459">
                                            <p:txEl>
                                              <p:pRg st="2" end="2"/>
                                            </p:txEl>
                                          </p:spTgt>
                                        </p:tgtEl>
                                        <p:attrNameLst>
                                          <p:attrName>style.visibility</p:attrName>
                                        </p:attrNameLst>
                                      </p:cBhvr>
                                      <p:to>
                                        <p:strVal val="visible"/>
                                      </p:to>
                                    </p:set>
                                    <p:anim calcmode="lin" valueType="num">
                                      <p:cBhvr additive="base">
                                        <p:cTn id="15" dur="500" fill="hold"/>
                                        <p:tgtEl>
                                          <p:spTgt spid="19459">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945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19459">
                                            <p:txEl>
                                              <p:pRg st="3" end="3"/>
                                            </p:txEl>
                                          </p:spTgt>
                                        </p:tgtEl>
                                        <p:attrNameLst>
                                          <p:attrName>style.visibility</p:attrName>
                                        </p:attrNameLst>
                                      </p:cBhvr>
                                      <p:to>
                                        <p:strVal val="visible"/>
                                      </p:to>
                                    </p:set>
                                    <p:anim calcmode="lin" valueType="num">
                                      <p:cBhvr additive="base">
                                        <p:cTn id="21" dur="500" fill="hold"/>
                                        <p:tgtEl>
                                          <p:spTgt spid="19459">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9459">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9459">
                                            <p:txEl>
                                              <p:pRg st="4" end="4"/>
                                            </p:txEl>
                                          </p:spTgt>
                                        </p:tgtEl>
                                        <p:attrNameLst>
                                          <p:attrName>style.visibility</p:attrName>
                                        </p:attrNameLst>
                                      </p:cBhvr>
                                      <p:to>
                                        <p:strVal val="visible"/>
                                      </p:to>
                                    </p:set>
                                    <p:anim calcmode="lin" valueType="num">
                                      <p:cBhvr additive="base">
                                        <p:cTn id="25" dur="500" fill="hold"/>
                                        <p:tgtEl>
                                          <p:spTgt spid="19459">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9459">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19459">
                                            <p:txEl>
                                              <p:pRg st="5" end="5"/>
                                            </p:txEl>
                                          </p:spTgt>
                                        </p:tgtEl>
                                        <p:attrNameLst>
                                          <p:attrName>style.visibility</p:attrName>
                                        </p:attrNameLst>
                                      </p:cBhvr>
                                      <p:to>
                                        <p:strVal val="visible"/>
                                      </p:to>
                                    </p:set>
                                    <p:anim calcmode="lin" valueType="num">
                                      <p:cBhvr additive="base">
                                        <p:cTn id="29" dur="500" fill="hold"/>
                                        <p:tgtEl>
                                          <p:spTgt spid="19459">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19459">
                                            <p:txEl>
                                              <p:pRg st="5" end="5"/>
                                            </p:txEl>
                                          </p:spTgt>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19459">
                                            <p:txEl>
                                              <p:pRg st="6" end="6"/>
                                            </p:txEl>
                                          </p:spTgt>
                                        </p:tgtEl>
                                        <p:attrNameLst>
                                          <p:attrName>style.visibility</p:attrName>
                                        </p:attrNameLst>
                                      </p:cBhvr>
                                      <p:to>
                                        <p:strVal val="visible"/>
                                      </p:to>
                                    </p:set>
                                    <p:anim calcmode="lin" valueType="num">
                                      <p:cBhvr additive="base">
                                        <p:cTn id="33" dur="500" fill="hold"/>
                                        <p:tgtEl>
                                          <p:spTgt spid="19459">
                                            <p:txEl>
                                              <p:pRg st="6" end="6"/>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19459">
                                            <p:txEl>
                                              <p:pRg st="6" end="6"/>
                                            </p:txEl>
                                          </p:spTgt>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9459">
                                            <p:txEl>
                                              <p:pRg st="7" end="7"/>
                                            </p:txEl>
                                          </p:spTgt>
                                        </p:tgtEl>
                                        <p:attrNameLst>
                                          <p:attrName>style.visibility</p:attrName>
                                        </p:attrNameLst>
                                      </p:cBhvr>
                                      <p:to>
                                        <p:strVal val="visible"/>
                                      </p:to>
                                    </p:set>
                                    <p:anim calcmode="lin" valueType="num">
                                      <p:cBhvr additive="base">
                                        <p:cTn id="37" dur="500" fill="hold"/>
                                        <p:tgtEl>
                                          <p:spTgt spid="19459">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9459">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autoUpdateAnimBg="0"/>
    </p:bldLst>
  </p:timing>
</p:sld>
</file>

<file path=ppt/theme/theme1.xml><?xml version="1.0" encoding="utf-8"?>
<a:theme xmlns:a="http://schemas.openxmlformats.org/drawingml/2006/main" name="Office テーマ">
  <a:themeElements>
    <a:clrScheme name="デザート">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メトロ">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884</TotalTime>
  <Words>3050</Words>
  <Application>Microsoft PowerPoint</Application>
  <PresentationFormat>画面に合わせる (4:3)</PresentationFormat>
  <Paragraphs>621</Paragraphs>
  <Slides>69</Slides>
  <Notes>69</Notes>
  <HiddenSlides>0</HiddenSlides>
  <MMClips>0</MMClips>
  <ScaleCrop>false</ScaleCrop>
  <HeadingPairs>
    <vt:vector size="6" baseType="variant">
      <vt:variant>
        <vt:lpstr>テーマ</vt:lpstr>
      </vt:variant>
      <vt:variant>
        <vt:i4>1</vt:i4>
      </vt:variant>
      <vt:variant>
        <vt:lpstr>埋め込まれた OLE サーバー</vt:lpstr>
      </vt:variant>
      <vt:variant>
        <vt:i4>2</vt:i4>
      </vt:variant>
      <vt:variant>
        <vt:lpstr>スライド タイトル</vt:lpstr>
      </vt:variant>
      <vt:variant>
        <vt:i4>69</vt:i4>
      </vt:variant>
    </vt:vector>
  </HeadingPairs>
  <TitlesOfParts>
    <vt:vector size="72" baseType="lpstr">
      <vt:lpstr>Office テーマ</vt:lpstr>
      <vt:lpstr>ｸﾘｯﾌﾟｱｰﾄ</vt:lpstr>
      <vt:lpstr>CorelDRAW</vt:lpstr>
      <vt:lpstr>理論と実務をつなぐには  Part II  </vt:lpstr>
      <vt:lpstr>メニュー</vt:lpstr>
      <vt:lpstr>理論・応用・実務</vt:lpstr>
      <vt:lpstr>実務ベースの研究の流れ</vt:lpstr>
      <vt:lpstr>解くべき問題の種類</vt:lpstr>
      <vt:lpstr>定型化された問題 I</vt:lpstr>
      <vt:lpstr>汎用的な問題に対する 理論・応用・実務の関係</vt:lpstr>
      <vt:lpstr>定型化された問題 II</vt:lpstr>
      <vt:lpstr>フローショップ問題</vt:lpstr>
      <vt:lpstr>フローショップ問題（続き）</vt:lpstr>
      <vt:lpstr>ジョブショップ問題</vt:lpstr>
      <vt:lpstr>定型化された問題の バリエーション</vt:lpstr>
      <vt:lpstr>定型化された問題の バリエーション （とWell Solved Special Case）</vt:lpstr>
      <vt:lpstr>定型化された問題のバリエーション K-TSP</vt:lpstr>
      <vt:lpstr>定型化された問題のバリエーション 部分巡回路問題(賞金収集TSP，選択TSPなど）</vt:lpstr>
      <vt:lpstr>定型化された問題のバリエーション 次数制限付きグラフ上でのTSP </vt:lpstr>
      <vt:lpstr>個別受注生産型の問題 </vt:lpstr>
      <vt:lpstr>個別受注生産型の問題 問題の抽出 II</vt:lpstr>
      <vt:lpstr>個別受注生産型の問題 問題の抽出 III</vt:lpstr>
      <vt:lpstr>実際問題を解くためには．．．</vt:lpstr>
      <vt:lpstr>モデリングのための十戒</vt:lpstr>
      <vt:lpstr>モデルを単純化せよ</vt:lpstr>
      <vt:lpstr>小さなモデルから始めよ</vt:lpstr>
      <vt:lpstr>データがとれないようなモデル を作成するなかれ</vt:lpstr>
      <vt:lpstr>手持ちのデータにあうようなモデルを作成するなかれ</vt:lpstr>
      <vt:lpstr>複雑なモデルは分割して解決せよ</vt:lpstr>
      <vt:lpstr>標準モデルへの帰着を考えよ</vt:lpstr>
      <vt:lpstr>モデルを抽象化して表現せよ</vt:lpstr>
      <vt:lpstr>森から脱出する際に 木ばかりみるなかれ</vt:lpstr>
      <vt:lpstr>解くための手法のことを考えて モデルを作成せよ</vt:lpstr>
      <vt:lpstr>手持ちの手法から モデルを作成するなかれ</vt:lpstr>
      <vt:lpstr>十戒のまとめ</vt:lpstr>
      <vt:lpstr>アルゴリズム設計 I</vt:lpstr>
      <vt:lpstr>アルゴリズム設計　II</vt:lpstr>
      <vt:lpstr>アルゴリズム側の要求から出てきた 問題のクラス -運搬スケジューリング問題-</vt:lpstr>
      <vt:lpstr>良いアルゴリズムとは？ アルゴリズムの評価尺度</vt:lpstr>
      <vt:lpstr>アルゴリズムの正しい評価とは？</vt:lpstr>
      <vt:lpstr>どんな問題例を使うべきか？</vt:lpstr>
      <vt:lpstr>橋渡しのための格言</vt:lpstr>
      <vt:lpstr>最近の事例</vt:lpstr>
      <vt:lpstr>実際問題を短時間で解決するには</vt:lpstr>
      <vt:lpstr>ＭＩＰソルバーを用いた方法 </vt:lpstr>
      <vt:lpstr>Mosel言語</vt:lpstr>
      <vt:lpstr>生産スケジューリングへの適用例</vt:lpstr>
      <vt:lpstr>Moselによるモデル化 （データ宣言＋入力）</vt:lpstr>
      <vt:lpstr>Moselによるモデル化（変数の宣言）</vt:lpstr>
      <vt:lpstr>Moselによるモデル化 （目的関数と制約）</vt:lpstr>
      <vt:lpstr>求解と対処法</vt:lpstr>
      <vt:lpstr>定式化の変形(XForm)</vt:lpstr>
      <vt:lpstr>切除平面(XCut)</vt:lpstr>
      <vt:lpstr>緩和固定法</vt:lpstr>
      <vt:lpstr>緩和固定法（Moselプログラム）</vt:lpstr>
      <vt:lpstr>MIPベースの改善法</vt:lpstr>
      <vt:lpstr>超高級言語 Python</vt:lpstr>
      <vt:lpstr>データ型 (1)</vt:lpstr>
      <vt:lpstr>データ型 (2)</vt:lpstr>
      <vt:lpstr>モジュール（NetworkX）の使用例</vt:lpstr>
      <vt:lpstr>スライド 58</vt:lpstr>
      <vt:lpstr>使用例</vt:lpstr>
      <vt:lpstr>人に優しいナビ（最短路）プロジェクト</vt:lpstr>
      <vt:lpstr>前処理とクエリの分離（１）</vt:lpstr>
      <vt:lpstr>前処理とクエリの分離（２）</vt:lpstr>
      <vt:lpstr>スライド 63</vt:lpstr>
      <vt:lpstr>スライド 64</vt:lpstr>
      <vt:lpstr>スライド 65</vt:lpstr>
      <vt:lpstr>スライド 66</vt:lpstr>
      <vt:lpstr>スライド 67</vt:lpstr>
      <vt:lpstr>スライド 68</vt:lpstr>
      <vt:lpstr>まとめ</vt:lpstr>
    </vt:vector>
  </TitlesOfParts>
  <Company>tumm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理論と実務をつなぐには</dc:title>
  <dc:creator>kubo</dc:creator>
  <cp:lastModifiedBy>kubo</cp:lastModifiedBy>
  <cp:revision>543</cp:revision>
  <dcterms:created xsi:type="dcterms:W3CDTF">2000-05-06T12:34:47Z</dcterms:created>
  <dcterms:modified xsi:type="dcterms:W3CDTF">2007-09-11T06:43:09Z</dcterms:modified>
</cp:coreProperties>
</file>