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67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42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66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7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69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90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07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23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47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70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3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E08C2-8D5B-46E4-A1C1-5307A60AA81D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85F9B-1D6D-4AC0-AF59-329830AFA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46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最短路問題を</a:t>
            </a:r>
            <a:r>
              <a:rPr lang="en-US" altLang="ja-JP" dirty="0" err="1"/>
              <a:t>G</a:t>
            </a:r>
            <a:r>
              <a:rPr kumimoji="1" lang="en-US" altLang="ja-JP" dirty="0" err="1" smtClean="0"/>
              <a:t>urobi</a:t>
            </a:r>
            <a:r>
              <a:rPr kumimoji="1" lang="ja-JP" altLang="en-US" dirty="0" smtClean="0"/>
              <a:t>で解こう！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流通最適化工学</a:t>
            </a:r>
            <a:endParaRPr lang="en-US" altLang="ja-JP" dirty="0" smtClean="0"/>
          </a:p>
          <a:p>
            <a:r>
              <a:rPr kumimoji="1" lang="ja-JP" altLang="en-US" dirty="0"/>
              <a:t>補助資料</a:t>
            </a:r>
          </a:p>
        </p:txBody>
      </p:sp>
    </p:spTree>
    <p:extLst>
      <p:ext uri="{BB962C8B-B14F-4D97-AF65-F5344CB8AC3E}">
        <p14:creationId xmlns:p14="http://schemas.microsoft.com/office/powerpoint/2010/main" val="308650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473050" y="3140968"/>
            <a:ext cx="5347422" cy="16561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単純な実装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3484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/>
              <a:t>from </a:t>
            </a:r>
            <a:r>
              <a:rPr lang="en-US" altLang="ja-JP" sz="2400" dirty="0" err="1"/>
              <a:t>gurobipy</a:t>
            </a:r>
            <a:r>
              <a:rPr lang="en-US" altLang="ja-JP" sz="2400" dirty="0"/>
              <a:t> import *</a:t>
            </a:r>
          </a:p>
          <a:p>
            <a:pPr marL="0" indent="0">
              <a:buNone/>
            </a:pPr>
            <a:r>
              <a:rPr lang="en-US" altLang="ja-JP" sz="2400" dirty="0"/>
              <a:t>E, cost = </a:t>
            </a:r>
            <a:r>
              <a:rPr lang="en-US" altLang="ja-JP" sz="2400" dirty="0" err="1"/>
              <a:t>multidict</a:t>
            </a:r>
            <a:r>
              <a:rPr lang="en-US" altLang="ja-JP" sz="2400" dirty="0"/>
              <a:t>(</a:t>
            </a:r>
          </a:p>
          <a:p>
            <a:pPr marL="0" indent="0">
              <a:buNone/>
            </a:pPr>
            <a:r>
              <a:rPr lang="en-US" altLang="ja-JP" sz="2400" dirty="0"/>
              <a:t>    {(0,1):10, (0,2):5, (1,2):2, (1,4):1, (2,1):3, (2,3):2, (3,4):6}</a:t>
            </a:r>
          </a:p>
          <a:p>
            <a:pPr marL="0" indent="0">
              <a:buNone/>
            </a:pPr>
            <a:r>
              <a:rPr lang="en-US" altLang="ja-JP" sz="2400" dirty="0"/>
              <a:t>    )</a:t>
            </a:r>
          </a:p>
          <a:p>
            <a:pPr marL="0" indent="0">
              <a:buNone/>
            </a:pPr>
            <a:r>
              <a:rPr lang="en-US" altLang="ja-JP" sz="2400" dirty="0"/>
              <a:t>V=range(5)</a:t>
            </a:r>
          </a:p>
          <a:p>
            <a:pPr marL="0" indent="0">
              <a:buNone/>
            </a:pPr>
            <a:r>
              <a:rPr lang="en-US" altLang="ja-JP" sz="2400" dirty="0"/>
              <a:t>print "E=",E</a:t>
            </a:r>
          </a:p>
          <a:p>
            <a:pPr marL="0" indent="0">
              <a:buNone/>
            </a:pPr>
            <a:r>
              <a:rPr lang="en-US" altLang="ja-JP" sz="2400" dirty="0"/>
              <a:t>print "cost=",cost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96536" y="6309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3528" y="5232102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 </a:t>
            </a:r>
            <a:r>
              <a:rPr kumimoji="1" lang="en-US" altLang="ja-JP" sz="3200" dirty="0" err="1" smtClean="0"/>
              <a:t>multidict</a:t>
            </a:r>
            <a:r>
              <a:rPr kumimoji="1" lang="en-US" altLang="ja-JP" sz="3200" dirty="0" smtClean="0"/>
              <a:t>( ) </a:t>
            </a:r>
            <a:r>
              <a:rPr kumimoji="1" lang="ja-JP" altLang="en-US" sz="3200" dirty="0" smtClean="0"/>
              <a:t>関数は，辞書を入力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キー（枝）のリスト，</a:t>
            </a:r>
            <a:r>
              <a:rPr kumimoji="1" lang="en-US" altLang="ja-JP" sz="3200" dirty="0" smtClean="0"/>
              <a:t> </a:t>
            </a:r>
            <a:r>
              <a:rPr kumimoji="1" lang="ja-JP" altLang="en-US" sz="3200" dirty="0" smtClean="0"/>
              <a:t>費用を表す辞書 </a:t>
            </a:r>
            <a:r>
              <a:rPr kumimoji="1" lang="en-US" altLang="ja-JP" sz="3200" dirty="0" smtClean="0"/>
              <a:t>cost </a:t>
            </a:r>
            <a:r>
              <a:rPr kumimoji="1" lang="ja-JP" altLang="en-US" sz="3200" dirty="0" smtClean="0"/>
              <a:t>を返す．</a:t>
            </a:r>
            <a:endParaRPr kumimoji="1" lang="ja-JP" altLang="en-US" sz="1600" dirty="0"/>
          </a:p>
        </p:txBody>
      </p:sp>
      <p:sp>
        <p:nvSpPr>
          <p:cNvPr id="6" name="正方形/長方形 5"/>
          <p:cNvSpPr/>
          <p:nvPr/>
        </p:nvSpPr>
        <p:spPr>
          <a:xfrm>
            <a:off x="3473050" y="3220636"/>
            <a:ext cx="5328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E= [(0, 1), (1, 2), (2, 3), (1, 4), (3, 4), (0, 2), (2, 1)]</a:t>
            </a:r>
          </a:p>
          <a:p>
            <a:r>
              <a:rPr lang="en-US" altLang="ja-JP" sz="2400" dirty="0" smtClean="0"/>
              <a:t>cost= {(0, 1): 10, (1, 2): 2, (2, 3): 2, (1, 4): 1, (3, 4): 6, (0, 2): 5, (2, 1): 3}</a:t>
            </a:r>
            <a:endParaRPr lang="ja-JP" altLang="en-US" sz="2400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2771800" y="3861048"/>
            <a:ext cx="701250" cy="28803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47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モデルの構築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dirty="0"/>
              <a:t>m=Model()</a:t>
            </a:r>
          </a:p>
          <a:p>
            <a:pPr marL="0" indent="0">
              <a:buNone/>
            </a:pPr>
            <a:r>
              <a:rPr lang="en-US" altLang="ja-JP" dirty="0"/>
              <a:t>x={}</a:t>
            </a:r>
          </a:p>
          <a:p>
            <a:pPr marL="0" indent="0">
              <a:buNone/>
            </a:pPr>
            <a:r>
              <a:rPr lang="en-US" altLang="ja-JP" dirty="0"/>
              <a:t>for (</a:t>
            </a:r>
            <a:r>
              <a:rPr lang="en-US" altLang="ja-JP" dirty="0" err="1"/>
              <a:t>i,j</a:t>
            </a:r>
            <a:r>
              <a:rPr lang="en-US" altLang="ja-JP" dirty="0"/>
              <a:t>) in E:</a:t>
            </a:r>
          </a:p>
          <a:p>
            <a:pPr marL="0" indent="0">
              <a:buNone/>
            </a:pPr>
            <a:r>
              <a:rPr lang="en-US" altLang="ja-JP" dirty="0"/>
              <a:t>    x[</a:t>
            </a:r>
            <a:r>
              <a:rPr lang="en-US" altLang="ja-JP" dirty="0" err="1"/>
              <a:t>i,j</a:t>
            </a:r>
            <a:r>
              <a:rPr lang="en-US" altLang="ja-JP" dirty="0"/>
              <a:t>] = </a:t>
            </a:r>
            <a:r>
              <a:rPr lang="en-US" altLang="ja-JP" dirty="0" err="1"/>
              <a:t>m.addVar</a:t>
            </a:r>
            <a:r>
              <a:rPr lang="en-US" altLang="ja-JP" dirty="0"/>
              <a:t>(name="x(%</a:t>
            </a:r>
            <a:r>
              <a:rPr lang="en-US" altLang="ja-JP" dirty="0" err="1"/>
              <a:t>s,%s</a:t>
            </a:r>
            <a:r>
              <a:rPr lang="en-US" altLang="ja-JP" dirty="0"/>
              <a:t>)"%(</a:t>
            </a:r>
            <a:r>
              <a:rPr lang="en-US" altLang="ja-JP" dirty="0" err="1"/>
              <a:t>i,j</a:t>
            </a:r>
            <a:r>
              <a:rPr lang="en-US" altLang="ja-JP" dirty="0"/>
              <a:t>))</a:t>
            </a:r>
          </a:p>
          <a:p>
            <a:pPr marL="0" indent="0">
              <a:buNone/>
            </a:pPr>
            <a:r>
              <a:rPr lang="en-US" altLang="ja-JP" dirty="0" err="1"/>
              <a:t>m.update</a:t>
            </a:r>
            <a:r>
              <a:rPr lang="en-US" altLang="ja-JP" dirty="0"/>
              <a:t>()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m.addConstr</a:t>
            </a:r>
            <a:r>
              <a:rPr lang="en-US" altLang="ja-JP" dirty="0"/>
              <a:t>( -x[0,1] - x[0,2] == -1 , name="source")</a:t>
            </a:r>
          </a:p>
          <a:p>
            <a:pPr marL="0" indent="0">
              <a:buNone/>
            </a:pPr>
            <a:r>
              <a:rPr lang="en-US" altLang="ja-JP" dirty="0" err="1"/>
              <a:t>m.addConstr</a:t>
            </a:r>
            <a:r>
              <a:rPr lang="en-US" altLang="ja-JP" dirty="0"/>
              <a:t>( x[0,1] + x[2,1] -x[1,2] -x[1,4] ==0 , name="1" )</a:t>
            </a:r>
          </a:p>
          <a:p>
            <a:pPr marL="0" indent="0">
              <a:buNone/>
            </a:pPr>
            <a:r>
              <a:rPr lang="en-US" altLang="ja-JP" dirty="0" err="1"/>
              <a:t>m.addConstr</a:t>
            </a:r>
            <a:r>
              <a:rPr lang="en-US" altLang="ja-JP" dirty="0"/>
              <a:t>( x[0,2] + x[1,2] -x[2,1] -x[2,3] ==0 , name="2")</a:t>
            </a:r>
          </a:p>
          <a:p>
            <a:pPr marL="0" indent="0">
              <a:buNone/>
            </a:pPr>
            <a:r>
              <a:rPr lang="en-US" altLang="ja-JP" dirty="0" err="1"/>
              <a:t>m.addConstr</a:t>
            </a:r>
            <a:r>
              <a:rPr lang="en-US" altLang="ja-JP" dirty="0"/>
              <a:t>( x[2,3] - x[3,4] ==0 , name="3")</a:t>
            </a:r>
          </a:p>
          <a:p>
            <a:pPr marL="0" indent="0">
              <a:buNone/>
            </a:pPr>
            <a:r>
              <a:rPr lang="en-US" altLang="ja-JP" dirty="0" err="1"/>
              <a:t>m.addConstr</a:t>
            </a:r>
            <a:r>
              <a:rPr lang="en-US" altLang="ja-JP" dirty="0"/>
              <a:t>( x[1,4] + x[3,4] ==1 , name="sink")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m.setObjective</a:t>
            </a:r>
            <a:r>
              <a:rPr lang="en-US" altLang="ja-JP" dirty="0"/>
              <a:t>(</a:t>
            </a:r>
            <a:r>
              <a:rPr lang="en-US" altLang="ja-JP" dirty="0" err="1"/>
              <a:t>quicksum</a:t>
            </a:r>
            <a:r>
              <a:rPr lang="en-US" altLang="ja-JP" dirty="0"/>
              <a:t>( cost[</a:t>
            </a:r>
            <a:r>
              <a:rPr lang="en-US" altLang="ja-JP" dirty="0" err="1"/>
              <a:t>i,j</a:t>
            </a:r>
            <a:r>
              <a:rPr lang="en-US" altLang="ja-JP" dirty="0"/>
              <a:t>]*x[</a:t>
            </a:r>
            <a:r>
              <a:rPr lang="en-US" altLang="ja-JP" dirty="0" err="1"/>
              <a:t>i,j</a:t>
            </a:r>
            <a:r>
              <a:rPr lang="en-US" altLang="ja-JP" dirty="0"/>
              <a:t>] for (</a:t>
            </a:r>
            <a:r>
              <a:rPr lang="en-US" altLang="ja-JP" dirty="0" err="1"/>
              <a:t>i,j</a:t>
            </a:r>
            <a:r>
              <a:rPr lang="en-US" altLang="ja-JP" dirty="0"/>
              <a:t>) in E ), GRB.MINIMIZE)</a:t>
            </a:r>
          </a:p>
          <a:p>
            <a:pPr marL="0" indent="0">
              <a:buNone/>
            </a:pPr>
            <a:r>
              <a:rPr lang="en-US" altLang="ja-JP" dirty="0" err="1"/>
              <a:t>m.optimize</a:t>
            </a:r>
            <a:r>
              <a:rPr lang="en-US" altLang="ja-JP" dirty="0"/>
              <a:t>()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842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21675" y="4653136"/>
            <a:ext cx="4240951" cy="16378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868144" y="1340768"/>
            <a:ext cx="2592288" cy="5406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結果の出力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2764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/>
              <a:t>print "Optimal Value=",</a:t>
            </a:r>
            <a:r>
              <a:rPr lang="en-US" altLang="ja-JP" sz="2400" dirty="0" err="1"/>
              <a:t>m.ObjVal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for (</a:t>
            </a:r>
            <a:r>
              <a:rPr lang="en-US" altLang="ja-JP" sz="2400" dirty="0" err="1"/>
              <a:t>i,j</a:t>
            </a:r>
            <a:r>
              <a:rPr lang="en-US" altLang="ja-JP" sz="2400" dirty="0"/>
              <a:t>) in x:</a:t>
            </a:r>
          </a:p>
          <a:p>
            <a:pPr marL="0" indent="0">
              <a:buNone/>
            </a:pPr>
            <a:r>
              <a:rPr lang="en-US" altLang="ja-JP" sz="2400" dirty="0"/>
              <a:t>    print </a:t>
            </a:r>
            <a:r>
              <a:rPr lang="en-US" altLang="ja-JP" sz="2400" dirty="0" err="1"/>
              <a:t>i,j,x</a:t>
            </a:r>
            <a:r>
              <a:rPr lang="en-US" altLang="ja-JP" sz="2400" dirty="0"/>
              <a:t>[</a:t>
            </a:r>
            <a:r>
              <a:rPr lang="en-US" altLang="ja-JP" sz="2400" dirty="0" err="1"/>
              <a:t>i,j</a:t>
            </a:r>
            <a:r>
              <a:rPr lang="en-US" altLang="ja-JP" sz="2400" dirty="0"/>
              <a:t>].X</a:t>
            </a:r>
          </a:p>
          <a:p>
            <a:pPr marL="0" indent="0">
              <a:buNone/>
            </a:pPr>
            <a:r>
              <a:rPr lang="en-US" altLang="ja-JP" sz="2400" dirty="0"/>
              <a:t>    </a:t>
            </a:r>
          </a:p>
          <a:p>
            <a:pPr marL="0" indent="0">
              <a:buNone/>
            </a:pPr>
            <a:r>
              <a:rPr lang="en-US" altLang="ja-JP" sz="2400" dirty="0"/>
              <a:t>for c in </a:t>
            </a:r>
            <a:r>
              <a:rPr lang="en-US" altLang="ja-JP" sz="2400" dirty="0" err="1"/>
              <a:t>m.getConstrs</a:t>
            </a:r>
            <a:r>
              <a:rPr lang="en-US" altLang="ja-JP" sz="2400" dirty="0"/>
              <a:t>():</a:t>
            </a:r>
          </a:p>
          <a:p>
            <a:pPr marL="0" indent="0">
              <a:buNone/>
            </a:pPr>
            <a:r>
              <a:rPr lang="en-US" altLang="ja-JP" sz="2400" dirty="0"/>
              <a:t>    print </a:t>
            </a:r>
            <a:r>
              <a:rPr lang="en-US" altLang="ja-JP" sz="2400" dirty="0" err="1"/>
              <a:t>c.ConstrName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c.Pi</a:t>
            </a:r>
            <a:endParaRPr kumimoji="1"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6012160" y="1484784"/>
            <a:ext cx="2286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Optimal Value= 9.0</a:t>
            </a:r>
          </a:p>
          <a:p>
            <a:r>
              <a:rPr lang="en-US" altLang="ja-JP" sz="2400" dirty="0" smtClean="0"/>
              <a:t>0 1 0.0</a:t>
            </a:r>
          </a:p>
          <a:p>
            <a:r>
              <a:rPr lang="en-US" altLang="ja-JP" sz="2400" dirty="0" smtClean="0"/>
              <a:t>1 2 0.0</a:t>
            </a:r>
          </a:p>
          <a:p>
            <a:r>
              <a:rPr lang="en-US" altLang="ja-JP" sz="2400" dirty="0" smtClean="0"/>
              <a:t>1 4 1.0</a:t>
            </a:r>
          </a:p>
          <a:p>
            <a:r>
              <a:rPr lang="en-US" altLang="ja-JP" sz="2400" dirty="0" smtClean="0"/>
              <a:t>2 3 0.0</a:t>
            </a:r>
          </a:p>
          <a:p>
            <a:r>
              <a:rPr lang="en-US" altLang="ja-JP" sz="2400" dirty="0" smtClean="0"/>
              <a:t>2 1 1.0</a:t>
            </a:r>
          </a:p>
          <a:p>
            <a:r>
              <a:rPr lang="en-US" altLang="ja-JP" sz="2400" dirty="0" smtClean="0"/>
              <a:t>3 4 0.0</a:t>
            </a:r>
          </a:p>
          <a:p>
            <a:r>
              <a:rPr lang="en-US" altLang="ja-JP" sz="2400" dirty="0" smtClean="0"/>
              <a:t>0 2 1.0</a:t>
            </a:r>
          </a:p>
          <a:p>
            <a:r>
              <a:rPr lang="en-US" altLang="ja-JP" sz="2400" dirty="0" smtClean="0"/>
              <a:t>source -5.0</a:t>
            </a:r>
          </a:p>
          <a:p>
            <a:r>
              <a:rPr lang="en-US" altLang="ja-JP" sz="2400" dirty="0" smtClean="0"/>
              <a:t>1 3.0</a:t>
            </a:r>
          </a:p>
          <a:p>
            <a:r>
              <a:rPr lang="en-US" altLang="ja-JP" sz="2400" dirty="0" smtClean="0"/>
              <a:t>2 0.0</a:t>
            </a:r>
          </a:p>
          <a:p>
            <a:r>
              <a:rPr lang="en-US" altLang="ja-JP" sz="2400" dirty="0" smtClean="0"/>
              <a:t>3 2.0</a:t>
            </a:r>
          </a:p>
          <a:p>
            <a:r>
              <a:rPr lang="en-US" altLang="ja-JP" sz="2400" dirty="0" smtClean="0"/>
              <a:t>sink 4.0</a:t>
            </a:r>
            <a:endParaRPr lang="ja-JP" altLang="en-US" sz="2400" dirty="0"/>
          </a:p>
        </p:txBody>
      </p:sp>
      <p:cxnSp>
        <p:nvCxnSpPr>
          <p:cNvPr id="7" name="カギ線コネクタ 6"/>
          <p:cNvCxnSpPr/>
          <p:nvPr/>
        </p:nvCxnSpPr>
        <p:spPr>
          <a:xfrm flipV="1">
            <a:off x="3275856" y="2276872"/>
            <a:ext cx="2592288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カギ線コネクタ 8"/>
          <p:cNvCxnSpPr/>
          <p:nvPr/>
        </p:nvCxnSpPr>
        <p:spPr>
          <a:xfrm>
            <a:off x="4139952" y="3933056"/>
            <a:ext cx="1584176" cy="115212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カギ線コネクタ 10"/>
          <p:cNvCxnSpPr/>
          <p:nvPr/>
        </p:nvCxnSpPr>
        <p:spPr>
          <a:xfrm flipV="1">
            <a:off x="4788024" y="1700808"/>
            <a:ext cx="936104" cy="7200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4932040" y="130011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最適値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283968" y="264984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最適解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62626" y="522920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最適双対解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675" y="4813701"/>
            <a:ext cx="431874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モデルオブジェクト</a:t>
            </a:r>
            <a:r>
              <a:rPr lang="en-US" altLang="ja-JP" dirty="0"/>
              <a:t> </a:t>
            </a:r>
            <a:r>
              <a:rPr lang="en-US" altLang="ja-JP" dirty="0" smtClean="0"/>
              <a:t>m </a:t>
            </a:r>
            <a:r>
              <a:rPr lang="ja-JP" altLang="en-US" dirty="0" smtClean="0"/>
              <a:t>の</a:t>
            </a:r>
            <a:r>
              <a:rPr lang="en-US" altLang="ja-JP" dirty="0" err="1" smtClean="0"/>
              <a:t>getConstrs</a:t>
            </a:r>
            <a:r>
              <a:rPr lang="en-US" altLang="ja-JP" dirty="0" smtClean="0"/>
              <a:t>()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r>
              <a:rPr kumimoji="1" lang="ja-JP" altLang="en-US" dirty="0" smtClean="0"/>
              <a:t>で制約オブジェクト</a:t>
            </a:r>
            <a:r>
              <a:rPr lang="ja-JP" altLang="en-US" dirty="0" smtClean="0"/>
              <a:t>のリスト</a:t>
            </a:r>
            <a:r>
              <a:rPr kumimoji="1" lang="ja-JP" altLang="en-US" dirty="0" smtClean="0"/>
              <a:t>を得る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各制約 </a:t>
            </a:r>
            <a:r>
              <a:rPr kumimoji="1" lang="en-US" altLang="ja-JP" dirty="0" smtClean="0"/>
              <a:t>c </a:t>
            </a:r>
            <a:r>
              <a:rPr kumimoji="1" lang="ja-JP" altLang="en-US" dirty="0" smtClean="0"/>
              <a:t>に対して，</a:t>
            </a:r>
            <a:r>
              <a:rPr kumimoji="1" lang="en-US" altLang="ja-JP" dirty="0" err="1" smtClean="0"/>
              <a:t>ConstrName</a:t>
            </a:r>
            <a:r>
              <a:rPr kumimoji="1" lang="ja-JP" altLang="en-US" dirty="0" smtClean="0"/>
              <a:t>で制約名，</a:t>
            </a:r>
            <a:endParaRPr kumimoji="1" lang="en-US" altLang="ja-JP" dirty="0" smtClean="0"/>
          </a:p>
          <a:p>
            <a:r>
              <a:rPr lang="en-US" altLang="ja-JP" dirty="0" smtClean="0"/>
              <a:t>Pi</a:t>
            </a:r>
            <a:r>
              <a:rPr lang="ja-JP" altLang="en-US" dirty="0" smtClean="0"/>
              <a:t>（</a:t>
            </a:r>
            <a:r>
              <a:rPr lang="en-US" altLang="ja-JP" dirty="0" smtClean="0"/>
              <a:t>π</a:t>
            </a:r>
            <a:r>
              <a:rPr lang="ja-JP" altLang="en-US" dirty="0" smtClean="0"/>
              <a:t>）で双対変数を得る！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1475656" y="429309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48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より一般的な実装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/>
              <a:t>from </a:t>
            </a:r>
            <a:r>
              <a:rPr lang="en-US" altLang="ja-JP" dirty="0" err="1"/>
              <a:t>gurobipy</a:t>
            </a:r>
            <a:r>
              <a:rPr lang="en-US" altLang="ja-JP" dirty="0"/>
              <a:t> import *</a:t>
            </a:r>
          </a:p>
          <a:p>
            <a:pPr marL="0" indent="0">
              <a:buNone/>
            </a:pPr>
            <a:r>
              <a:rPr lang="en-US" altLang="ja-JP" dirty="0"/>
              <a:t>E, cost = </a:t>
            </a:r>
            <a:r>
              <a:rPr lang="en-US" altLang="ja-JP" dirty="0" err="1"/>
              <a:t>multidict</a:t>
            </a:r>
            <a:r>
              <a:rPr lang="en-US" altLang="ja-JP" dirty="0"/>
              <a:t>(</a:t>
            </a:r>
          </a:p>
          <a:p>
            <a:pPr marL="0" indent="0">
              <a:buNone/>
            </a:pPr>
            <a:r>
              <a:rPr lang="en-US" altLang="ja-JP" dirty="0"/>
              <a:t>    {(0,1):10, (0,2):5, (1,2):2, (1,4):1, (2,1):3, (2,3):2, (3,4):6}</a:t>
            </a:r>
          </a:p>
          <a:p>
            <a:pPr marL="0" indent="0">
              <a:buNone/>
            </a:pPr>
            <a:r>
              <a:rPr lang="en-US" altLang="ja-JP" dirty="0"/>
              <a:t>    )</a:t>
            </a:r>
          </a:p>
          <a:p>
            <a:pPr marL="0" indent="0">
              <a:buNone/>
            </a:pPr>
            <a:r>
              <a:rPr lang="en-US" altLang="ja-JP" dirty="0"/>
              <a:t>V=range(5)</a:t>
            </a:r>
          </a:p>
          <a:p>
            <a:pPr marL="0" indent="0">
              <a:buNone/>
            </a:pPr>
            <a:r>
              <a:rPr lang="en-US" altLang="ja-JP" dirty="0"/>
              <a:t>Out =[ [] for </a:t>
            </a:r>
            <a:r>
              <a:rPr lang="en-US" altLang="ja-JP" dirty="0" err="1"/>
              <a:t>i</a:t>
            </a:r>
            <a:r>
              <a:rPr lang="en-US" altLang="ja-JP" dirty="0"/>
              <a:t> in V ]</a:t>
            </a:r>
          </a:p>
          <a:p>
            <a:pPr marL="0" indent="0">
              <a:buNone/>
            </a:pPr>
            <a:r>
              <a:rPr lang="en-US" altLang="ja-JP" dirty="0"/>
              <a:t>In  =[ [] for </a:t>
            </a:r>
            <a:r>
              <a:rPr lang="en-US" altLang="ja-JP" dirty="0" err="1"/>
              <a:t>i</a:t>
            </a:r>
            <a:r>
              <a:rPr lang="en-US" altLang="ja-JP" dirty="0"/>
              <a:t> in V ]</a:t>
            </a:r>
          </a:p>
          <a:p>
            <a:pPr marL="0" indent="0">
              <a:buNone/>
            </a:pPr>
            <a:r>
              <a:rPr lang="en-US" altLang="ja-JP" dirty="0"/>
              <a:t>for (</a:t>
            </a:r>
            <a:r>
              <a:rPr lang="en-US" altLang="ja-JP" dirty="0" err="1"/>
              <a:t>i,j</a:t>
            </a:r>
            <a:r>
              <a:rPr lang="en-US" altLang="ja-JP" dirty="0"/>
              <a:t>) in E:</a:t>
            </a:r>
          </a:p>
          <a:p>
            <a:pPr marL="0" indent="0">
              <a:buNone/>
            </a:pPr>
            <a:r>
              <a:rPr lang="en-US" altLang="ja-JP" dirty="0"/>
              <a:t>    Out[</a:t>
            </a:r>
            <a:r>
              <a:rPr lang="en-US" altLang="ja-JP" dirty="0" err="1"/>
              <a:t>i</a:t>
            </a:r>
            <a:r>
              <a:rPr lang="en-US" altLang="ja-JP" dirty="0"/>
              <a:t>].append(j</a:t>
            </a:r>
            <a:r>
              <a:rPr lang="en-US" altLang="ja-JP" dirty="0" smtClean="0"/>
              <a:t>)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In[j].append(</a:t>
            </a:r>
            <a:r>
              <a:rPr lang="en-US" altLang="ja-JP" dirty="0" err="1"/>
              <a:t>i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en-US" altLang="ja-JP" dirty="0" smtClean="0"/>
              <a:t>print </a:t>
            </a:r>
            <a:r>
              <a:rPr lang="en-US" altLang="ja-JP" dirty="0"/>
              <a:t>"Out=",Out</a:t>
            </a:r>
          </a:p>
          <a:p>
            <a:pPr marL="0" indent="0">
              <a:buNone/>
            </a:pPr>
            <a:r>
              <a:rPr lang="en-US" altLang="ja-JP" dirty="0"/>
              <a:t>print "In=",</a:t>
            </a:r>
            <a:r>
              <a:rPr lang="en-US" altLang="ja-JP" dirty="0" smtClean="0"/>
              <a:t>In</a:t>
            </a: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2928888"/>
            <a:ext cx="4530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隣接</a:t>
            </a:r>
            <a:r>
              <a:rPr lang="ja-JP" altLang="en-US" sz="2400" dirty="0" smtClean="0"/>
              <a:t>する点のリスト </a:t>
            </a:r>
            <a:r>
              <a:rPr lang="en-US" altLang="ja-JP" sz="2400" dirty="0" smtClean="0"/>
              <a:t>Out, In</a:t>
            </a:r>
            <a:r>
              <a:rPr lang="ja-JP" altLang="en-US" sz="2400" dirty="0" smtClean="0"/>
              <a:t>の準備</a:t>
            </a:r>
            <a:endParaRPr kumimoji="1" lang="ja-JP" altLang="en-US" sz="2400" dirty="0"/>
          </a:p>
        </p:txBody>
      </p:sp>
      <p:sp>
        <p:nvSpPr>
          <p:cNvPr id="5" name="正方形/長方形 4"/>
          <p:cNvSpPr/>
          <p:nvPr/>
        </p:nvSpPr>
        <p:spPr>
          <a:xfrm>
            <a:off x="4325403" y="357301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400" dirty="0"/>
              <a:t>Out= [[1, 2], [2, 4], [3, 1], [4], []]</a:t>
            </a:r>
          </a:p>
          <a:p>
            <a:r>
              <a:rPr lang="en-US" altLang="ja-JP" sz="2400" dirty="0"/>
              <a:t>In= [[], [0, 2], [1, 0], [2], [1, 3]]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821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モデルの構築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dirty="0"/>
              <a:t>m=Model()</a:t>
            </a:r>
          </a:p>
          <a:p>
            <a:pPr marL="0" indent="0">
              <a:buNone/>
            </a:pPr>
            <a:r>
              <a:rPr lang="en-US" altLang="ja-JP" dirty="0"/>
              <a:t>x={}</a:t>
            </a:r>
          </a:p>
          <a:p>
            <a:pPr marL="0" indent="0">
              <a:buNone/>
            </a:pPr>
            <a:r>
              <a:rPr lang="en-US" altLang="ja-JP" dirty="0"/>
              <a:t>for (</a:t>
            </a:r>
            <a:r>
              <a:rPr lang="en-US" altLang="ja-JP" dirty="0" err="1"/>
              <a:t>i,j</a:t>
            </a:r>
            <a:r>
              <a:rPr lang="en-US" altLang="ja-JP" dirty="0"/>
              <a:t>) in E:</a:t>
            </a:r>
          </a:p>
          <a:p>
            <a:pPr marL="0" indent="0">
              <a:buNone/>
            </a:pPr>
            <a:r>
              <a:rPr lang="en-US" altLang="ja-JP" dirty="0"/>
              <a:t>    x[</a:t>
            </a:r>
            <a:r>
              <a:rPr lang="en-US" altLang="ja-JP" dirty="0" err="1"/>
              <a:t>i,j</a:t>
            </a:r>
            <a:r>
              <a:rPr lang="en-US" altLang="ja-JP" dirty="0"/>
              <a:t>] = </a:t>
            </a:r>
            <a:r>
              <a:rPr lang="en-US" altLang="ja-JP" dirty="0" err="1"/>
              <a:t>m.addVar</a:t>
            </a:r>
            <a:r>
              <a:rPr lang="en-US" altLang="ja-JP" dirty="0"/>
              <a:t>(name="x(%</a:t>
            </a:r>
            <a:r>
              <a:rPr lang="en-US" altLang="ja-JP" dirty="0" err="1"/>
              <a:t>s,%s</a:t>
            </a:r>
            <a:r>
              <a:rPr lang="en-US" altLang="ja-JP" dirty="0"/>
              <a:t>)"%(</a:t>
            </a:r>
            <a:r>
              <a:rPr lang="en-US" altLang="ja-JP" dirty="0" err="1"/>
              <a:t>i,j</a:t>
            </a:r>
            <a:r>
              <a:rPr lang="en-US" altLang="ja-JP" dirty="0"/>
              <a:t>))</a:t>
            </a:r>
          </a:p>
          <a:p>
            <a:pPr marL="0" indent="0">
              <a:buNone/>
            </a:pPr>
            <a:r>
              <a:rPr lang="en-US" altLang="ja-JP" dirty="0" err="1"/>
              <a:t>m.update</a:t>
            </a:r>
            <a:r>
              <a:rPr lang="en-US" altLang="ja-JP" dirty="0"/>
              <a:t>()</a:t>
            </a:r>
          </a:p>
          <a:p>
            <a:pPr marL="0" indent="0">
              <a:buNone/>
            </a:pPr>
            <a:r>
              <a:rPr lang="en-US" altLang="ja-JP" dirty="0"/>
              <a:t>for </a:t>
            </a:r>
            <a:r>
              <a:rPr lang="en-US" altLang="ja-JP" dirty="0" err="1"/>
              <a:t>i</a:t>
            </a:r>
            <a:r>
              <a:rPr lang="en-US" altLang="ja-JP" dirty="0"/>
              <a:t> in V:</a:t>
            </a:r>
          </a:p>
          <a:p>
            <a:pPr marL="0" indent="0">
              <a:buNone/>
            </a:pPr>
            <a:r>
              <a:rPr lang="en-US" altLang="ja-JP" dirty="0"/>
              <a:t>    if </a:t>
            </a:r>
            <a:r>
              <a:rPr lang="en-US" altLang="ja-JP" dirty="0" err="1"/>
              <a:t>i</a:t>
            </a:r>
            <a:r>
              <a:rPr lang="en-US" altLang="ja-JP" dirty="0"/>
              <a:t>==0: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m.addConstr</a:t>
            </a:r>
            <a:r>
              <a:rPr lang="en-US" altLang="ja-JP" dirty="0"/>
              <a:t>( </a:t>
            </a:r>
            <a:r>
              <a:rPr lang="en-US" altLang="ja-JP" dirty="0" err="1"/>
              <a:t>quicksum</a:t>
            </a:r>
            <a:r>
              <a:rPr lang="en-US" altLang="ja-JP" dirty="0"/>
              <a:t>( x[</a:t>
            </a:r>
            <a:r>
              <a:rPr lang="en-US" altLang="ja-JP" dirty="0" err="1"/>
              <a:t>i,j</a:t>
            </a:r>
            <a:r>
              <a:rPr lang="en-US" altLang="ja-JP" dirty="0"/>
              <a:t>] for j in Out[</a:t>
            </a:r>
            <a:r>
              <a:rPr lang="en-US" altLang="ja-JP" dirty="0" err="1"/>
              <a:t>i</a:t>
            </a:r>
            <a:r>
              <a:rPr lang="en-US" altLang="ja-JP" dirty="0"/>
              <a:t>]) ==1 )</a:t>
            </a:r>
          </a:p>
          <a:p>
            <a:pPr marL="0" indent="0">
              <a:buNone/>
            </a:pPr>
            <a:r>
              <a:rPr lang="en-US" altLang="ja-JP" dirty="0"/>
              <a:t>    </a:t>
            </a:r>
            <a:r>
              <a:rPr lang="en-US" altLang="ja-JP" dirty="0" err="1"/>
              <a:t>elif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==4: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m.addConstr</a:t>
            </a:r>
            <a:r>
              <a:rPr lang="en-US" altLang="ja-JP" dirty="0"/>
              <a:t>( </a:t>
            </a:r>
            <a:r>
              <a:rPr lang="en-US" altLang="ja-JP" dirty="0" err="1"/>
              <a:t>quicksum</a:t>
            </a:r>
            <a:r>
              <a:rPr lang="en-US" altLang="ja-JP" dirty="0"/>
              <a:t>( x[</a:t>
            </a:r>
            <a:r>
              <a:rPr lang="en-US" altLang="ja-JP" dirty="0" err="1"/>
              <a:t>j,i</a:t>
            </a:r>
            <a:r>
              <a:rPr lang="en-US" altLang="ja-JP" dirty="0"/>
              <a:t>] for j in In[</a:t>
            </a:r>
            <a:r>
              <a:rPr lang="en-US" altLang="ja-JP" dirty="0" err="1"/>
              <a:t>i</a:t>
            </a:r>
            <a:r>
              <a:rPr lang="en-US" altLang="ja-JP" dirty="0"/>
              <a:t>]) ==1 )</a:t>
            </a:r>
          </a:p>
          <a:p>
            <a:pPr marL="0" indent="0">
              <a:buNone/>
            </a:pPr>
            <a:r>
              <a:rPr lang="en-US" altLang="ja-JP" dirty="0"/>
              <a:t>    else: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m.addConstr</a:t>
            </a:r>
            <a:r>
              <a:rPr lang="en-US" altLang="ja-JP" dirty="0"/>
              <a:t>( </a:t>
            </a:r>
            <a:r>
              <a:rPr lang="en-US" altLang="ja-JP" dirty="0" err="1"/>
              <a:t>quicksum</a:t>
            </a:r>
            <a:r>
              <a:rPr lang="en-US" altLang="ja-JP" dirty="0"/>
              <a:t>( x[</a:t>
            </a:r>
            <a:r>
              <a:rPr lang="en-US" altLang="ja-JP" dirty="0" err="1"/>
              <a:t>j,i</a:t>
            </a:r>
            <a:r>
              <a:rPr lang="en-US" altLang="ja-JP" dirty="0"/>
              <a:t>] for j in In[</a:t>
            </a:r>
            <a:r>
              <a:rPr lang="en-US" altLang="ja-JP" dirty="0" err="1"/>
              <a:t>i</a:t>
            </a:r>
            <a:r>
              <a:rPr lang="en-US" altLang="ja-JP" dirty="0"/>
              <a:t>]) ==</a:t>
            </a:r>
          </a:p>
          <a:p>
            <a:pPr marL="0" indent="0">
              <a:buNone/>
            </a:pPr>
            <a:r>
              <a:rPr lang="en-US" altLang="ja-JP" dirty="0"/>
              <a:t>                     </a:t>
            </a:r>
            <a:r>
              <a:rPr lang="en-US" altLang="ja-JP" dirty="0" err="1"/>
              <a:t>quicksum</a:t>
            </a:r>
            <a:r>
              <a:rPr lang="en-US" altLang="ja-JP" dirty="0"/>
              <a:t>( x[</a:t>
            </a:r>
            <a:r>
              <a:rPr lang="en-US" altLang="ja-JP" dirty="0" err="1"/>
              <a:t>i,j</a:t>
            </a:r>
            <a:r>
              <a:rPr lang="en-US" altLang="ja-JP" dirty="0"/>
              <a:t>] for j in Out[</a:t>
            </a:r>
            <a:r>
              <a:rPr lang="en-US" altLang="ja-JP" dirty="0" err="1"/>
              <a:t>i</a:t>
            </a:r>
            <a:r>
              <a:rPr lang="en-US" altLang="ja-JP" dirty="0"/>
              <a:t>]) )</a:t>
            </a:r>
          </a:p>
          <a:p>
            <a:pPr marL="0" indent="0">
              <a:buNone/>
            </a:pPr>
            <a:r>
              <a:rPr lang="en-US" altLang="ja-JP" dirty="0" err="1"/>
              <a:t>m.setObjective</a:t>
            </a:r>
            <a:r>
              <a:rPr lang="en-US" altLang="ja-JP" dirty="0"/>
              <a:t>(</a:t>
            </a:r>
            <a:r>
              <a:rPr lang="en-US" altLang="ja-JP" dirty="0" err="1"/>
              <a:t>quicksum</a:t>
            </a:r>
            <a:r>
              <a:rPr lang="en-US" altLang="ja-JP" dirty="0"/>
              <a:t>( cost[</a:t>
            </a:r>
            <a:r>
              <a:rPr lang="en-US" altLang="ja-JP" dirty="0" err="1"/>
              <a:t>i,j</a:t>
            </a:r>
            <a:r>
              <a:rPr lang="en-US" altLang="ja-JP" dirty="0"/>
              <a:t>]*x[</a:t>
            </a:r>
            <a:r>
              <a:rPr lang="en-US" altLang="ja-JP" dirty="0" err="1"/>
              <a:t>i,j</a:t>
            </a:r>
            <a:r>
              <a:rPr lang="en-US" altLang="ja-JP" dirty="0"/>
              <a:t>] for (</a:t>
            </a:r>
            <a:r>
              <a:rPr lang="en-US" altLang="ja-JP" dirty="0" err="1"/>
              <a:t>i,j</a:t>
            </a:r>
            <a:r>
              <a:rPr lang="en-US" altLang="ja-JP" dirty="0"/>
              <a:t>) in E ), GRB.MINIMIZE)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139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23928" y="1556792"/>
            <a:ext cx="4737255" cy="49685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モデルの確認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err="1"/>
              <a:t>m.update</a:t>
            </a:r>
            <a:r>
              <a:rPr lang="en-US" altLang="ja-JP" dirty="0"/>
              <a:t>()</a:t>
            </a:r>
          </a:p>
          <a:p>
            <a:pPr marL="0" indent="0">
              <a:buNone/>
            </a:pPr>
            <a:r>
              <a:rPr lang="en-US" altLang="ja-JP" dirty="0" err="1" smtClean="0"/>
              <a:t>m.write</a:t>
            </a:r>
            <a:r>
              <a:rPr lang="en-US" altLang="ja-JP" dirty="0"/>
              <a:t>("</a:t>
            </a:r>
            <a:r>
              <a:rPr lang="en-US" altLang="ja-JP" dirty="0" err="1"/>
              <a:t>sp.lp</a:t>
            </a:r>
            <a:r>
              <a:rPr lang="en-US" altLang="ja-JP" dirty="0"/>
              <a:t>")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089183" y="1556792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altLang="ja-JP" sz="2400" dirty="0"/>
              <a:t>Minimize</a:t>
            </a:r>
          </a:p>
          <a:p>
            <a:r>
              <a:rPr lang="pt-BR" altLang="ja-JP" sz="2400" dirty="0"/>
              <a:t>  10 x(0,1) + 2 x(1,2) + 2 x(2,3) + x(1,4) + 6 x(3,4) + 5 x(0,2) + 3 x(2,1)</a:t>
            </a:r>
          </a:p>
          <a:p>
            <a:r>
              <a:rPr lang="pt-BR" altLang="ja-JP" sz="2400" dirty="0"/>
              <a:t>Subject To</a:t>
            </a:r>
          </a:p>
          <a:p>
            <a:r>
              <a:rPr lang="pt-BR" altLang="ja-JP" sz="2400" dirty="0"/>
              <a:t> R0: x(0,1) + x(0,2) = 1</a:t>
            </a:r>
          </a:p>
          <a:p>
            <a:r>
              <a:rPr lang="pt-BR" altLang="ja-JP" sz="2400" dirty="0"/>
              <a:t> R1: x(0,1) - x(1,2) - x(1,4) + x(2,1) = 0</a:t>
            </a:r>
          </a:p>
          <a:p>
            <a:r>
              <a:rPr lang="pt-BR" altLang="ja-JP" sz="2400" dirty="0"/>
              <a:t> R2: x(1,2) - x(2,3) + x(0,2) - x(2,1) = 0</a:t>
            </a:r>
          </a:p>
          <a:p>
            <a:r>
              <a:rPr lang="pt-BR" altLang="ja-JP" sz="2400" dirty="0"/>
              <a:t> R3: x(2,3) - x(3,4) = 0</a:t>
            </a:r>
          </a:p>
          <a:p>
            <a:r>
              <a:rPr lang="pt-BR" altLang="ja-JP" sz="2400" dirty="0"/>
              <a:t> R4: x(1,4) + x(3,4) = 1</a:t>
            </a:r>
          </a:p>
          <a:p>
            <a:r>
              <a:rPr lang="pt-BR" altLang="ja-JP" sz="2400" dirty="0"/>
              <a:t>Bounds</a:t>
            </a:r>
          </a:p>
          <a:p>
            <a:r>
              <a:rPr lang="pt-BR" altLang="ja-JP" sz="2400" dirty="0"/>
              <a:t>End</a:t>
            </a:r>
            <a:endParaRPr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0860" y="3645024"/>
            <a:ext cx="3713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モデル更新 </a:t>
            </a:r>
            <a:r>
              <a:rPr kumimoji="1" lang="en-US" altLang="ja-JP" sz="2400" dirty="0" smtClean="0"/>
              <a:t>update()</a:t>
            </a:r>
            <a:r>
              <a:rPr kumimoji="1" lang="ja-JP" altLang="en-US" sz="2400" dirty="0" smtClean="0"/>
              <a:t>の後で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Write</a:t>
            </a:r>
            <a:r>
              <a:rPr lang="ja-JP" altLang="en-US" sz="2400" dirty="0" smtClean="0"/>
              <a:t>メソッド</a:t>
            </a:r>
            <a:endParaRPr lang="en-US" altLang="ja-JP" sz="2400" dirty="0" smtClean="0"/>
          </a:p>
          <a:p>
            <a:endParaRPr kumimoji="1" lang="en-US" altLang="ja-JP" sz="2400" dirty="0"/>
          </a:p>
          <a:p>
            <a:r>
              <a:rPr kumimoji="1" lang="ja-JP" altLang="en-US" sz="2400" dirty="0" smtClean="0"/>
              <a:t>ファイル </a:t>
            </a:r>
            <a:r>
              <a:rPr kumimoji="1" lang="en-US" altLang="ja-JP" sz="2400" dirty="0" smtClean="0"/>
              <a:t>“</a:t>
            </a:r>
            <a:r>
              <a:rPr kumimoji="1" lang="en-US" altLang="ja-JP" sz="2400" dirty="0" err="1" smtClean="0"/>
              <a:t>sp.lp</a:t>
            </a:r>
            <a:r>
              <a:rPr kumimoji="1" lang="en-US" altLang="ja-JP" sz="2400" dirty="0" smtClean="0"/>
              <a:t>” </a:t>
            </a:r>
            <a:r>
              <a:rPr kumimoji="1" lang="ja-JP" altLang="en-US" sz="2400" dirty="0" smtClean="0"/>
              <a:t>が</a:t>
            </a:r>
            <a:endParaRPr kumimoji="1" lang="en-US" altLang="ja-JP" sz="2400" dirty="0" smtClean="0"/>
          </a:p>
          <a:p>
            <a:r>
              <a:rPr lang="ja-JP" altLang="en-US" sz="2400" dirty="0"/>
              <a:t>出力される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72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814</Words>
  <Application>Microsoft Office PowerPoint</Application>
  <PresentationFormat>画面に合わせる (4:3)</PresentationFormat>
  <Paragraphs>107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最短路問題をGurobiで解こう！</vt:lpstr>
      <vt:lpstr>単純な実装</vt:lpstr>
      <vt:lpstr>モデルの構築</vt:lpstr>
      <vt:lpstr>結果の出力</vt:lpstr>
      <vt:lpstr>より一般的な実装</vt:lpstr>
      <vt:lpstr>モデルの構築</vt:lpstr>
      <vt:lpstr>モデルの確認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最短路問題をGurobiで解こう！</dc:title>
  <dc:creator>Mikio Kubo</dc:creator>
  <cp:lastModifiedBy>Mikio Kubo</cp:lastModifiedBy>
  <cp:revision>7</cp:revision>
  <dcterms:created xsi:type="dcterms:W3CDTF">2012-12-09T23:46:08Z</dcterms:created>
  <dcterms:modified xsi:type="dcterms:W3CDTF">2012-12-10T00:06:34Z</dcterms:modified>
</cp:coreProperties>
</file>